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3"/>
    <p:restoredTop sz="94694"/>
  </p:normalViewPr>
  <p:slideViewPr>
    <p:cSldViewPr snapToGrid="0" snapToObjects="1" showGuides="1">
      <p:cViewPr varScale="1">
        <p:scale>
          <a:sx n="117" d="100"/>
          <a:sy n="117" d="100"/>
        </p:scale>
        <p:origin x="59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46452-9B83-5B4F-9B7F-5C8ED202A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73360-C054-50CC-DD50-970AC033A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8994C-E959-A1BF-3328-B2C78358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1CA8F-AC0A-D2B8-547D-8C88EE86B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A1886-A36D-5C14-16DD-4FF48124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15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BA661-A34D-B27D-B0BF-E3976064D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6AE6D-3F7D-6C4D-D1D2-6508829B4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5C2C1B-6EEE-0C9C-A8B7-A2FC94D6C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E549E-710D-FC4D-8665-5A679D761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6F49B-3537-A2A4-6F0C-176B2CB06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4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0BC1D1-B75F-71DD-CBD9-FCF171756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FB96F9-F022-04AD-EA82-8B9D28FA8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C4BBA-5CD6-E4C2-2264-B422A8CB2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A09CA-03E4-EA5C-8403-25CFB78E7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BC10AC-47A3-1AF8-F145-60AAA600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89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DF348-75EA-977F-41F0-59F06F86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BE934-0B9B-EF89-2E57-1F58D9A4D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2D4BE-CF83-6CCC-F49A-01DC16D6D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6AC70-CB7A-D329-2CBF-6357D2A1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824EB-D796-954E-EA12-8365C3232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45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1D55E-293C-9040-F46A-B769A903F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91FCA-CA56-6558-82DD-A90EC0029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6AD2E-FF12-D104-608D-F87543F18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143A9-4656-1150-A6E9-335BEDFE6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1A803-5ED3-4EB8-D270-C70C3D00E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4346-3252-3395-70E2-75B511834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0BC52-1144-6330-F6EA-CAAFFF291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462F0C-2A0D-5612-12A0-0CF79B4852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30D0AF-C96C-5F36-36F3-11A4F1506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D2DAD-ACE8-087E-30E1-DB22B426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58841-0BD8-67E8-6EDA-D946A78A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09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6A27D-5A4E-EE8D-7DCD-F8D14106F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E8EE0-6E49-DD0D-BB4C-FFB4DC938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B4809C-12E0-63CB-7208-5194FA902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237B6D-35DF-AA8D-05A5-331EAB44B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B0310-374D-5584-E458-A68CE897AC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1FC33-E01D-BDBF-A1A7-2094BE7B4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2C1446-CF5A-03C3-1868-0FE4C461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9832D-EBEA-DB49-A236-A18E6FF65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8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3915-48D3-1A8C-C4AA-BFF2B5C92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752F1B-77A0-FD99-3AE1-925C8963A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33F83F-3F67-BB66-E5EC-4693BA197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A3BC6-2DDE-7EAC-B1A0-5D8196A8A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0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7CF7A2-66EA-2E86-EE75-CE9565212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CD08DF-5138-4AF6-29AD-0441571B8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D1A52-746E-DE62-072C-3EC5EA518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1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36B81-36A6-1424-6378-B061A65D3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D4028-BDB0-786D-9546-DDFD4CD31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DCAB7-45DE-3BE2-54D9-19A627F35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60B1A-6E6F-5799-586E-C815A6499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127D7F-9EAA-D6FD-7107-2B304F98B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5C303-6626-E9CC-4744-05C1A5182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2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CA272-59C7-63D0-3D8C-5137F4FED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71005-EB6F-FA88-5FC2-C78BB6975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8ACF2F-35DE-AC1C-6083-B5F1B0E9B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103CA-BCEC-785B-EAD0-18386F1A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D4396-56A8-8C92-D85E-4D5E679DB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DC449-560F-EC47-5A8E-A81E05697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F8D25-F110-0503-DF9A-2561A5A96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319FBC-52AE-7F4B-93C5-C11EE473B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DA5B4-A1D3-F645-E608-12EA20F32E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F371C-CBB7-0342-8114-978E7D5E79AB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163C9-0329-E5E5-CC72-5EC311A1C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F8132-6B81-28ED-7CEE-CE52B5AEA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1ECC6-BBF3-1D49-943B-44092B28A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74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ds.nasa.gov/datastandards/documents/dph/current/PDS4_DataProvidersHandbook_1.18.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324C2-D056-964E-2E37-00C7F43EAB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ATLAS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DEE2C6-E72A-F682-DF4F-0B0D9E8333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Brucker, Aug 5, 2022</a:t>
            </a:r>
          </a:p>
        </p:txBody>
      </p:sp>
    </p:spTree>
    <p:extLst>
      <p:ext uri="{BB962C8B-B14F-4D97-AF65-F5344CB8AC3E}">
        <p14:creationId xmlns:p14="http://schemas.microsoft.com/office/powerpoint/2010/main" val="1850394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6CF45-BE5E-3D06-40EA-CFE69051A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PDF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09F7D-CFF7-51DE-000A-1FF9CEF7D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“History of ATLAS”</a:t>
            </a:r>
          </a:p>
          <a:p>
            <a:pPr lvl="1"/>
            <a:r>
              <a:rPr lang="en-US" dirty="0"/>
              <a:t>mostly good; should be understandable to the uninitiated; mostly minor edits</a:t>
            </a:r>
          </a:p>
          <a:p>
            <a:pPr lvl="2"/>
            <a:r>
              <a:rPr lang="en-US" dirty="0"/>
              <a:t>The longitude of one of the telescopes is missing a negative sign;  E or W should be added to all to clarify longitudes. Latitude should replace + with N and - with S</a:t>
            </a:r>
          </a:p>
          <a:p>
            <a:pPr lvl="1"/>
            <a:r>
              <a:rPr lang="en-US" dirty="0"/>
              <a:t>Needs a different title:  “Facilities and History of ATLAS”</a:t>
            </a:r>
          </a:p>
          <a:p>
            <a:pPr lvl="2"/>
            <a:r>
              <a:rPr lang="en-US" dirty="0"/>
              <a:t>The Bundle Overview document states that “telescopes and operations are discussed in separate documents.” Therefore the user would look for a document entitled Telescopes.</a:t>
            </a:r>
          </a:p>
          <a:p>
            <a:r>
              <a:rPr lang="en-US" dirty="0"/>
              <a:t>“ATLAS Operations and Data Processing”</a:t>
            </a:r>
          </a:p>
          <a:p>
            <a:pPr lvl="1"/>
            <a:r>
              <a:rPr lang="en-US" dirty="0"/>
              <a:t>was not completed, e.g. Figure XX and reference “(ref)”; had a comment to add a footnote or appendix</a:t>
            </a:r>
          </a:p>
          <a:p>
            <a:pPr lvl="1"/>
            <a:r>
              <a:rPr lang="en-US" dirty="0"/>
              <a:t>Text did not refer to tables 1 and 2</a:t>
            </a:r>
          </a:p>
          <a:p>
            <a:pPr lvl="1"/>
            <a:r>
              <a:rPr lang="en-US" dirty="0"/>
              <a:t>text edits, e.g. </a:t>
            </a:r>
            <a:r>
              <a:rPr lang="en-US" dirty="0" err="1"/>
              <a:t>pg</a:t>
            </a:r>
            <a:r>
              <a:rPr lang="en-US" dirty="0"/>
              <a:t> 7. “the pipeline searches for sources in the difference image (again using </a:t>
            </a:r>
            <a:r>
              <a:rPr lang="en-US" b="1" dirty="0" err="1"/>
              <a:t>tphot</a:t>
            </a:r>
            <a:r>
              <a:rPr lang="en-US" dirty="0"/>
              <a:t>)” but this is the first mention of </a:t>
            </a:r>
            <a:r>
              <a:rPr lang="en-US" dirty="0" err="1"/>
              <a:t>tphot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49187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BC4AC-8B07-25DB-2AB5-EB87625A1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r>
              <a:rPr lang="en-US" dirty="0"/>
              <a:t>PDF Documents, cont’d.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20A0E-2497-5F72-AF38-184999F880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0324"/>
            <a:ext cx="10515600" cy="559761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“ATLAS Bundle Overview”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PDS4</a:t>
            </a:r>
            <a:r>
              <a:rPr lang="en-US" dirty="0"/>
              <a:t>, the word bundle has a specific meaning</a:t>
            </a:r>
          </a:p>
          <a:p>
            <a:pPr lvl="2"/>
            <a:r>
              <a:rPr lang="en-US" dirty="0">
                <a:hlinkClick r:id="rId2"/>
              </a:rPr>
              <a:t>https://pds.nasa.gov/datastandards/documents/dph/current/PDS4_DataProvidersHandbook_1.18.0.pdf</a:t>
            </a:r>
            <a:endParaRPr lang="en-US" dirty="0"/>
          </a:p>
          <a:p>
            <a:pPr lvl="2"/>
            <a:r>
              <a:rPr lang="en-US" dirty="0"/>
              <a:t>”Related </a:t>
            </a:r>
            <a:r>
              <a:rPr lang="en-US" dirty="0" err="1"/>
              <a:t>produts</a:t>
            </a:r>
            <a:r>
              <a:rPr lang="en-US" dirty="0"/>
              <a:t> may be grouped into a collection, and...related collections may be grouped together into a bundle.”  So, ”Bundle” is the term for the entire archive delivery package, and should not be used to refer to the collection of data from a ‘night number’</a:t>
            </a:r>
          </a:p>
          <a:p>
            <a:pPr lvl="1"/>
            <a:r>
              <a:rPr lang="en-US" dirty="0"/>
              <a:t>This document, especially in the current layout are difficult to assimilate</a:t>
            </a:r>
          </a:p>
          <a:p>
            <a:pPr lvl="2"/>
            <a:r>
              <a:rPr lang="en-US" dirty="0"/>
              <a:t>Tables are not numbered and at least 2 are spread over page breaks.</a:t>
            </a:r>
          </a:p>
          <a:p>
            <a:pPr lvl="2"/>
            <a:r>
              <a:rPr lang="en-US" dirty="0"/>
              <a:t>Dense volume of new-to-reader products and product names</a:t>
            </a:r>
          </a:p>
          <a:p>
            <a:pPr lvl="1"/>
            <a:r>
              <a:rPr lang="en-US" dirty="0"/>
              <a:t>If you cannot state the date range of observations because you plan on regularly adding fresh data, please at least state the earliest date.</a:t>
            </a:r>
          </a:p>
          <a:p>
            <a:pPr lvl="1"/>
            <a:r>
              <a:rPr lang="en-US" dirty="0"/>
              <a:t>the terms “catalog” and “table” appear to be used interchangeably</a:t>
            </a:r>
          </a:p>
          <a:p>
            <a:pPr lvl="1"/>
            <a:r>
              <a:rPr lang="en-US" dirty="0"/>
              <a:t>on pg. 6 in table, </a:t>
            </a:r>
            <a:r>
              <a:rPr lang="en-US" dirty="0" err="1"/>
              <a:t>Waussian</a:t>
            </a:r>
            <a:r>
              <a:rPr lang="en-US" dirty="0"/>
              <a:t> is in table but not defined until pg. 8 </a:t>
            </a:r>
          </a:p>
          <a:p>
            <a:pPr lvl="1"/>
            <a:r>
              <a:rPr lang="en-US" dirty="0"/>
              <a:t>In the table on pg. 8, the probabilities’ and detection classes’ units are #...#.</a:t>
            </a:r>
          </a:p>
          <a:p>
            <a:pPr lvl="2"/>
            <a:r>
              <a:rPr lang="en-US" dirty="0"/>
              <a:t>Using ellipses adds confusion.  for probabilities, I think you mean the range should be 0 to 0.999, not an upper bound of 999.</a:t>
            </a:r>
          </a:p>
          <a:p>
            <a:pPr lvl="1"/>
            <a:r>
              <a:rPr lang="en-US" dirty="0"/>
              <a:t>Lots of comments/edit suggestions</a:t>
            </a:r>
          </a:p>
        </p:txBody>
      </p:sp>
    </p:spTree>
    <p:extLst>
      <p:ext uri="{BB962C8B-B14F-4D97-AF65-F5344CB8AC3E}">
        <p14:creationId xmlns:p14="http://schemas.microsoft.com/office/powerpoint/2010/main" val="1570642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93A3E-E78B-D728-5A91-94DE94D4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4332"/>
          </a:xfrm>
        </p:spPr>
        <p:txBody>
          <a:bodyPr/>
          <a:lstStyle/>
          <a:p>
            <a:r>
              <a:rPr lang="en-US" dirty="0"/>
              <a:t>Data products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D73F-9188-A4F2-01F0-FF5F8FFD5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 randomly chose one exposure set from each of the telescopes, then examined them with </a:t>
            </a:r>
            <a:r>
              <a:rPr lang="en-US" dirty="0" err="1"/>
              <a:t>PDS4Viewer</a:t>
            </a:r>
            <a:r>
              <a:rPr lang="en-US" dirty="0"/>
              <a:t> and read their labels.</a:t>
            </a:r>
          </a:p>
          <a:p>
            <a:pPr lvl="1"/>
            <a:r>
              <a:rPr lang="en-US" dirty="0"/>
              <a:t>The data from the Chilean telescope is missing all the .</a:t>
            </a:r>
            <a:r>
              <a:rPr lang="en-US" dirty="0" err="1"/>
              <a:t>dph.csv</a:t>
            </a:r>
            <a:r>
              <a:rPr lang="en-US" dirty="0"/>
              <a:t> files</a:t>
            </a:r>
          </a:p>
          <a:p>
            <a:pPr lvl="1"/>
            <a:r>
              <a:rPr lang="en-US" dirty="0"/>
              <a:t>The overview document stated selected filter is different when the moon is up vs. down</a:t>
            </a:r>
          </a:p>
          <a:p>
            <a:pPr lvl="2"/>
            <a:r>
              <a:rPr lang="en-US" dirty="0"/>
              <a:t>the 2 Hawaiian telescopes did not use the same filter </a:t>
            </a:r>
          </a:p>
          <a:p>
            <a:pPr lvl="1"/>
            <a:r>
              <a:rPr lang="en-US" dirty="0"/>
              <a:t>The documentation needs to be clearer that *.</a:t>
            </a:r>
            <a:r>
              <a:rPr lang="en-US" dirty="0" err="1"/>
              <a:t>dph.csv</a:t>
            </a:r>
            <a:r>
              <a:rPr lang="en-US" dirty="0"/>
              <a:t> has all the detected sources while *</a:t>
            </a:r>
            <a:r>
              <a:rPr lang="en-US" dirty="0" err="1"/>
              <a:t>ddc.csv</a:t>
            </a:r>
            <a:r>
              <a:rPr lang="en-US" dirty="0"/>
              <a:t> has all the potential transients</a:t>
            </a:r>
          </a:p>
          <a:p>
            <a:pPr lvl="2"/>
            <a:r>
              <a:rPr lang="en-US" dirty="0"/>
              <a:t>for </a:t>
            </a:r>
            <a:r>
              <a:rPr lang="en-US" dirty="0" err="1"/>
              <a:t>01a59613o0472o.ddc.csv</a:t>
            </a:r>
            <a:r>
              <a:rPr lang="en-US" dirty="0"/>
              <a:t> , the magnitudes were clustered at about -18 and +18 instead of distributed</a:t>
            </a:r>
          </a:p>
          <a:p>
            <a:pPr lvl="1"/>
            <a:r>
              <a:rPr lang="en-US" dirty="0"/>
              <a:t>For the MEF fits files, the 9 extra extensions popped up a display error (though </a:t>
            </a:r>
            <a:r>
              <a:rPr lang="en-US" dirty="0" err="1"/>
              <a:t>PDS4Viewer</a:t>
            </a:r>
            <a:r>
              <a:rPr lang="en-US" dirty="0"/>
              <a:t> did display them)</a:t>
            </a:r>
          </a:p>
          <a:p>
            <a:pPr lvl="1"/>
            <a:r>
              <a:rPr lang="en-US" dirty="0"/>
              <a:t>I sorted the collection from telescope 04 by product type. Exposures are labelled 1-314, but there were only 311 of </a:t>
            </a:r>
            <a:r>
              <a:rPr lang="en-US" dirty="0" err="1"/>
              <a:t>diff.fz</a:t>
            </a:r>
            <a:r>
              <a:rPr lang="en-US" dirty="0"/>
              <a:t>, diff, </a:t>
            </a:r>
            <a:r>
              <a:rPr lang="en-US" dirty="0" err="1"/>
              <a:t>ddc.csv.xml</a:t>
            </a:r>
            <a:r>
              <a:rPr lang="en-US" dirty="0"/>
              <a:t>, and </a:t>
            </a:r>
            <a:r>
              <a:rPr lang="en-US" dirty="0" err="1"/>
              <a:t>ddc.csv</a:t>
            </a:r>
            <a:r>
              <a:rPr lang="en-US" dirty="0"/>
              <a:t>. FITS had more – I stopped checking (alphabetically) at FITS.</a:t>
            </a:r>
          </a:p>
        </p:txBody>
      </p:sp>
    </p:spTree>
    <p:extLst>
      <p:ext uri="{BB962C8B-B14F-4D97-AF65-F5344CB8AC3E}">
        <p14:creationId xmlns:p14="http://schemas.microsoft.com/office/powerpoint/2010/main" val="127144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F87C-452A-4252-F83B-5B348929D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XML labels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CAF22-3BB8-097E-3A14-57D2828A6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instrument lids follow a different naming convention</a:t>
            </a:r>
          </a:p>
          <a:p>
            <a:r>
              <a:rPr lang="en-US" dirty="0"/>
              <a:t>For </a:t>
            </a:r>
            <a:r>
              <a:rPr lang="en-US" dirty="0" err="1"/>
              <a:t>01a59613o0472o.ddc.csv.xml</a:t>
            </a:r>
            <a:r>
              <a:rPr lang="en-US" dirty="0"/>
              <a:t>, the lid reference is </a:t>
            </a:r>
            <a:r>
              <a:rPr lang="en-US" dirty="0" err="1"/>
              <a:t>urn:nasa:pds:gbo.ast.atlas.survey:59613:01a59613o0472o_diff</a:t>
            </a:r>
            <a:endParaRPr lang="en-US" dirty="0"/>
          </a:p>
          <a:p>
            <a:pPr lvl="1"/>
            <a:r>
              <a:rPr lang="en-US" dirty="0"/>
              <a:t>is that because the csv table was constructed from data extracted from the *diff image?</a:t>
            </a:r>
          </a:p>
          <a:p>
            <a:r>
              <a:rPr lang="en-US" dirty="0"/>
              <a:t>The required label components are much different that for the survey labels I submitted previously, making them harder </a:t>
            </a:r>
            <a:r>
              <a:rPr lang="en-US"/>
              <a:t>to evaluate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212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681</Words>
  <Application>Microsoft Macintosh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ATLAS review</vt:lpstr>
      <vt:lpstr>PDF Documents</vt:lpstr>
      <vt:lpstr>PDF Documents, cont’d.</vt:lpstr>
      <vt:lpstr>Data products</vt:lpstr>
      <vt:lpstr>XML labels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review</dc:title>
  <dc:creator>Melissa Brucker</dc:creator>
  <cp:lastModifiedBy>Melissa Brucker</cp:lastModifiedBy>
  <cp:revision>6</cp:revision>
  <dcterms:created xsi:type="dcterms:W3CDTF">2022-08-05T17:58:56Z</dcterms:created>
  <dcterms:modified xsi:type="dcterms:W3CDTF">2022-08-05T19:02:59Z</dcterms:modified>
</cp:coreProperties>
</file>