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7" r:id="rId2"/>
    <p:sldId id="258" r:id="rId3"/>
    <p:sldId id="263" r:id="rId4"/>
    <p:sldId id="283" r:id="rId5"/>
    <p:sldId id="268" r:id="rId6"/>
    <p:sldId id="273" r:id="rId7"/>
    <p:sldId id="277" r:id="rId8"/>
    <p:sldId id="279" r:id="rId9"/>
    <p:sldId id="284" r:id="rId10"/>
    <p:sldId id="271" r:id="rId11"/>
    <p:sldId id="297" r:id="rId12"/>
    <p:sldId id="298" r:id="rId13"/>
    <p:sldId id="299" r:id="rId14"/>
    <p:sldId id="300" r:id="rId15"/>
    <p:sldId id="301" r:id="rId16"/>
    <p:sldId id="303" r:id="rId17"/>
    <p:sldId id="302" r:id="rId18"/>
    <p:sldId id="278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34"/>
    <p:restoredTop sz="94694"/>
  </p:normalViewPr>
  <p:slideViewPr>
    <p:cSldViewPr snapToGrid="0" snapToObjects="1">
      <p:cViewPr varScale="1">
        <p:scale>
          <a:sx n="117" d="100"/>
          <a:sy n="117" d="100"/>
        </p:scale>
        <p:origin x="392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C2A74E-0A15-6340-9153-C4571EB5198A}" type="datetimeFigureOut">
              <a:rPr lang="en-US" smtClean="0"/>
              <a:pPr/>
              <a:t>10/17/22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ED7D5A-4D2F-2F42-A59B-15D51F5EA6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E01454-7D9B-1C45-AD3E-C46F07453ECE}" type="datetimeFigureOut">
              <a:rPr lang="en-US" smtClean="0"/>
              <a:pPr/>
              <a:t>10/17/22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260AE3-08BE-EE43-9286-DBAD19FADC2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260AE3-08BE-EE43-9286-DBAD19FADC2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17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260AE3-08BE-EE43-9286-DBAD19FADC2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0390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260AE3-08BE-EE43-9286-DBAD19FADC2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0085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260AE3-08BE-EE43-9286-DBAD19FADC2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3084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260AE3-08BE-EE43-9286-DBAD19FADC2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391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ED4D6-4BCE-C74F-B6D3-BB3E2E1988AC}" type="datetime1">
              <a:rPr lang="en-US" smtClean="0"/>
              <a:pPr/>
              <a:t>10/17/22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DiSanti, NH pds review, 5 December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05B0E-8AE1-7E4C-B4A8-0D9107AD32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7607E-026D-FA4F-9C2E-61FE08F3D07C}" type="datetime1">
              <a:rPr lang="en-US" smtClean="0"/>
              <a:pPr/>
              <a:t>10/17/22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DiSanti, NH pds review, 5 December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05B0E-8AE1-7E4C-B4A8-0D9107AD32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9BC4B-1937-2247-BB29-3E53C2FD2A8D}" type="datetime1">
              <a:rPr lang="en-US" smtClean="0"/>
              <a:pPr/>
              <a:t>10/17/22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DiSanti, NH pds review, 5 December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05B0E-8AE1-7E4C-B4A8-0D9107AD32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1EFBF3-3D49-4842-B8C6-5647FB97E214}" type="datetime1">
              <a:rPr lang="en-US" smtClean="0"/>
              <a:pPr>
                <a:defRPr/>
              </a:pPr>
              <a:t>10/17/22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DiSanti, NH pds review, 5 December 2016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DB091-1D47-4D47-968D-5A08C56F87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B3A84-5FF9-4548-AB69-6D0E0EBB9164}" type="datetime1">
              <a:rPr lang="en-US" smtClean="0"/>
              <a:pPr/>
              <a:t>10/17/22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DiSanti, NH pds review, 5 December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05B0E-8AE1-7E4C-B4A8-0D9107AD32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91CAF-5362-3F4D-8E70-2172B9923FF5}" type="datetime1">
              <a:rPr lang="en-US" smtClean="0"/>
              <a:pPr/>
              <a:t>10/17/22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DiSanti, NH pds review, 5 December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05B0E-8AE1-7E4C-B4A8-0D9107AD32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1C9F8-27F9-D34B-8ACB-CBA49793E91F}" type="datetime1">
              <a:rPr lang="en-US" smtClean="0"/>
              <a:pPr/>
              <a:t>10/17/22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DiSanti, NH pds review, 5 December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05B0E-8AE1-7E4C-B4A8-0D9107AD32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E1797-FE3C-AA4C-8301-E05F9F358292}" type="datetime1">
              <a:rPr lang="en-US" smtClean="0"/>
              <a:pPr/>
              <a:t>10/17/22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DiSanti, NH pds review, 5 December 2016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05B0E-8AE1-7E4C-B4A8-0D9107AD32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54BF-445C-A04B-8C4D-A2C5589D3B88}" type="datetime1">
              <a:rPr lang="en-US" smtClean="0"/>
              <a:pPr/>
              <a:t>10/17/22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DiSanti, NH pds review, 5 December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05B0E-8AE1-7E4C-B4A8-0D9107AD32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07D7D-4F8B-B547-9E75-7B8D943DD016}" type="datetime1">
              <a:rPr lang="en-US" smtClean="0"/>
              <a:pPr/>
              <a:t>10/17/22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DiSanti, NH pds review, 5 December 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05B0E-8AE1-7E4C-B4A8-0D9107AD32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44E69-53A5-9643-A107-164BEE839D9A}" type="datetime1">
              <a:rPr lang="en-US" smtClean="0"/>
              <a:pPr/>
              <a:t>10/17/22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DiSanti, NH pds review, 5 December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05B0E-8AE1-7E4C-B4A8-0D9107AD32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B5634-D88A-3346-8E2B-5F4041BE6F62}" type="datetime1">
              <a:rPr lang="en-US" smtClean="0"/>
              <a:pPr/>
              <a:t>10/17/22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DiSanti, NH pds review, 5 December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05B0E-8AE1-7E4C-B4A8-0D9107AD32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53A04-E99D-1349-958C-690B308D82ED}" type="datetime1">
              <a:rPr lang="en-US" smtClean="0"/>
              <a:pPr/>
              <a:t>10/17/22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M. DiSanti, NH pds review, 5 December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005B0E-8AE1-7E4C-B4A8-0D9107AD329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>
            <a:alpha val="6509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88900" y="281940"/>
            <a:ext cx="8991600" cy="1270000"/>
          </a:xfrm>
          <a:noFill/>
        </p:spPr>
        <p:txBody>
          <a:bodyPr lIns="9142" rIns="9142">
            <a:noAutofit/>
          </a:bodyPr>
          <a:lstStyle/>
          <a:p>
            <a:r>
              <a:rPr lang="en-US" sz="4000" b="1" dirty="0">
                <a:latin typeface="New York" pitchFamily="84" charset="0"/>
                <a:ea typeface="ＭＳ Ｐゴシック" pitchFamily="-112" charset="-128"/>
                <a:cs typeface="ＭＳ Ｐゴシック" pitchFamily="-112" charset="-128"/>
              </a:rPr>
              <a:t>PDS-SBN Review of New Horizons LEISA v6.0 Data (post-MU</a:t>
            </a:r>
            <a:r>
              <a:rPr lang="en-US" sz="4000" b="1" baseline="-25000" dirty="0">
                <a:latin typeface="New York" pitchFamily="84" charset="0"/>
                <a:ea typeface="ＭＳ Ｐゴシック" pitchFamily="-112" charset="-128"/>
                <a:cs typeface="ＭＳ Ｐゴシック" pitchFamily="-112" charset="-128"/>
              </a:rPr>
              <a:t>69</a:t>
            </a:r>
            <a:r>
              <a:rPr lang="en-US" sz="4000" b="1" dirty="0">
                <a:latin typeface="New York" pitchFamily="84" charset="0"/>
                <a:ea typeface="ＭＳ Ｐゴシック" pitchFamily="-112" charset="-128"/>
                <a:cs typeface="ＭＳ Ｐゴシック" pitchFamily="-112" charset="-128"/>
              </a:rPr>
              <a:t> flyby) 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8233" y="1551940"/>
            <a:ext cx="8534400" cy="2989580"/>
          </a:xfrm>
          <a:noFill/>
        </p:spPr>
        <p:txBody>
          <a:bodyPr>
            <a:normAutofit/>
          </a:bodyPr>
          <a:lstStyle/>
          <a:p>
            <a:pPr marL="227013" indent="7938">
              <a:lnSpc>
                <a:spcPct val="80000"/>
              </a:lnSpc>
              <a:spcBef>
                <a:spcPct val="50000"/>
              </a:spcBef>
              <a:spcAft>
                <a:spcPct val="10000"/>
              </a:spcAft>
              <a:buNone/>
            </a:pPr>
            <a:endParaRPr lang="en-US" sz="2600" dirty="0">
              <a:ea typeface="ＭＳ Ｐゴシック" pitchFamily="-112" charset="-128"/>
              <a:cs typeface="ＭＳ Ｐゴシック" pitchFamily="-112" charset="-128"/>
            </a:endParaRPr>
          </a:p>
          <a:p>
            <a:pPr marL="227013" indent="7938">
              <a:lnSpc>
                <a:spcPct val="80000"/>
              </a:lnSpc>
              <a:spcBef>
                <a:spcPct val="50000"/>
              </a:spcBef>
              <a:spcAft>
                <a:spcPct val="10000"/>
              </a:spcAft>
              <a:buNone/>
            </a:pPr>
            <a:endParaRPr lang="en-US" sz="2600" dirty="0">
              <a:ea typeface="ＭＳ Ｐゴシック" pitchFamily="-112" charset="-128"/>
              <a:cs typeface="ＭＳ Ｐゴシック" pitchFamily="-112" charset="-128"/>
            </a:endParaRPr>
          </a:p>
          <a:p>
            <a:pPr marL="227013" indent="7938" algn="ctr">
              <a:lnSpc>
                <a:spcPct val="80000"/>
              </a:lnSpc>
              <a:spcBef>
                <a:spcPct val="50000"/>
              </a:spcBef>
              <a:spcAft>
                <a:spcPct val="10000"/>
              </a:spcAft>
              <a:buNone/>
            </a:pPr>
            <a:r>
              <a:rPr lang="en-US" dirty="0">
                <a:ea typeface="ＭＳ Ｐゴシック" pitchFamily="-112" charset="-128"/>
                <a:cs typeface="ＭＳ Ｐゴシック" pitchFamily="-112" charset="-128"/>
              </a:rPr>
              <a:t>M. DiSanti</a:t>
            </a:r>
          </a:p>
          <a:p>
            <a:pPr marL="227013" indent="7938" algn="ctr">
              <a:lnSpc>
                <a:spcPct val="80000"/>
              </a:lnSpc>
              <a:spcBef>
                <a:spcPct val="50000"/>
              </a:spcBef>
              <a:spcAft>
                <a:spcPct val="10000"/>
              </a:spcAft>
              <a:buNone/>
            </a:pPr>
            <a:r>
              <a:rPr lang="en-US" dirty="0">
                <a:ea typeface="ＭＳ Ｐゴシック" pitchFamily="-112" charset="-128"/>
                <a:cs typeface="ＭＳ Ｐゴシック" pitchFamily="-112" charset="-128"/>
              </a:rPr>
              <a:t>18 October 2022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4DB091-1D47-4D47-968D-5A08C56F87D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>
            <a:alpha val="6509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33607"/>
            <a:ext cx="9144000" cy="722724"/>
          </a:xfrm>
          <a:noFill/>
        </p:spPr>
        <p:txBody>
          <a:bodyPr>
            <a:noAutofit/>
          </a:bodyPr>
          <a:lstStyle/>
          <a:p>
            <a:pPr marL="227013" indent="7938" algn="ctr">
              <a:lnSpc>
                <a:spcPct val="80000"/>
              </a:lnSpc>
              <a:spcBef>
                <a:spcPct val="50000"/>
              </a:spcBef>
              <a:spcAft>
                <a:spcPct val="10000"/>
              </a:spcAft>
              <a:buNone/>
            </a:pPr>
            <a:r>
              <a:rPr lang="en-US" sz="6000" dirty="0">
                <a:ea typeface="ＭＳ Ｐゴシック" pitchFamily="-112" charset="-128"/>
                <a:cs typeface="ＭＳ Ｐゴシック" pitchFamily="-112" charset="-128"/>
              </a:rPr>
              <a:t>LEISA MU</a:t>
            </a:r>
            <a:r>
              <a:rPr lang="en-US" sz="6000" baseline="-25000" dirty="0">
                <a:ea typeface="ＭＳ Ｐゴシック" pitchFamily="-112" charset="-128"/>
                <a:cs typeface="ＭＳ Ｐゴシック" pitchFamily="-112" charset="-128"/>
              </a:rPr>
              <a:t>69</a:t>
            </a:r>
            <a:r>
              <a:rPr lang="en-US" sz="6000" dirty="0">
                <a:ea typeface="ＭＳ Ｐゴシック" pitchFamily="-112" charset="-128"/>
                <a:cs typeface="ＭＳ Ｐゴシック" pitchFamily="-112" charset="-128"/>
              </a:rPr>
              <a:t> Approach DATA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6553200" y="6545920"/>
            <a:ext cx="2133600" cy="365125"/>
          </a:xfrm>
        </p:spPr>
        <p:txBody>
          <a:bodyPr/>
          <a:lstStyle/>
          <a:p>
            <a:pPr>
              <a:defRPr/>
            </a:pPr>
            <a:fld id="{CE4DB091-1D47-4D47-968D-5A08C56F87D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A68D60-505D-ADCB-21D7-2E35B38891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971" y="837178"/>
            <a:ext cx="8392886" cy="5816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5292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>
            <a:alpha val="6509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6553200" y="6545920"/>
            <a:ext cx="2133600" cy="365125"/>
          </a:xfrm>
        </p:spPr>
        <p:txBody>
          <a:bodyPr/>
          <a:lstStyle/>
          <a:p>
            <a:pPr>
              <a:defRPr/>
            </a:pPr>
            <a:fld id="{CE4DB091-1D47-4D47-968D-5A08C56F87D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05107B7-4D86-7DCE-5D7C-CE0876C3FFE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-119747" y="305749"/>
            <a:ext cx="9274629" cy="722724"/>
          </a:xfrm>
          <a:noFill/>
        </p:spPr>
        <p:txBody>
          <a:bodyPr>
            <a:noAutofit/>
          </a:bodyPr>
          <a:lstStyle/>
          <a:p>
            <a:pPr marL="227013" indent="7938" algn="ctr">
              <a:lnSpc>
                <a:spcPct val="30000"/>
              </a:lnSpc>
              <a:spcBef>
                <a:spcPts val="2400"/>
              </a:spcBef>
              <a:spcAft>
                <a:spcPct val="10000"/>
              </a:spcAft>
              <a:buNone/>
            </a:pPr>
            <a:r>
              <a:rPr lang="en-US" sz="6000" dirty="0">
                <a:ea typeface="ＭＳ Ｐゴシック" pitchFamily="-112" charset="-128"/>
                <a:cs typeface="ＭＳ Ｐゴシック" pitchFamily="-112" charset="-128"/>
              </a:rPr>
              <a:t>Additional (“New”) delivery: </a:t>
            </a:r>
          </a:p>
          <a:p>
            <a:pPr marL="227013" indent="7938" algn="ctr">
              <a:lnSpc>
                <a:spcPct val="30000"/>
              </a:lnSpc>
              <a:spcBef>
                <a:spcPts val="2400"/>
              </a:spcBef>
              <a:spcAft>
                <a:spcPct val="10000"/>
              </a:spcAft>
              <a:buNone/>
            </a:pPr>
            <a:r>
              <a:rPr lang="en-US" sz="6000" dirty="0">
                <a:ea typeface="ＭＳ Ｐゴシック" pitchFamily="-112" charset="-128"/>
                <a:cs typeface="ＭＳ Ｐゴシック" pitchFamily="-112" charset="-128"/>
              </a:rPr>
              <a:t>Post-MU</a:t>
            </a:r>
            <a:r>
              <a:rPr lang="en-US" sz="6000" baseline="-25000" dirty="0">
                <a:ea typeface="ＭＳ Ｐゴシック" pitchFamily="-112" charset="-128"/>
                <a:cs typeface="ＭＳ Ｐゴシック" pitchFamily="-112" charset="-128"/>
              </a:rPr>
              <a:t>69</a:t>
            </a:r>
            <a:r>
              <a:rPr lang="en-US" sz="6000" dirty="0">
                <a:ea typeface="ＭＳ Ｐゴシック" pitchFamily="-112" charset="-128"/>
                <a:cs typeface="ＭＳ Ｐゴシック" pitchFamily="-112" charset="-128"/>
              </a:rPr>
              <a:t> LEISA DATA (v6.0)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4E53B35-8816-DAC2-F3A9-7F32F47330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628" y="1540328"/>
            <a:ext cx="8628057" cy="493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7613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>
            <a:alpha val="6509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6615724" y="6438820"/>
            <a:ext cx="2133600" cy="365125"/>
          </a:xfrm>
        </p:spPr>
        <p:txBody>
          <a:bodyPr/>
          <a:lstStyle/>
          <a:p>
            <a:pPr>
              <a:defRPr/>
            </a:pPr>
            <a:fld id="{CE4DB091-1D47-4D47-968D-5A08C56F87D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09B3F1-46DF-EA1D-6751-02748ACD52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776" y="152675"/>
            <a:ext cx="5297254" cy="19373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602C02E-E01D-CCDE-AE10-6C1DF69725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819" y="4256313"/>
            <a:ext cx="5251211" cy="20797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02761E7-12F6-6F8A-F550-9B17FD0244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776" y="2188030"/>
            <a:ext cx="5297254" cy="194924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24ADD23-CE03-3ECD-5D2B-1041242CAF75}"/>
              </a:ext>
            </a:extLst>
          </p:cNvPr>
          <p:cNvSpPr txBox="1"/>
          <p:nvPr/>
        </p:nvSpPr>
        <p:spPr>
          <a:xfrm>
            <a:off x="5932714" y="207997"/>
            <a:ext cx="2670346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Calibrated Results (</a:t>
            </a:r>
            <a:r>
              <a:rPr lang="en-US" b="1" dirty="0">
                <a:latin typeface="Symbol" pitchFamily="2" charset="2"/>
              </a:rPr>
              <a:t>a</a:t>
            </a:r>
            <a:r>
              <a:rPr lang="en-US" b="1" dirty="0"/>
              <a:t> Boo)</a:t>
            </a:r>
          </a:p>
          <a:p>
            <a:r>
              <a:rPr lang="en-US" dirty="0"/>
              <a:t>20190901_042960/</a:t>
            </a:r>
          </a:p>
          <a:p>
            <a:endParaRPr lang="en-US" dirty="0"/>
          </a:p>
          <a:p>
            <a:pPr algn="ctr"/>
            <a:r>
              <a:rPr lang="en-US" dirty="0"/>
              <a:t>lsb_042960</a:t>
            </a:r>
            <a:r>
              <a:rPr lang="en-US" b="1" dirty="0"/>
              <a:t>5819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lsb_042960</a:t>
            </a:r>
            <a:r>
              <a:rPr lang="en-US" b="1" dirty="0"/>
              <a:t>6479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lsb_042960</a:t>
            </a:r>
            <a:r>
              <a:rPr lang="en-US" b="1" dirty="0"/>
              <a:t>7139</a:t>
            </a:r>
          </a:p>
          <a:p>
            <a:pPr algn="ctr"/>
            <a:endParaRPr lang="en-US" dirty="0"/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00E9CA-01EF-76D5-14B3-CF05D42788FE}"/>
              </a:ext>
            </a:extLst>
          </p:cNvPr>
          <p:cNvSpPr txBox="1"/>
          <p:nvPr/>
        </p:nvSpPr>
        <p:spPr>
          <a:xfrm>
            <a:off x="3827032" y="6308916"/>
            <a:ext cx="170835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460"/>
              </a:lnSpc>
            </a:pPr>
            <a:r>
              <a:rPr lang="en-US" dirty="0"/>
              <a:t>Ch255</a:t>
            </a:r>
          </a:p>
          <a:p>
            <a:pPr algn="ctr">
              <a:lnSpc>
                <a:spcPts val="1460"/>
              </a:lnSpc>
            </a:pPr>
            <a:r>
              <a:rPr lang="en-US" sz="1400" dirty="0"/>
              <a:t>(high_res2.0895 </a:t>
            </a:r>
            <a:r>
              <a:rPr lang="en-US" sz="1400" dirty="0">
                <a:latin typeface="Symbol" pitchFamily="2" charset="2"/>
              </a:rPr>
              <a:t>m</a:t>
            </a:r>
            <a:r>
              <a:rPr lang="en-US" sz="1400" dirty="0"/>
              <a:t>m)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F85D0C-B7DB-0A17-CAC9-7E12B99F03C3}"/>
              </a:ext>
            </a:extLst>
          </p:cNvPr>
          <p:cNvSpPr txBox="1"/>
          <p:nvPr/>
        </p:nvSpPr>
        <p:spPr>
          <a:xfrm>
            <a:off x="394676" y="6345941"/>
            <a:ext cx="165635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460"/>
              </a:lnSpc>
            </a:pPr>
            <a:r>
              <a:rPr lang="en-US" dirty="0"/>
              <a:t>Ch1</a:t>
            </a:r>
          </a:p>
          <a:p>
            <a:pPr algn="ctr">
              <a:lnSpc>
                <a:spcPts val="1460"/>
              </a:lnSpc>
            </a:pPr>
            <a:r>
              <a:rPr lang="en-US" sz="1400" dirty="0"/>
              <a:t>(low_res2.4744 </a:t>
            </a:r>
            <a:r>
              <a:rPr lang="en-US" sz="1400" dirty="0">
                <a:latin typeface="Symbol" pitchFamily="2" charset="2"/>
              </a:rPr>
              <a:t>m</a:t>
            </a:r>
            <a:r>
              <a:rPr lang="en-US" sz="1400" dirty="0"/>
              <a:t>m)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C24BB7C-9D97-8F6A-D9B1-FB6059DEADC7}"/>
              </a:ext>
            </a:extLst>
          </p:cNvPr>
          <p:cNvSpPr txBox="1"/>
          <p:nvPr/>
        </p:nvSpPr>
        <p:spPr>
          <a:xfrm>
            <a:off x="2039956" y="6326891"/>
            <a:ext cx="165635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460"/>
              </a:lnSpc>
            </a:pPr>
            <a:r>
              <a:rPr lang="en-US" dirty="0"/>
              <a:t>Ch127</a:t>
            </a:r>
          </a:p>
          <a:p>
            <a:pPr algn="ctr">
              <a:lnSpc>
                <a:spcPts val="1460"/>
              </a:lnSpc>
            </a:pPr>
            <a:r>
              <a:rPr lang="en-US" sz="1400" dirty="0"/>
              <a:t>(low_res1.5748 </a:t>
            </a:r>
            <a:r>
              <a:rPr lang="en-US" sz="1400" dirty="0">
                <a:latin typeface="Symbol" pitchFamily="2" charset="2"/>
              </a:rPr>
              <a:t>m</a:t>
            </a:r>
            <a:r>
              <a:rPr lang="en-US" sz="1400" dirty="0"/>
              <a:t>m)</a:t>
            </a:r>
          </a:p>
        </p:txBody>
      </p:sp>
    </p:spTree>
    <p:extLst>
      <p:ext uri="{BB962C8B-B14F-4D97-AF65-F5344CB8AC3E}">
        <p14:creationId xmlns:p14="http://schemas.microsoft.com/office/powerpoint/2010/main" val="31237831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>
            <a:alpha val="6509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6615724" y="6438820"/>
            <a:ext cx="2133600" cy="365125"/>
          </a:xfrm>
        </p:spPr>
        <p:txBody>
          <a:bodyPr/>
          <a:lstStyle/>
          <a:p>
            <a:pPr>
              <a:defRPr/>
            </a:pPr>
            <a:fld id="{CE4DB091-1D47-4D47-968D-5A08C56F87D4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4ADD23-CE03-3ECD-5D2B-1041242CAF75}"/>
              </a:ext>
            </a:extLst>
          </p:cNvPr>
          <p:cNvSpPr txBox="1"/>
          <p:nvPr/>
        </p:nvSpPr>
        <p:spPr>
          <a:xfrm>
            <a:off x="5932714" y="207997"/>
            <a:ext cx="2670346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Calibrated Results (</a:t>
            </a:r>
            <a:r>
              <a:rPr lang="en-US" b="1" dirty="0">
                <a:latin typeface="Symbol" pitchFamily="2" charset="2"/>
              </a:rPr>
              <a:t>a</a:t>
            </a:r>
            <a:r>
              <a:rPr lang="en-US" b="1" dirty="0"/>
              <a:t> Boo)</a:t>
            </a:r>
          </a:p>
          <a:p>
            <a:r>
              <a:rPr lang="en-US" dirty="0"/>
              <a:t>20190901_042960/</a:t>
            </a:r>
          </a:p>
          <a:p>
            <a:endParaRPr lang="en-US" dirty="0"/>
          </a:p>
          <a:p>
            <a:pPr algn="ctr"/>
            <a:r>
              <a:rPr lang="en-US" dirty="0"/>
              <a:t>lsb_042960</a:t>
            </a:r>
            <a:r>
              <a:rPr lang="en-US" b="1" dirty="0"/>
              <a:t>7799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lsb_042960</a:t>
            </a:r>
            <a:r>
              <a:rPr lang="en-US" b="1" dirty="0"/>
              <a:t>8459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lsb_042960</a:t>
            </a:r>
            <a:r>
              <a:rPr lang="en-US" b="1" dirty="0"/>
              <a:t>9119</a:t>
            </a:r>
          </a:p>
          <a:p>
            <a:pPr algn="ctr"/>
            <a:endParaRPr lang="en-US" dirty="0"/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00E9CA-01EF-76D5-14B3-CF05D42788FE}"/>
              </a:ext>
            </a:extLst>
          </p:cNvPr>
          <p:cNvSpPr txBox="1"/>
          <p:nvPr/>
        </p:nvSpPr>
        <p:spPr>
          <a:xfrm>
            <a:off x="3827032" y="6308916"/>
            <a:ext cx="170835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460"/>
              </a:lnSpc>
            </a:pPr>
            <a:r>
              <a:rPr lang="en-US" dirty="0"/>
              <a:t>Ch255</a:t>
            </a:r>
          </a:p>
          <a:p>
            <a:pPr algn="ctr">
              <a:lnSpc>
                <a:spcPts val="1460"/>
              </a:lnSpc>
            </a:pPr>
            <a:r>
              <a:rPr lang="en-US" sz="1400" dirty="0"/>
              <a:t>(high_res2.0895 </a:t>
            </a:r>
            <a:r>
              <a:rPr lang="en-US" sz="1400" dirty="0">
                <a:latin typeface="Symbol" pitchFamily="2" charset="2"/>
              </a:rPr>
              <a:t>m</a:t>
            </a:r>
            <a:r>
              <a:rPr lang="en-US" sz="1400" dirty="0"/>
              <a:t>m)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F85D0C-B7DB-0A17-CAC9-7E12B99F03C3}"/>
              </a:ext>
            </a:extLst>
          </p:cNvPr>
          <p:cNvSpPr txBox="1"/>
          <p:nvPr/>
        </p:nvSpPr>
        <p:spPr>
          <a:xfrm>
            <a:off x="394676" y="6345941"/>
            <a:ext cx="165635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460"/>
              </a:lnSpc>
            </a:pPr>
            <a:r>
              <a:rPr lang="en-US" dirty="0"/>
              <a:t>Ch1</a:t>
            </a:r>
          </a:p>
          <a:p>
            <a:pPr algn="ctr">
              <a:lnSpc>
                <a:spcPts val="1460"/>
              </a:lnSpc>
            </a:pPr>
            <a:r>
              <a:rPr lang="en-US" sz="1400" dirty="0"/>
              <a:t>(low_res2.4744 </a:t>
            </a:r>
            <a:r>
              <a:rPr lang="en-US" sz="1400" dirty="0">
                <a:latin typeface="Symbol" pitchFamily="2" charset="2"/>
              </a:rPr>
              <a:t>m</a:t>
            </a:r>
            <a:r>
              <a:rPr lang="en-US" sz="1400" dirty="0"/>
              <a:t>m)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C24BB7C-9D97-8F6A-D9B1-FB6059DEADC7}"/>
              </a:ext>
            </a:extLst>
          </p:cNvPr>
          <p:cNvSpPr txBox="1"/>
          <p:nvPr/>
        </p:nvSpPr>
        <p:spPr>
          <a:xfrm>
            <a:off x="2039956" y="6326891"/>
            <a:ext cx="165635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460"/>
              </a:lnSpc>
            </a:pPr>
            <a:r>
              <a:rPr lang="en-US" dirty="0"/>
              <a:t>Ch127</a:t>
            </a:r>
          </a:p>
          <a:p>
            <a:pPr algn="ctr">
              <a:lnSpc>
                <a:spcPts val="1460"/>
              </a:lnSpc>
            </a:pPr>
            <a:r>
              <a:rPr lang="en-US" sz="1400" dirty="0"/>
              <a:t>(low_res1.5748 </a:t>
            </a:r>
            <a:r>
              <a:rPr lang="en-US" sz="1400" dirty="0">
                <a:latin typeface="Symbol" pitchFamily="2" charset="2"/>
              </a:rPr>
              <a:t>m</a:t>
            </a:r>
            <a:r>
              <a:rPr lang="en-US" sz="1400" dirty="0"/>
              <a:t>m)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7DACDB3-E1DF-252B-9C3B-308DAAD34A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972" y="338625"/>
            <a:ext cx="5814742" cy="189294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A5C305F-BF5F-A881-93D4-AA006BB64F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972" y="2296883"/>
            <a:ext cx="5814742" cy="195513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D132D50-E7B3-02C4-9DB5-EF38904920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972" y="4309301"/>
            <a:ext cx="5814742" cy="2004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8845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>
            <a:alpha val="6509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6615724" y="6340499"/>
            <a:ext cx="2133600" cy="365125"/>
          </a:xfrm>
        </p:spPr>
        <p:txBody>
          <a:bodyPr/>
          <a:lstStyle/>
          <a:p>
            <a:pPr>
              <a:defRPr/>
            </a:pPr>
            <a:fld id="{CE4DB091-1D47-4D47-968D-5A08C56F87D4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4ADD23-CE03-3ECD-5D2B-1041242CAF75}"/>
              </a:ext>
            </a:extLst>
          </p:cNvPr>
          <p:cNvSpPr txBox="1"/>
          <p:nvPr/>
        </p:nvSpPr>
        <p:spPr>
          <a:xfrm>
            <a:off x="5932714" y="207997"/>
            <a:ext cx="2670346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Calibrated Results (</a:t>
            </a:r>
            <a:r>
              <a:rPr lang="en-US" b="1" dirty="0">
                <a:latin typeface="Symbol" pitchFamily="2" charset="2"/>
              </a:rPr>
              <a:t>a</a:t>
            </a:r>
            <a:r>
              <a:rPr lang="en-US" b="1" dirty="0"/>
              <a:t> Boo)</a:t>
            </a:r>
          </a:p>
          <a:p>
            <a:r>
              <a:rPr lang="en-US" dirty="0"/>
              <a:t>20190901_042960/</a:t>
            </a:r>
          </a:p>
          <a:p>
            <a:endParaRPr lang="en-US" dirty="0"/>
          </a:p>
          <a:p>
            <a:pPr algn="ctr"/>
            <a:r>
              <a:rPr lang="en-US" dirty="0"/>
              <a:t>lsb_042960</a:t>
            </a:r>
            <a:r>
              <a:rPr lang="en-US" b="1" dirty="0"/>
              <a:t>9779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endParaRPr lang="en-US" dirty="0"/>
          </a:p>
          <a:p>
            <a:r>
              <a:rPr lang="en-US" dirty="0"/>
              <a:t>20190901_042961/</a:t>
            </a:r>
          </a:p>
          <a:p>
            <a:pPr algn="ctr"/>
            <a:r>
              <a:rPr lang="en-US" dirty="0"/>
              <a:t>lsb_042961</a:t>
            </a:r>
            <a:r>
              <a:rPr lang="en-US" b="1" dirty="0"/>
              <a:t>0439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lsb_042961</a:t>
            </a:r>
            <a:r>
              <a:rPr lang="en-US" b="1" dirty="0"/>
              <a:t>1099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lsb_042961</a:t>
            </a:r>
            <a:r>
              <a:rPr lang="en-US" b="1" dirty="0"/>
              <a:t>1759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00E9CA-01EF-76D5-14B3-CF05D42788FE}"/>
              </a:ext>
            </a:extLst>
          </p:cNvPr>
          <p:cNvSpPr txBox="1"/>
          <p:nvPr/>
        </p:nvSpPr>
        <p:spPr>
          <a:xfrm>
            <a:off x="3827032" y="6308916"/>
            <a:ext cx="170835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460"/>
              </a:lnSpc>
            </a:pPr>
            <a:r>
              <a:rPr lang="en-US" dirty="0"/>
              <a:t>Ch255</a:t>
            </a:r>
          </a:p>
          <a:p>
            <a:pPr algn="ctr">
              <a:lnSpc>
                <a:spcPts val="1460"/>
              </a:lnSpc>
            </a:pPr>
            <a:r>
              <a:rPr lang="en-US" sz="1400" dirty="0"/>
              <a:t>(high_res2.0895 </a:t>
            </a:r>
            <a:r>
              <a:rPr lang="en-US" sz="1400" dirty="0">
                <a:latin typeface="Symbol" pitchFamily="2" charset="2"/>
              </a:rPr>
              <a:t>m</a:t>
            </a:r>
            <a:r>
              <a:rPr lang="en-US" sz="1400" dirty="0"/>
              <a:t>m)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F85D0C-B7DB-0A17-CAC9-7E12B99F03C3}"/>
              </a:ext>
            </a:extLst>
          </p:cNvPr>
          <p:cNvSpPr txBox="1"/>
          <p:nvPr/>
        </p:nvSpPr>
        <p:spPr>
          <a:xfrm>
            <a:off x="394676" y="6345941"/>
            <a:ext cx="165635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460"/>
              </a:lnSpc>
            </a:pPr>
            <a:r>
              <a:rPr lang="en-US" dirty="0"/>
              <a:t>Ch1</a:t>
            </a:r>
          </a:p>
          <a:p>
            <a:pPr algn="ctr">
              <a:lnSpc>
                <a:spcPts val="1460"/>
              </a:lnSpc>
            </a:pPr>
            <a:r>
              <a:rPr lang="en-US" sz="1400" dirty="0"/>
              <a:t>(low_res2.4744 </a:t>
            </a:r>
            <a:r>
              <a:rPr lang="en-US" sz="1400" dirty="0">
                <a:latin typeface="Symbol" pitchFamily="2" charset="2"/>
              </a:rPr>
              <a:t>m</a:t>
            </a:r>
            <a:r>
              <a:rPr lang="en-US" sz="1400" dirty="0"/>
              <a:t>m)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C24BB7C-9D97-8F6A-D9B1-FB6059DEADC7}"/>
              </a:ext>
            </a:extLst>
          </p:cNvPr>
          <p:cNvSpPr txBox="1"/>
          <p:nvPr/>
        </p:nvSpPr>
        <p:spPr>
          <a:xfrm>
            <a:off x="2039956" y="6326891"/>
            <a:ext cx="165635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460"/>
              </a:lnSpc>
            </a:pPr>
            <a:r>
              <a:rPr lang="en-US" dirty="0"/>
              <a:t>Ch127</a:t>
            </a:r>
          </a:p>
          <a:p>
            <a:pPr algn="ctr">
              <a:lnSpc>
                <a:spcPts val="1460"/>
              </a:lnSpc>
            </a:pPr>
            <a:r>
              <a:rPr lang="en-US" sz="1400" dirty="0"/>
              <a:t>(low_res1.5748 </a:t>
            </a:r>
            <a:r>
              <a:rPr lang="en-US" sz="1400" dirty="0">
                <a:latin typeface="Symbol" pitchFamily="2" charset="2"/>
              </a:rPr>
              <a:t>m</a:t>
            </a:r>
            <a:r>
              <a:rPr lang="en-US" sz="1400" dirty="0"/>
              <a:t>m)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1A17DC-61EF-2BDC-7F71-4A690A1A4A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71" y="463071"/>
            <a:ext cx="5869630" cy="14872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84A5472-D4FE-6A24-A0A6-1FB7F50012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687" y="1990335"/>
            <a:ext cx="5864345" cy="15366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B324542-B971-921F-FBFF-578CC9DF7C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972" y="3578674"/>
            <a:ext cx="5869630" cy="14505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ACA931E-0F1A-F729-028B-C0D1B2A984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687" y="5040818"/>
            <a:ext cx="5879884" cy="1299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3383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>
            <a:alpha val="6509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6615724" y="6438820"/>
            <a:ext cx="2133600" cy="365125"/>
          </a:xfrm>
        </p:spPr>
        <p:txBody>
          <a:bodyPr/>
          <a:lstStyle/>
          <a:p>
            <a:pPr>
              <a:defRPr/>
            </a:pPr>
            <a:fld id="{CE4DB091-1D47-4D47-968D-5A08C56F87D4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4ADD23-CE03-3ECD-5D2B-1041242CAF75}"/>
              </a:ext>
            </a:extLst>
          </p:cNvPr>
          <p:cNvSpPr txBox="1"/>
          <p:nvPr/>
        </p:nvSpPr>
        <p:spPr>
          <a:xfrm>
            <a:off x="5725886" y="207997"/>
            <a:ext cx="3418114" cy="21416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Calibrated Results</a:t>
            </a:r>
          </a:p>
          <a:p>
            <a:pPr>
              <a:lnSpc>
                <a:spcPts val="1860"/>
              </a:lnSpc>
            </a:pPr>
            <a:r>
              <a:rPr lang="en-US" dirty="0"/>
              <a:t>20190905_042999/</a:t>
            </a:r>
          </a:p>
          <a:p>
            <a:pPr>
              <a:lnSpc>
                <a:spcPts val="1860"/>
              </a:lnSpc>
            </a:pPr>
            <a:endParaRPr lang="en-US" dirty="0"/>
          </a:p>
          <a:p>
            <a:pPr>
              <a:lnSpc>
                <a:spcPts val="1860"/>
              </a:lnSpc>
            </a:pPr>
            <a:r>
              <a:rPr lang="en-US" dirty="0"/>
              <a:t>lsb_042999</a:t>
            </a:r>
            <a:r>
              <a:rPr lang="en-US" b="1" dirty="0"/>
              <a:t>0719 (Target = “Sun”)</a:t>
            </a:r>
            <a:endParaRPr lang="en-US" dirty="0"/>
          </a:p>
          <a:p>
            <a:pPr>
              <a:lnSpc>
                <a:spcPts val="1860"/>
              </a:lnSpc>
            </a:pPr>
            <a:endParaRPr lang="en-US" dirty="0"/>
          </a:p>
          <a:p>
            <a:pPr>
              <a:lnSpc>
                <a:spcPts val="1860"/>
              </a:lnSpc>
            </a:pPr>
            <a:r>
              <a:rPr lang="en-US" dirty="0"/>
              <a:t>lsb_042999</a:t>
            </a:r>
            <a:r>
              <a:rPr lang="en-US" b="1" dirty="0"/>
              <a:t>1259 (Target = “Dark”)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5EB797-A9B0-D75B-51A5-7EABD21CB357}"/>
              </a:ext>
            </a:extLst>
          </p:cNvPr>
          <p:cNvSpPr txBox="1"/>
          <p:nvPr/>
        </p:nvSpPr>
        <p:spPr>
          <a:xfrm>
            <a:off x="-73412" y="359231"/>
            <a:ext cx="5824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Short exposures (14sec) =&gt; files are 256x16(x256) pixels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04CA7DE-7B49-1B98-049F-AABF2FAD0F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13" y="912454"/>
            <a:ext cx="5620256" cy="43737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23B6019-E37E-75BB-F989-9E681298012D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74709" y="1406547"/>
            <a:ext cx="5623560" cy="43878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C9225E9-5DCF-06E4-CA9C-552C67D9FA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13" y="2074034"/>
            <a:ext cx="7269844" cy="151191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BDF7B2B-6B29-D079-399D-389C731E90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13" y="3625124"/>
            <a:ext cx="7293427" cy="151153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2067802-06FD-391F-7FE8-A31F933806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13" y="5225142"/>
            <a:ext cx="7293427" cy="1529266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86BFB8D4-F747-A074-190C-F81AF6BE91AD}"/>
              </a:ext>
            </a:extLst>
          </p:cNvPr>
          <p:cNvSpPr txBox="1"/>
          <p:nvPr/>
        </p:nvSpPr>
        <p:spPr>
          <a:xfrm>
            <a:off x="7892143" y="2514600"/>
            <a:ext cx="877933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Row 5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Row 10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Row 14</a:t>
            </a:r>
          </a:p>
        </p:txBody>
      </p:sp>
    </p:spTree>
    <p:extLst>
      <p:ext uri="{BB962C8B-B14F-4D97-AF65-F5344CB8AC3E}">
        <p14:creationId xmlns:p14="http://schemas.microsoft.com/office/powerpoint/2010/main" val="9816797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>
            <a:alpha val="6509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6553200" y="6545920"/>
            <a:ext cx="2133600" cy="365125"/>
          </a:xfrm>
        </p:spPr>
        <p:txBody>
          <a:bodyPr/>
          <a:lstStyle/>
          <a:p>
            <a:pPr>
              <a:defRPr/>
            </a:pPr>
            <a:fld id="{CE4DB091-1D47-4D47-968D-5A08C56F87D4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78039F-034A-1B17-2CA4-B8BEC326B9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14" y="928624"/>
            <a:ext cx="8962972" cy="4977330"/>
          </a:xfrm>
          <a:prstGeom prst="rect">
            <a:avLst/>
          </a:prstGeom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605107B7-4D86-7DCE-5D7C-CE0876C3FFE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0" y="33607"/>
            <a:ext cx="9144000" cy="722724"/>
          </a:xfrm>
          <a:noFill/>
        </p:spPr>
        <p:txBody>
          <a:bodyPr>
            <a:noAutofit/>
          </a:bodyPr>
          <a:lstStyle/>
          <a:p>
            <a:pPr marL="227013" indent="7938" algn="ctr">
              <a:lnSpc>
                <a:spcPct val="80000"/>
              </a:lnSpc>
              <a:spcBef>
                <a:spcPct val="50000"/>
              </a:spcBef>
              <a:spcAft>
                <a:spcPct val="10000"/>
              </a:spcAft>
              <a:buNone/>
            </a:pPr>
            <a:r>
              <a:rPr lang="en-US" sz="6000" dirty="0">
                <a:ea typeface="ＭＳ Ｐゴシック" pitchFamily="-112" charset="-128"/>
                <a:cs typeface="ＭＳ Ｐゴシック" pitchFamily="-112" charset="-128"/>
              </a:rPr>
              <a:t>Post-MU</a:t>
            </a:r>
            <a:r>
              <a:rPr lang="en-US" sz="6000" baseline="-25000" dirty="0">
                <a:ea typeface="ＭＳ Ｐゴシック" pitchFamily="-112" charset="-128"/>
                <a:cs typeface="ＭＳ Ｐゴシック" pitchFamily="-112" charset="-128"/>
              </a:rPr>
              <a:t>69</a:t>
            </a:r>
            <a:r>
              <a:rPr lang="en-US" sz="6000" dirty="0">
                <a:ea typeface="ＭＳ Ｐゴシック" pitchFamily="-112" charset="-128"/>
                <a:cs typeface="ＭＳ Ｐゴシック" pitchFamily="-112" charset="-128"/>
              </a:rPr>
              <a:t> LEISA DATA</a:t>
            </a:r>
          </a:p>
        </p:txBody>
      </p:sp>
    </p:spTree>
    <p:extLst>
      <p:ext uri="{BB962C8B-B14F-4D97-AF65-F5344CB8AC3E}">
        <p14:creationId xmlns:p14="http://schemas.microsoft.com/office/powerpoint/2010/main" val="15980966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>
            <a:alpha val="6509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87871" y="40309"/>
            <a:ext cx="4781481" cy="445828"/>
          </a:xfrm>
          <a:noFill/>
        </p:spPr>
        <p:txBody>
          <a:bodyPr>
            <a:noAutofit/>
          </a:bodyPr>
          <a:lstStyle/>
          <a:p>
            <a:pPr marL="227013" indent="7938" algn="ctr">
              <a:lnSpc>
                <a:spcPct val="80000"/>
              </a:lnSpc>
              <a:spcBef>
                <a:spcPct val="50000"/>
              </a:spcBef>
              <a:spcAft>
                <a:spcPct val="10000"/>
              </a:spcAft>
              <a:buNone/>
            </a:pPr>
            <a:r>
              <a:rPr lang="en-US" dirty="0">
                <a:ea typeface="ＭＳ Ｐゴシック" pitchFamily="-112" charset="-128"/>
                <a:cs typeface="ＭＳ Ｐゴシック" pitchFamily="-112" charset="-128"/>
              </a:rPr>
              <a:t>LEISA Intensity </a:t>
            </a:r>
            <a:r>
              <a:rPr lang="en-US" dirty="0"/>
              <a:t>Calibration</a:t>
            </a:r>
          </a:p>
          <a:p>
            <a:pPr marL="227013" indent="7938" algn="ctr">
              <a:lnSpc>
                <a:spcPct val="80000"/>
              </a:lnSpc>
              <a:spcBef>
                <a:spcPct val="50000"/>
              </a:spcBef>
              <a:spcAft>
                <a:spcPct val="10000"/>
              </a:spcAft>
              <a:buNone/>
            </a:pPr>
            <a:endParaRPr lang="en-US" sz="1800" dirty="0"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6553200" y="6545920"/>
            <a:ext cx="2133600" cy="365125"/>
          </a:xfrm>
        </p:spPr>
        <p:txBody>
          <a:bodyPr/>
          <a:lstStyle/>
          <a:p>
            <a:pPr>
              <a:defRPr/>
            </a:pPr>
            <a:fld id="{CE4DB091-1D47-4D47-968D-5A08C56F87D4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4C37593-F482-8B49-8F7B-CCE3E6494931}"/>
              </a:ext>
            </a:extLst>
          </p:cNvPr>
          <p:cNvSpPr txBox="1"/>
          <p:nvPr/>
        </p:nvSpPr>
        <p:spPr>
          <a:xfrm>
            <a:off x="250370" y="588818"/>
            <a:ext cx="7391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From ‘</a:t>
            </a:r>
            <a:r>
              <a:rPr lang="en-US" dirty="0" err="1"/>
              <a:t>calinfo.txt</a:t>
            </a:r>
            <a:r>
              <a:rPr lang="en-US" dirty="0"/>
              <a:t>’…”per-pixel calibration” (as per 2016/3/31)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3F11AB-13AD-F448-B0EC-B9D7E48EC197}"/>
              </a:ext>
            </a:extLst>
          </p:cNvPr>
          <p:cNvSpPr txBox="1"/>
          <p:nvPr/>
        </p:nvSpPr>
        <p:spPr>
          <a:xfrm>
            <a:off x="5880015" y="2196336"/>
            <a:ext cx="23174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	 Raw	           	Calibrated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2655E2A-4DE9-0473-2FCC-5C759BF5A8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960" y="958150"/>
            <a:ext cx="5657373" cy="31566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7EC6A33-FD0F-45EC-646A-DB531148E6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6339" y="588818"/>
            <a:ext cx="725301" cy="166194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CFE197B-59FE-2B6C-C929-E44DB3977C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8078" y="588818"/>
            <a:ext cx="710193" cy="166194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1E46A16-1335-62B9-C1E2-6816354BBF91}"/>
              </a:ext>
            </a:extLst>
          </p:cNvPr>
          <p:cNvSpPr txBox="1"/>
          <p:nvPr/>
        </p:nvSpPr>
        <p:spPr>
          <a:xfrm>
            <a:off x="296961" y="4320846"/>
            <a:ext cx="87105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Example: Arcturus frame042960_6479, </a:t>
            </a:r>
            <a:r>
              <a:rPr lang="en-US" dirty="0">
                <a:latin typeface="Symbol" pitchFamily="2" charset="2"/>
              </a:rPr>
              <a:t>l</a:t>
            </a:r>
            <a:r>
              <a:rPr lang="en-US" dirty="0"/>
              <a:t>-step 127 (1.575µm), </a:t>
            </a:r>
            <a:r>
              <a:rPr lang="en-US" dirty="0" err="1"/>
              <a:t>t_int</a:t>
            </a:r>
            <a:r>
              <a:rPr lang="en-US" dirty="0"/>
              <a:t> = 84 sec</a:t>
            </a:r>
          </a:p>
          <a:p>
            <a:r>
              <a:rPr lang="en-US" dirty="0"/>
              <a:t>Raw: IM127(69,236) = 1278 [DN]</a:t>
            </a:r>
          </a:p>
          <a:p>
            <a:endParaRPr lang="en-US" dirty="0"/>
          </a:p>
          <a:p>
            <a:r>
              <a:rPr lang="en-US" dirty="0"/>
              <a:t>Calibrated:	“	  = 0.171 [erg/s/cm^2/A/</a:t>
            </a:r>
            <a:r>
              <a:rPr lang="en-US" dirty="0" err="1"/>
              <a:t>sr</a:t>
            </a:r>
            <a:r>
              <a:rPr lang="en-US" dirty="0"/>
              <a:t>] (measured)</a:t>
            </a:r>
          </a:p>
          <a:p>
            <a:r>
              <a:rPr lang="en-US" dirty="0"/>
              <a:t>Calibrated:	“	  = 0.127 [erg/s/cm^2/A/</a:t>
            </a:r>
            <a:r>
              <a:rPr lang="en-US" dirty="0" err="1"/>
              <a:t>sr</a:t>
            </a:r>
            <a:r>
              <a:rPr lang="en-US" dirty="0"/>
              <a:t>] (calculated)</a:t>
            </a:r>
          </a:p>
          <a:p>
            <a:endParaRPr lang="en-US" dirty="0"/>
          </a:p>
          <a:p>
            <a:r>
              <a:rPr lang="en-US" dirty="0"/>
              <a:t>Difference = 26% (shift-registration uncertainty?); HUGE improvement over pre-2016/3/31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1148B71-49F8-0579-08B8-18CC7D967B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0300" y="2556685"/>
            <a:ext cx="2613693" cy="1570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0267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>
            <a:alpha val="6509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53781"/>
            <a:ext cx="9144000" cy="722724"/>
          </a:xfrm>
          <a:noFill/>
        </p:spPr>
        <p:txBody>
          <a:bodyPr>
            <a:noAutofit/>
          </a:bodyPr>
          <a:lstStyle/>
          <a:p>
            <a:pPr marL="227013" indent="7938" algn="ctr">
              <a:lnSpc>
                <a:spcPct val="80000"/>
              </a:lnSpc>
              <a:spcBef>
                <a:spcPct val="50000"/>
              </a:spcBef>
              <a:spcAft>
                <a:spcPct val="10000"/>
              </a:spcAft>
              <a:buNone/>
            </a:pPr>
            <a:r>
              <a:rPr lang="en-US" sz="6000" dirty="0">
                <a:ea typeface="ＭＳ Ｐゴシック" pitchFamily="-112" charset="-128"/>
                <a:cs typeface="ＭＳ Ｐゴシック" pitchFamily="-112" charset="-128"/>
              </a:rPr>
              <a:t>Summary/Suggestions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6553200" y="6545920"/>
            <a:ext cx="2133600" cy="365125"/>
          </a:xfrm>
        </p:spPr>
        <p:txBody>
          <a:bodyPr/>
          <a:lstStyle/>
          <a:p>
            <a:pPr>
              <a:defRPr/>
            </a:pPr>
            <a:fld id="{CE4DB091-1D47-4D47-968D-5A08C56F87D4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8C6CD1-34F8-AF45-A8C5-C4CBA2B761F6}"/>
              </a:ext>
            </a:extLst>
          </p:cNvPr>
          <p:cNvSpPr txBox="1"/>
          <p:nvPr/>
        </p:nvSpPr>
        <p:spPr>
          <a:xfrm>
            <a:off x="270640" y="950656"/>
            <a:ext cx="8610600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60"/>
              </a:lnSpc>
            </a:pPr>
            <a:r>
              <a:rPr lang="en-US" dirty="0"/>
              <a:t>LEISA frames read in fine, for both raw and calibrated) data.</a:t>
            </a:r>
          </a:p>
          <a:p>
            <a:pPr marL="285750" indent="-285750">
              <a:lnSpc>
                <a:spcPts val="1960"/>
              </a:lnSpc>
              <a:buFont typeface="Arial" panose="020B0604020202020204" pitchFamily="34" charset="0"/>
              <a:buChar char="•"/>
            </a:pPr>
            <a:r>
              <a:rPr lang="en-US" dirty="0"/>
              <a:t>lambda 2.5-1.225um (rows0 thru 199, low res), 2.25-2.10um (rows204 thru 255, hi res). This is also the case with the v6.0 delivery (current review)</a:t>
            </a:r>
          </a:p>
          <a:p>
            <a:pPr>
              <a:lnSpc>
                <a:spcPts val="1960"/>
              </a:lnSpc>
            </a:pPr>
            <a:endParaRPr lang="en-US" dirty="0"/>
          </a:p>
          <a:p>
            <a:pPr>
              <a:lnSpc>
                <a:spcPts val="1960"/>
              </a:lnSpc>
            </a:pPr>
            <a:r>
              <a:rPr lang="en-US" b="1" dirty="0"/>
              <a:t>Arcturus observations 20190901(_042960, _042961)</a:t>
            </a:r>
          </a:p>
          <a:p>
            <a:pPr marL="177800" indent="-177800">
              <a:lnSpc>
                <a:spcPts val="1960"/>
              </a:lnSpc>
              <a:buFont typeface="Arial" panose="020B0604020202020204" pitchFamily="34" charset="0"/>
              <a:buChar char="•"/>
            </a:pPr>
            <a:r>
              <a:rPr lang="en-US" dirty="0"/>
              <a:t>Is present in five of the six _042960 files, but in none of the three _042961 files.</a:t>
            </a:r>
          </a:p>
          <a:p>
            <a:pPr marL="177800" indent="-177800">
              <a:lnSpc>
                <a:spcPts val="196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“Diagonal” streaks present in 04961</a:t>
            </a:r>
            <a:r>
              <a:rPr lang="en-US" b="1" dirty="0"/>
              <a:t>1099</a:t>
            </a:r>
            <a:r>
              <a:rPr lang="en-US" dirty="0"/>
              <a:t>.</a:t>
            </a:r>
          </a:p>
          <a:p>
            <a:pPr marL="177800" indent="-177800">
              <a:lnSpc>
                <a:spcPts val="196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“Best centered” in _042960</a:t>
            </a:r>
            <a:r>
              <a:rPr lang="en-US" b="1" dirty="0"/>
              <a:t>6479</a:t>
            </a:r>
            <a:r>
              <a:rPr lang="en-US" dirty="0"/>
              <a:t>.</a:t>
            </a:r>
          </a:p>
          <a:p>
            <a:pPr marL="11113">
              <a:lnSpc>
                <a:spcPts val="1960"/>
              </a:lnSpc>
            </a:pPr>
            <a:endParaRPr lang="en-US" dirty="0"/>
          </a:p>
          <a:p>
            <a:pPr>
              <a:lnSpc>
                <a:spcPts val="1960"/>
              </a:lnSpc>
            </a:pPr>
            <a:r>
              <a:rPr lang="en-US" b="1" dirty="0"/>
              <a:t>Sun/Dark observations 20190905_042999(0719/1259)</a:t>
            </a:r>
          </a:p>
          <a:p>
            <a:pPr marL="177800" indent="-177800">
              <a:lnSpc>
                <a:spcPts val="1960"/>
              </a:lnSpc>
              <a:buFont typeface="Arial" panose="020B0604020202020204" pitchFamily="34" charset="0"/>
              <a:buChar char="•"/>
            </a:pPr>
            <a:r>
              <a:rPr lang="en-US" dirty="0"/>
              <a:t>No image of the Sun in </a:t>
            </a:r>
            <a:r>
              <a:rPr lang="en-US" b="1" dirty="0"/>
              <a:t>0719</a:t>
            </a:r>
            <a:r>
              <a:rPr lang="en-US" dirty="0"/>
              <a:t>, although the solar disk subtends ~0.21 </a:t>
            </a:r>
            <a:r>
              <a:rPr lang="en-US" dirty="0" err="1"/>
              <a:t>mrad</a:t>
            </a:r>
            <a:r>
              <a:rPr lang="en-US" dirty="0"/>
              <a:t> at 45 AU. “Target” keyword should be modified somewhat.</a:t>
            </a:r>
          </a:p>
          <a:p>
            <a:pPr marL="177800" indent="-177800">
              <a:lnSpc>
                <a:spcPts val="196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Dark file (</a:t>
            </a:r>
            <a:r>
              <a:rPr lang="en-US" b="1" dirty="0"/>
              <a:t>1259</a:t>
            </a:r>
            <a:r>
              <a:rPr lang="en-US" dirty="0"/>
              <a:t>) seems fine. </a:t>
            </a:r>
          </a:p>
          <a:p>
            <a:pPr marL="11113">
              <a:lnSpc>
                <a:spcPts val="1960"/>
              </a:lnSpc>
            </a:pPr>
            <a:endParaRPr lang="en-US" dirty="0"/>
          </a:p>
          <a:p>
            <a:pPr marL="11113">
              <a:lnSpc>
                <a:spcPts val="1960"/>
              </a:lnSpc>
            </a:pPr>
            <a:r>
              <a:rPr lang="en-US" b="1" dirty="0"/>
              <a:t>Absolute flux calibration</a:t>
            </a:r>
          </a:p>
          <a:p>
            <a:pPr marL="173038" indent="-161925">
              <a:lnSpc>
                <a:spcPts val="1960"/>
              </a:lnSpc>
              <a:buFont typeface="Arial" panose="020B0604020202020204" pitchFamily="34" charset="0"/>
              <a:buChar char="•"/>
            </a:pPr>
            <a:r>
              <a:rPr lang="en-US" dirty="0"/>
              <a:t>Reproduced (raw </a:t>
            </a:r>
            <a:r>
              <a:rPr lang="en-US" dirty="0">
                <a:sym typeface="Wingdings" pitchFamily="2" charset="2"/>
              </a:rPr>
              <a:t> calibrated data) to within ~25%, using the per-pixel calibration as of the 20160331 delivery. (Could this result from shift-registering/resampling?)</a:t>
            </a:r>
          </a:p>
          <a:p>
            <a:pPr marL="173038" indent="-161925">
              <a:lnSpc>
                <a:spcPts val="196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For the example shown [Arcturus file 20190901_042969</a:t>
            </a:r>
            <a:r>
              <a:rPr lang="en-US" b="1" dirty="0">
                <a:sym typeface="Wingdings" pitchFamily="2" charset="2"/>
              </a:rPr>
              <a:t>6479</a:t>
            </a:r>
            <a:r>
              <a:rPr lang="en-US" dirty="0">
                <a:sym typeface="Wingdings" pitchFamily="2" charset="2"/>
              </a:rPr>
              <a:t>, pixel (69,236), at 1.57 um] I note that the term “</a:t>
            </a:r>
            <a:r>
              <a:rPr lang="en-US" dirty="0" err="1">
                <a:sym typeface="Wingdings" pitchFamily="2" charset="2"/>
              </a:rPr>
              <a:t>O_i</a:t>
            </a:r>
            <a:r>
              <a:rPr lang="en-US" dirty="0">
                <a:sym typeface="Wingdings" pitchFamily="2" charset="2"/>
              </a:rPr>
              <a:t>” (6.8e-5) is negligible compared with “</a:t>
            </a:r>
            <a:r>
              <a:rPr lang="en-US" dirty="0" err="1">
                <a:sym typeface="Wingdings" pitchFamily="2" charset="2"/>
              </a:rPr>
              <a:t>S_i</a:t>
            </a:r>
            <a:r>
              <a:rPr lang="en-US" dirty="0">
                <a:sym typeface="Wingdings" pitchFamily="2" charset="2"/>
              </a:rPr>
              <a:t> - </a:t>
            </a:r>
            <a:r>
              <a:rPr lang="en-US" dirty="0" err="1">
                <a:sym typeface="Wingdings" pitchFamily="2" charset="2"/>
              </a:rPr>
              <a:t>E_i</a:t>
            </a:r>
            <a:r>
              <a:rPr lang="en-US" dirty="0">
                <a:sym typeface="Wingdings" pitchFamily="2" charset="2"/>
              </a:rPr>
              <a:t>” (=1274.2).  However, this may not be true generally, and as written the calibration formula makes physical sense.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375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>
            <a:alpha val="6509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6473" y="359801"/>
            <a:ext cx="8646160" cy="2375747"/>
          </a:xfrm>
          <a:noFill/>
        </p:spPr>
        <p:txBody>
          <a:bodyPr>
            <a:normAutofit fontScale="92500"/>
          </a:bodyPr>
          <a:lstStyle/>
          <a:p>
            <a:pPr marL="227013" indent="7938">
              <a:spcBef>
                <a:spcPct val="50000"/>
              </a:spcBef>
              <a:spcAft>
                <a:spcPct val="10000"/>
              </a:spcAft>
              <a:buNone/>
            </a:pPr>
            <a:r>
              <a:rPr lang="en-US" sz="2600" u="sng" dirty="0">
                <a:ea typeface="ＭＳ Ｐゴシック" pitchFamily="-112" charset="-128"/>
                <a:cs typeface="ＭＳ Ｐゴシック" pitchFamily="-112" charset="-128"/>
              </a:rPr>
              <a:t>Review</a:t>
            </a:r>
            <a:r>
              <a:rPr lang="en-US" sz="2600" dirty="0">
                <a:ea typeface="ＭＳ Ｐゴシック" pitchFamily="-112" charset="-128"/>
                <a:cs typeface="ＭＳ Ｐゴシック" pitchFamily="-112" charset="-128"/>
              </a:rPr>
              <a:t>: A spatial-spectral data cube is created by scanning the FOV across the target in a “push-broom” fashion.  The data cube is a 3-dimensional array having 256x256xN elements, where N is the number of 256x256 files accumulated over the scan.</a:t>
            </a:r>
          </a:p>
          <a:p>
            <a:pPr marL="227013" indent="7938">
              <a:lnSpc>
                <a:spcPct val="80000"/>
              </a:lnSpc>
              <a:spcBef>
                <a:spcPts val="360"/>
              </a:spcBef>
              <a:spcAft>
                <a:spcPct val="10000"/>
              </a:spcAft>
              <a:buNone/>
            </a:pPr>
            <a:r>
              <a:rPr lang="en-US" sz="2600" dirty="0">
                <a:ea typeface="ＭＳ Ｐゴシック" pitchFamily="-112" charset="-128"/>
                <a:cs typeface="ＭＳ Ｐゴシック" pitchFamily="-112" charset="-128"/>
              </a:rPr>
              <a:t>e.g., read in calibrated FITS file = ‘nh-p-leisa-3-pluto-v2.0/data/20150714_029917/lsb_0299172889_0x53c_sci.fit’</a:t>
            </a:r>
          </a:p>
          <a:p>
            <a:pPr marL="227013" indent="7938">
              <a:lnSpc>
                <a:spcPct val="80000"/>
              </a:lnSpc>
              <a:spcBef>
                <a:spcPct val="50000"/>
              </a:spcBef>
              <a:spcAft>
                <a:spcPct val="10000"/>
              </a:spcAft>
              <a:buNone/>
            </a:pPr>
            <a:endParaRPr lang="en-US" sz="2600" dirty="0">
              <a:ea typeface="ＭＳ Ｐゴシック" pitchFamily="-112" charset="-128"/>
              <a:cs typeface="ＭＳ Ｐゴシック" pitchFamily="-112" charset="-128"/>
            </a:endParaRPr>
          </a:p>
          <a:p>
            <a:pPr marL="227013" indent="7938">
              <a:lnSpc>
                <a:spcPct val="80000"/>
              </a:lnSpc>
              <a:spcBef>
                <a:spcPct val="50000"/>
              </a:spcBef>
              <a:spcAft>
                <a:spcPct val="10000"/>
              </a:spcAft>
              <a:buNone/>
            </a:pPr>
            <a:endParaRPr lang="en-US" sz="2600" dirty="0">
              <a:ea typeface="ＭＳ Ｐゴシック" pitchFamily="-112" charset="-128"/>
              <a:cs typeface="ＭＳ Ｐゴシック" pitchFamily="-112" charset="-128"/>
            </a:endParaRPr>
          </a:p>
        </p:txBody>
      </p:sp>
      <p:pic>
        <p:nvPicPr>
          <p:cNvPr id="4" name="Picture 3" descr="leisa_data_layou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1867" y="2580781"/>
            <a:ext cx="3341428" cy="41719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6473" y="3011643"/>
            <a:ext cx="4223336" cy="3260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7013" indent="7938">
              <a:lnSpc>
                <a:spcPct val="80000"/>
              </a:lnSpc>
              <a:spcBef>
                <a:spcPct val="50000"/>
              </a:spcBef>
              <a:spcAft>
                <a:spcPct val="10000"/>
              </a:spcAft>
              <a:buNone/>
            </a:pPr>
            <a:r>
              <a:rPr lang="en-US" sz="2400" dirty="0">
                <a:ea typeface="ＭＳ Ｐゴシック" pitchFamily="-112" charset="-128"/>
                <a:cs typeface="ＭＳ Ｐゴシック" pitchFamily="-112" charset="-128"/>
              </a:rPr>
              <a:t>file = </a:t>
            </a:r>
            <a:r>
              <a:rPr lang="en-US" sz="2400" dirty="0" err="1">
                <a:ea typeface="ＭＳ Ｐゴシック" pitchFamily="-112" charset="-128"/>
                <a:cs typeface="ＭＳ Ｐゴシック" pitchFamily="-112" charset="-128"/>
              </a:rPr>
              <a:t>file(x,y,z</a:t>
            </a:r>
            <a:r>
              <a:rPr lang="en-US" sz="2400" dirty="0">
                <a:ea typeface="ＭＳ Ｐゴシック" pitchFamily="-112" charset="-128"/>
                <a:cs typeface="ＭＳ Ｐゴシック" pitchFamily="-112" charset="-128"/>
              </a:rPr>
              <a:t>), </a:t>
            </a:r>
          </a:p>
          <a:p>
            <a:pPr marL="227013" indent="7938">
              <a:lnSpc>
                <a:spcPct val="80000"/>
              </a:lnSpc>
              <a:spcBef>
                <a:spcPts val="600"/>
              </a:spcBef>
              <a:spcAft>
                <a:spcPct val="10000"/>
              </a:spcAft>
              <a:buNone/>
            </a:pPr>
            <a:r>
              <a:rPr lang="en-US" sz="2400" dirty="0" err="1">
                <a:ea typeface="ＭＳ Ｐゴシック" pitchFamily="-112" charset="-128"/>
                <a:cs typeface="ＭＳ Ｐゴシック" pitchFamily="-112" charset="-128"/>
              </a:rPr>
              <a:t>x</a:t>
            </a:r>
            <a:r>
              <a:rPr lang="en-US" sz="2400" dirty="0">
                <a:ea typeface="ＭＳ Ｐゴシック" pitchFamily="-112" charset="-128"/>
                <a:cs typeface="ＭＳ Ｐゴシック" pitchFamily="-112" charset="-128"/>
              </a:rPr>
              <a:t>=spatial (256 elements),</a:t>
            </a:r>
          </a:p>
          <a:p>
            <a:pPr marL="227013" indent="7938">
              <a:lnSpc>
                <a:spcPct val="80000"/>
              </a:lnSpc>
              <a:spcBef>
                <a:spcPts val="600"/>
              </a:spcBef>
              <a:spcAft>
                <a:spcPct val="10000"/>
              </a:spcAft>
              <a:buNone/>
            </a:pPr>
            <a:r>
              <a:rPr lang="en-US" sz="2400" dirty="0" err="1">
                <a:ea typeface="ＭＳ Ｐゴシック" pitchFamily="-112" charset="-128"/>
                <a:cs typeface="ＭＳ Ｐゴシック" pitchFamily="-112" charset="-128"/>
              </a:rPr>
              <a:t>y</a:t>
            </a:r>
            <a:r>
              <a:rPr lang="en-US" sz="2400" dirty="0">
                <a:ea typeface="ＭＳ Ｐゴシック" pitchFamily="-112" charset="-128"/>
                <a:cs typeface="ＭＳ Ｐゴシック" pitchFamily="-112" charset="-128"/>
              </a:rPr>
              <a:t>=lambda(256 elements),</a:t>
            </a:r>
          </a:p>
          <a:p>
            <a:pPr marL="227013" indent="7938">
              <a:lnSpc>
                <a:spcPct val="80000"/>
              </a:lnSpc>
              <a:spcBef>
                <a:spcPts val="600"/>
              </a:spcBef>
              <a:spcAft>
                <a:spcPct val="10000"/>
              </a:spcAft>
              <a:buNone/>
            </a:pPr>
            <a:r>
              <a:rPr lang="en-US" sz="2400" dirty="0" err="1">
                <a:ea typeface="ＭＳ Ｐゴシック" pitchFamily="-112" charset="-128"/>
                <a:cs typeface="ＭＳ Ｐゴシック" pitchFamily="-112" charset="-128"/>
              </a:rPr>
              <a:t>z</a:t>
            </a:r>
            <a:r>
              <a:rPr lang="en-US" sz="2400" dirty="0">
                <a:ea typeface="ＭＳ Ｐゴシック" pitchFamily="-112" charset="-128"/>
                <a:cs typeface="ＭＳ Ｐゴシック" pitchFamily="-112" charset="-128"/>
              </a:rPr>
              <a:t>=spectral/spatial </a:t>
            </a:r>
          </a:p>
          <a:p>
            <a:pPr marL="227013" indent="7938">
              <a:lnSpc>
                <a:spcPct val="80000"/>
              </a:lnSpc>
              <a:spcBef>
                <a:spcPts val="600"/>
              </a:spcBef>
              <a:spcAft>
                <a:spcPct val="10000"/>
              </a:spcAft>
              <a:buNone/>
            </a:pPr>
            <a:r>
              <a:rPr lang="en-US" sz="2400" dirty="0">
                <a:ea typeface="ＭＳ Ｐゴシック" pitchFamily="-112" charset="-128"/>
                <a:cs typeface="ＭＳ Ｐゴシック" pitchFamily="-112" charset="-128"/>
              </a:rPr>
              <a:t>(N=elements; e.g., N=371) </a:t>
            </a:r>
          </a:p>
          <a:p>
            <a:pPr marL="227013" indent="7938">
              <a:lnSpc>
                <a:spcPct val="80000"/>
              </a:lnSpc>
              <a:spcBef>
                <a:spcPts val="600"/>
              </a:spcBef>
              <a:spcAft>
                <a:spcPct val="10000"/>
              </a:spcAft>
              <a:buNone/>
            </a:pPr>
            <a:r>
              <a:rPr lang="en-US" sz="2400" dirty="0">
                <a:ea typeface="ＭＳ Ｐゴシック" pitchFamily="-112" charset="-128"/>
                <a:cs typeface="ＭＳ Ｐゴシック" pitchFamily="-112" charset="-128"/>
              </a:rPr>
              <a:t>(i.e., lambda varies spatially)</a:t>
            </a:r>
          </a:p>
          <a:p>
            <a:pPr marL="227013" indent="7938">
              <a:lnSpc>
                <a:spcPct val="80000"/>
              </a:lnSpc>
              <a:spcBef>
                <a:spcPts val="600"/>
              </a:spcBef>
              <a:spcAft>
                <a:spcPct val="10000"/>
              </a:spcAft>
              <a:buNone/>
            </a:pPr>
            <a:r>
              <a:rPr lang="en-US" sz="2400" dirty="0">
                <a:ea typeface="ＭＳ Ｐゴシック" pitchFamily="-112" charset="-128"/>
                <a:cs typeface="ＭＳ Ｐゴシック" pitchFamily="-112" charset="-128"/>
              </a:rPr>
              <a:t>[figure from ‘</a:t>
            </a:r>
            <a:r>
              <a:rPr lang="en-US" sz="2400" dirty="0" err="1">
                <a:ea typeface="ＭＳ Ｐゴシック" pitchFamily="-112" charset="-128"/>
                <a:cs typeface="ＭＳ Ｐゴシック" pitchFamily="-112" charset="-128"/>
              </a:rPr>
              <a:t>leisa_data.pdf</a:t>
            </a:r>
            <a:r>
              <a:rPr lang="en-US" sz="2400" dirty="0">
                <a:ea typeface="ＭＳ Ｐゴシック" pitchFamily="-112" charset="-128"/>
                <a:cs typeface="ＭＳ Ｐゴシック" pitchFamily="-112" charset="-128"/>
              </a:rPr>
              <a:t>’ in</a:t>
            </a:r>
          </a:p>
          <a:p>
            <a:pPr marL="227013" indent="7938">
              <a:lnSpc>
                <a:spcPct val="80000"/>
              </a:lnSpc>
              <a:spcBef>
                <a:spcPts val="600"/>
              </a:spcBef>
              <a:spcAft>
                <a:spcPct val="10000"/>
              </a:spcAft>
              <a:buNone/>
            </a:pPr>
            <a:r>
              <a:rPr lang="en-US" sz="2400" dirty="0">
                <a:ea typeface="ＭＳ Ｐゴシック" pitchFamily="-112" charset="-128"/>
                <a:cs typeface="ＭＳ Ｐゴシック" pitchFamily="-112" charset="-128"/>
              </a:rPr>
              <a:t>folder ‘document’]</a:t>
            </a:r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4DB091-1D47-4D47-968D-5A08C56F87D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>
            <a:alpha val="6509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88900" y="-114300"/>
            <a:ext cx="8991600" cy="1270000"/>
          </a:xfrm>
          <a:noFill/>
        </p:spPr>
        <p:txBody>
          <a:bodyPr lIns="9142" rIns="9142">
            <a:normAutofit/>
          </a:bodyPr>
          <a:lstStyle/>
          <a:p>
            <a:pPr eaLnBrk="1" hangingPunct="1"/>
            <a:r>
              <a:rPr lang="en-US" sz="3200" b="1" dirty="0">
                <a:latin typeface="New York" pitchFamily="84" charset="0"/>
                <a:ea typeface="ＭＳ Ｐゴシック" pitchFamily="-112" charset="-128"/>
                <a:cs typeface="ＭＳ Ｐゴシック" pitchFamily="-112" charset="-128"/>
              </a:rPr>
              <a:t>LEISA</a:t>
            </a:r>
            <a:endParaRPr lang="en-US" sz="2800" b="1" dirty="0">
              <a:latin typeface="New York" pitchFamily="84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8233" y="736825"/>
            <a:ext cx="8534400" cy="2048951"/>
          </a:xfrm>
          <a:noFill/>
        </p:spPr>
        <p:txBody>
          <a:bodyPr>
            <a:normAutofit fontScale="92500"/>
          </a:bodyPr>
          <a:lstStyle/>
          <a:p>
            <a:pPr marL="227013" indent="7938">
              <a:lnSpc>
                <a:spcPct val="80000"/>
              </a:lnSpc>
              <a:spcBef>
                <a:spcPct val="50000"/>
              </a:spcBef>
              <a:spcAft>
                <a:spcPct val="10000"/>
              </a:spcAft>
              <a:buNone/>
            </a:pPr>
            <a:r>
              <a:rPr lang="en-US" sz="2600" dirty="0">
                <a:ea typeface="ＭＳ Ｐゴシック" pitchFamily="-112" charset="-128"/>
                <a:cs typeface="ＭＳ Ｐゴシック" pitchFamily="-112" charset="-128"/>
              </a:rPr>
              <a:t>A near-IR (1.2 – 2.5 micron) spectrometer that uses a 256x256 Rockwell PICNIC array, with 40-micron square pixels.</a:t>
            </a:r>
          </a:p>
          <a:p>
            <a:pPr marL="227013" indent="7938">
              <a:lnSpc>
                <a:spcPct val="80000"/>
              </a:lnSpc>
              <a:spcBef>
                <a:spcPct val="50000"/>
              </a:spcBef>
              <a:spcAft>
                <a:spcPct val="10000"/>
              </a:spcAft>
              <a:buNone/>
            </a:pPr>
            <a:r>
              <a:rPr lang="en-US" sz="2600" dirty="0">
                <a:ea typeface="ＭＳ Ｐゴシック" pitchFamily="-112" charset="-128"/>
                <a:cs typeface="ＭＳ Ｐゴシック" pitchFamily="-112" charset="-128"/>
              </a:rPr>
              <a:t>It produces low-resolution (</a:t>
            </a:r>
            <a:r>
              <a:rPr lang="en-US" sz="2600" dirty="0">
                <a:latin typeface="Symbol" charset="2"/>
                <a:ea typeface="ＭＳ Ｐゴシック" pitchFamily="-112" charset="-128"/>
                <a:cs typeface="Symbol" charset="2"/>
              </a:rPr>
              <a:t>l/Dl</a:t>
            </a:r>
            <a:r>
              <a:rPr lang="en-US" sz="2600" dirty="0">
                <a:ea typeface="ＭＳ Ｐゴシック" pitchFamily="-112" charset="-128"/>
                <a:cs typeface="ＭＳ Ｐゴシック" pitchFamily="-112" charset="-128"/>
              </a:rPr>
              <a:t> ~ 240) and higher-resolution (</a:t>
            </a:r>
            <a:r>
              <a:rPr lang="en-US" sz="2600" dirty="0">
                <a:latin typeface="Symbol" charset="2"/>
                <a:ea typeface="ＭＳ Ｐゴシック" pitchFamily="-112" charset="-128"/>
                <a:cs typeface="Symbol" charset="2"/>
              </a:rPr>
              <a:t>l/Dl</a:t>
            </a:r>
            <a:r>
              <a:rPr lang="en-US" sz="2600" dirty="0">
                <a:ea typeface="ＭＳ Ｐゴシック" pitchFamily="-112" charset="-128"/>
                <a:cs typeface="ＭＳ Ｐゴシック" pitchFamily="-112" charset="-128"/>
              </a:rPr>
              <a:t> ~ 540) spectra over separate sections (ranges of 54 and 199 rows) that are separated by 4 rows obscured by a bond joint.</a:t>
            </a:r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8382000" y="2"/>
            <a:ext cx="6096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Protopapa_LEIS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9917" y="2743293"/>
            <a:ext cx="3142141" cy="3795619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4DB091-1D47-4D47-968D-5A08C56F87D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9" name="Picture 8" descr="wavemap_exten1.png">
            <a:extLst>
              <a:ext uri="{FF2B5EF4-FFF2-40B4-BE49-F238E27FC236}">
                <a16:creationId xmlns:a16="http://schemas.microsoft.com/office/drawing/2014/main" id="{93DCC7C0-15FC-E945-BA47-C66B579648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7960" y="3480316"/>
            <a:ext cx="2869005" cy="2869005"/>
          </a:xfrm>
          <a:prstGeom prst="rect">
            <a:avLst/>
          </a:prstGeom>
        </p:spPr>
      </p:pic>
      <p:pic>
        <p:nvPicPr>
          <p:cNvPr id="10" name="Picture 9" descr="disp_plot_exten1.png">
            <a:extLst>
              <a:ext uri="{FF2B5EF4-FFF2-40B4-BE49-F238E27FC236}">
                <a16:creationId xmlns:a16="http://schemas.microsoft.com/office/drawing/2014/main" id="{43CA69EB-D795-7145-B218-FB39A093019D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389981" y="3480314"/>
            <a:ext cx="1416515" cy="314350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9A4CA17-0DC7-5549-956F-14A02A75465F}"/>
              </a:ext>
            </a:extLst>
          </p:cNvPr>
          <p:cNvSpPr txBox="1"/>
          <p:nvPr/>
        </p:nvSpPr>
        <p:spPr>
          <a:xfrm>
            <a:off x="395393" y="3029650"/>
            <a:ext cx="4458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113"/>
            <a:r>
              <a:rPr lang="en-US" sz="1200" u="sng" dirty="0"/>
              <a:t>Note</a:t>
            </a:r>
            <a:r>
              <a:rPr lang="en-US" sz="1200" dirty="0"/>
              <a:t>: “Hi-res” </a:t>
            </a:r>
            <a:r>
              <a:rPr lang="en-US" sz="1200" dirty="0">
                <a:latin typeface="Symbol" pitchFamily="2" charset="2"/>
              </a:rPr>
              <a:t>l/Dl </a:t>
            </a:r>
            <a:r>
              <a:rPr lang="en-US" sz="1200" dirty="0"/>
              <a:t>was ~ 425  for Pluto flyby data (as below) but is ~ 540 for cruise &amp; 2014 MU</a:t>
            </a:r>
            <a:r>
              <a:rPr lang="en-US" sz="1200" baseline="-25000" dirty="0"/>
              <a:t>69</a:t>
            </a:r>
            <a:r>
              <a:rPr lang="en-US" sz="1200" dirty="0"/>
              <a:t> approach phases (recalibration)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>
            <a:alpha val="6509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23798" y="40309"/>
            <a:ext cx="5306807" cy="445828"/>
          </a:xfrm>
          <a:noFill/>
        </p:spPr>
        <p:txBody>
          <a:bodyPr>
            <a:noAutofit/>
          </a:bodyPr>
          <a:lstStyle/>
          <a:p>
            <a:pPr marL="227013" indent="7938" algn="ctr">
              <a:lnSpc>
                <a:spcPct val="80000"/>
              </a:lnSpc>
              <a:spcBef>
                <a:spcPct val="50000"/>
              </a:spcBef>
              <a:spcAft>
                <a:spcPct val="10000"/>
              </a:spcAft>
              <a:buNone/>
            </a:pPr>
            <a:r>
              <a:rPr lang="en-US" dirty="0">
                <a:ea typeface="ＭＳ Ｐゴシック" pitchFamily="-112" charset="-128"/>
                <a:cs typeface="ＭＳ Ｐゴシック" pitchFamily="-112" charset="-128"/>
              </a:rPr>
              <a:t>LEISA Wavelength </a:t>
            </a:r>
            <a:r>
              <a:rPr lang="en-US" dirty="0"/>
              <a:t>Calibration</a:t>
            </a:r>
          </a:p>
          <a:p>
            <a:pPr marL="227013" indent="7938" algn="ctr">
              <a:lnSpc>
                <a:spcPct val="80000"/>
              </a:lnSpc>
              <a:spcBef>
                <a:spcPct val="50000"/>
              </a:spcBef>
              <a:spcAft>
                <a:spcPct val="10000"/>
              </a:spcAft>
              <a:buNone/>
            </a:pPr>
            <a:endParaRPr lang="en-US" sz="1800" dirty="0"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6553200" y="6545920"/>
            <a:ext cx="2133600" cy="365125"/>
          </a:xfrm>
        </p:spPr>
        <p:txBody>
          <a:bodyPr/>
          <a:lstStyle/>
          <a:p>
            <a:pPr>
              <a:defRPr/>
            </a:pPr>
            <a:fld id="{CE4DB091-1D47-4D47-968D-5A08C56F87D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E36D26-A2A2-1E46-B649-FFB770BFB5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75" y="541421"/>
            <a:ext cx="4892635" cy="30900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DED11ED-8692-154E-A9C0-2D6FCD43611F}"/>
              </a:ext>
            </a:extLst>
          </p:cNvPr>
          <p:cNvSpPr txBox="1"/>
          <p:nvPr/>
        </p:nvSpPr>
        <p:spPr>
          <a:xfrm>
            <a:off x="4916388" y="1365662"/>
            <a:ext cx="886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lambda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B78A80A-A5EC-EA44-AB38-6C27D56B602A}"/>
              </a:ext>
            </a:extLst>
          </p:cNvPr>
          <p:cNvSpPr txBox="1"/>
          <p:nvPr/>
        </p:nvSpPr>
        <p:spPr>
          <a:xfrm>
            <a:off x="4890661" y="2693726"/>
            <a:ext cx="2062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Delta-lambda x 100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4FB551-4DD3-F44D-B0EB-FE07487102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0414" y="3695028"/>
            <a:ext cx="4673214" cy="293393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E599C61-B329-4043-A180-6041973320EA}"/>
              </a:ext>
            </a:extLst>
          </p:cNvPr>
          <p:cNvSpPr txBox="1"/>
          <p:nvPr/>
        </p:nvSpPr>
        <p:spPr>
          <a:xfrm>
            <a:off x="522521" y="4880753"/>
            <a:ext cx="2395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Lambda / Delta-lambda</a:t>
            </a:r>
          </a:p>
        </p:txBody>
      </p:sp>
    </p:spTree>
    <p:extLst>
      <p:ext uri="{BB962C8B-B14F-4D97-AF65-F5344CB8AC3E}">
        <p14:creationId xmlns:p14="http://schemas.microsoft.com/office/powerpoint/2010/main" val="1444548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>
            <a:alpha val="6509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13988" y="113617"/>
            <a:ext cx="8534400" cy="722724"/>
          </a:xfrm>
          <a:noFill/>
        </p:spPr>
        <p:txBody>
          <a:bodyPr>
            <a:noAutofit/>
          </a:bodyPr>
          <a:lstStyle/>
          <a:p>
            <a:pPr marL="227013" indent="7938" algn="ctr">
              <a:lnSpc>
                <a:spcPct val="80000"/>
              </a:lnSpc>
              <a:spcBef>
                <a:spcPct val="50000"/>
              </a:spcBef>
              <a:spcAft>
                <a:spcPct val="10000"/>
              </a:spcAft>
              <a:buNone/>
            </a:pPr>
            <a:r>
              <a:rPr lang="en-US" sz="6000" dirty="0">
                <a:ea typeface="ＭＳ Ｐゴシック" pitchFamily="-112" charset="-128"/>
                <a:cs typeface="ＭＳ Ｐゴシック" pitchFamily="-112" charset="-128"/>
              </a:rPr>
              <a:t>LEISA CRUISE DATA </a:t>
            </a:r>
            <a:r>
              <a:rPr lang="en-US" dirty="0">
                <a:ea typeface="ＭＳ Ｐゴシック" pitchFamily="-112" charset="-128"/>
                <a:cs typeface="ＭＳ Ｐゴシック" pitchFamily="-112" charset="-128"/>
              </a:rPr>
              <a:t>(20aug2018)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6553200" y="6545920"/>
            <a:ext cx="2133600" cy="365125"/>
          </a:xfrm>
        </p:spPr>
        <p:txBody>
          <a:bodyPr/>
          <a:lstStyle/>
          <a:p>
            <a:pPr>
              <a:defRPr/>
            </a:pPr>
            <a:fld id="{CE4DB091-1D47-4D47-968D-5A08C56F87D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1D8516-7C4B-3845-862E-A0E60E3097C7}"/>
              </a:ext>
            </a:extLst>
          </p:cNvPr>
          <p:cNvSpPr txBox="1"/>
          <p:nvPr/>
        </p:nvSpPr>
        <p:spPr>
          <a:xfrm>
            <a:off x="1223158" y="892098"/>
            <a:ext cx="7028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/data/20180820_039709/lsb_0397097519_0x53c_eng.fit (Alpha </a:t>
            </a:r>
            <a:r>
              <a:rPr lang="en-US" dirty="0" err="1"/>
              <a:t>Lyrae</a:t>
            </a:r>
            <a:r>
              <a:rPr lang="en-US" dirty="0"/>
              <a:t>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AA07FBC-8E5A-934F-8857-A390B09A1C87}"/>
              </a:ext>
            </a:extLst>
          </p:cNvPr>
          <p:cNvSpPr txBox="1"/>
          <p:nvPr/>
        </p:nvSpPr>
        <p:spPr>
          <a:xfrm>
            <a:off x="209849" y="1224751"/>
            <a:ext cx="2329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Channel 9 (2.4088 </a:t>
            </a:r>
            <a:r>
              <a:rPr lang="en-US" dirty="0">
                <a:latin typeface="Symbol" pitchFamily="2" charset="2"/>
              </a:rPr>
              <a:t>m</a:t>
            </a:r>
            <a:r>
              <a:rPr lang="en-US" dirty="0"/>
              <a:t>m)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B3A0345-3731-C142-B4DC-4BFF50013B50}"/>
              </a:ext>
            </a:extLst>
          </p:cNvPr>
          <p:cNvSpPr txBox="1"/>
          <p:nvPr/>
        </p:nvSpPr>
        <p:spPr>
          <a:xfrm>
            <a:off x="6381049" y="1228472"/>
            <a:ext cx="2563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Channel 250 (2.1038 </a:t>
            </a:r>
            <a:r>
              <a:rPr lang="en-US" dirty="0">
                <a:latin typeface="Symbol" pitchFamily="2" charset="2"/>
              </a:rPr>
              <a:t>m</a:t>
            </a:r>
            <a:r>
              <a:rPr lang="en-US" dirty="0"/>
              <a:t>m)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89806F-1102-C543-AB2A-40450A0164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806" y="1554840"/>
            <a:ext cx="8848388" cy="420698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FFF86C3-A1AC-8B47-A6E7-7D5CE48DE885}"/>
              </a:ext>
            </a:extLst>
          </p:cNvPr>
          <p:cNvSpPr txBox="1"/>
          <p:nvPr/>
        </p:nvSpPr>
        <p:spPr>
          <a:xfrm>
            <a:off x="3338990" y="1238372"/>
            <a:ext cx="2563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Channel 194 (1.2384 </a:t>
            </a:r>
            <a:r>
              <a:rPr lang="en-US" dirty="0">
                <a:latin typeface="Symbol" pitchFamily="2" charset="2"/>
              </a:rPr>
              <a:t>m</a:t>
            </a:r>
            <a:r>
              <a:rPr lang="en-US" dirty="0"/>
              <a:t>m)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CD82EF-CFC1-A94B-A42B-68898347D1B9}"/>
              </a:ext>
            </a:extLst>
          </p:cNvPr>
          <p:cNvSpPr txBox="1"/>
          <p:nvPr/>
        </p:nvSpPr>
        <p:spPr>
          <a:xfrm>
            <a:off x="1964658" y="5842664"/>
            <a:ext cx="2145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Low-res (</a:t>
            </a:r>
            <a:r>
              <a:rPr lang="en-US" dirty="0">
                <a:latin typeface="Symbol" pitchFamily="2" charset="2"/>
              </a:rPr>
              <a:t>l/Dl </a:t>
            </a:r>
            <a:r>
              <a:rPr lang="en-US" dirty="0"/>
              <a:t>~ 243)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5C001C8-DD7F-B24D-AA26-7718BBB903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4400" y="3175000"/>
            <a:ext cx="2235200" cy="5080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ADD71C37-2707-9641-ADA8-748D64BB4C8A}"/>
              </a:ext>
            </a:extLst>
          </p:cNvPr>
          <p:cNvSpPr txBox="1"/>
          <p:nvPr/>
        </p:nvSpPr>
        <p:spPr>
          <a:xfrm>
            <a:off x="6546535" y="5816932"/>
            <a:ext cx="2195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High-res (</a:t>
            </a:r>
            <a:r>
              <a:rPr lang="en-US" dirty="0">
                <a:latin typeface="Symbol" pitchFamily="2" charset="2"/>
              </a:rPr>
              <a:t>l/Dl </a:t>
            </a:r>
            <a:r>
              <a:rPr lang="en-US" dirty="0"/>
              <a:t>~ 542)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D49C4E-9F6D-C543-8733-0A561DAFE493}"/>
              </a:ext>
            </a:extLst>
          </p:cNvPr>
          <p:cNvSpPr txBox="1"/>
          <p:nvPr/>
        </p:nvSpPr>
        <p:spPr>
          <a:xfrm>
            <a:off x="11877" y="5662552"/>
            <a:ext cx="6269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|&lt;--------------------------------------------------------------------------------&gt;|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B80F122-A17F-D04D-B78C-44489223D13A}"/>
              </a:ext>
            </a:extLst>
          </p:cNvPr>
          <p:cNvSpPr txBox="1"/>
          <p:nvPr/>
        </p:nvSpPr>
        <p:spPr>
          <a:xfrm>
            <a:off x="2090054" y="6020794"/>
            <a:ext cx="4987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(Spatially unregistered)</a:t>
            </a:r>
          </a:p>
        </p:txBody>
      </p:sp>
    </p:spTree>
    <p:extLst>
      <p:ext uri="{BB962C8B-B14F-4D97-AF65-F5344CB8AC3E}">
        <p14:creationId xmlns:p14="http://schemas.microsoft.com/office/powerpoint/2010/main" val="2754732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>
            <a:alpha val="6509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13988" y="113617"/>
            <a:ext cx="8534400" cy="722724"/>
          </a:xfrm>
          <a:noFill/>
        </p:spPr>
        <p:txBody>
          <a:bodyPr>
            <a:noAutofit/>
          </a:bodyPr>
          <a:lstStyle/>
          <a:p>
            <a:pPr marL="227013" indent="7938" algn="ctr">
              <a:lnSpc>
                <a:spcPct val="80000"/>
              </a:lnSpc>
              <a:spcBef>
                <a:spcPct val="50000"/>
              </a:spcBef>
              <a:spcAft>
                <a:spcPct val="10000"/>
              </a:spcAft>
              <a:buNone/>
            </a:pPr>
            <a:r>
              <a:rPr lang="en-US" sz="6000" dirty="0">
                <a:ea typeface="ＭＳ Ｐゴシック" pitchFamily="-112" charset="-128"/>
                <a:cs typeface="ＭＳ Ｐゴシック" pitchFamily="-112" charset="-128"/>
              </a:rPr>
              <a:t>LEISA CRUISE DATA </a:t>
            </a:r>
            <a:r>
              <a:rPr lang="en-US" dirty="0">
                <a:ea typeface="ＭＳ Ｐゴシック" pitchFamily="-112" charset="-128"/>
                <a:cs typeface="ＭＳ Ｐゴシック" pitchFamily="-112" charset="-128"/>
              </a:rPr>
              <a:t>(20aug2018)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6553200" y="6545920"/>
            <a:ext cx="2133600" cy="365125"/>
          </a:xfrm>
        </p:spPr>
        <p:txBody>
          <a:bodyPr/>
          <a:lstStyle/>
          <a:p>
            <a:pPr>
              <a:defRPr/>
            </a:pPr>
            <a:fld id="{CE4DB091-1D47-4D47-968D-5A08C56F87D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1D8516-7C4B-3845-862E-A0E60E3097C7}"/>
              </a:ext>
            </a:extLst>
          </p:cNvPr>
          <p:cNvSpPr txBox="1"/>
          <p:nvPr/>
        </p:nvSpPr>
        <p:spPr>
          <a:xfrm>
            <a:off x="1223158" y="892098"/>
            <a:ext cx="7028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/data/20180820_039709/lsb_0397097519_0x53c_eng.fit (Alpha </a:t>
            </a:r>
            <a:r>
              <a:rPr lang="en-US" dirty="0" err="1"/>
              <a:t>Lyrae</a:t>
            </a:r>
            <a:r>
              <a:rPr lang="en-US" dirty="0"/>
              <a:t>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AA07FBC-8E5A-934F-8857-A390B09A1C87}"/>
              </a:ext>
            </a:extLst>
          </p:cNvPr>
          <p:cNvSpPr txBox="1"/>
          <p:nvPr/>
        </p:nvSpPr>
        <p:spPr>
          <a:xfrm>
            <a:off x="209849" y="1224751"/>
            <a:ext cx="2329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Channel 9 (2.4088 </a:t>
            </a:r>
            <a:r>
              <a:rPr lang="en-US" dirty="0">
                <a:latin typeface="Symbol" pitchFamily="2" charset="2"/>
              </a:rPr>
              <a:t>m</a:t>
            </a:r>
            <a:r>
              <a:rPr lang="en-US" dirty="0"/>
              <a:t>m)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B3A0345-3731-C142-B4DC-4BFF50013B50}"/>
              </a:ext>
            </a:extLst>
          </p:cNvPr>
          <p:cNvSpPr txBox="1"/>
          <p:nvPr/>
        </p:nvSpPr>
        <p:spPr>
          <a:xfrm>
            <a:off x="6381049" y="1228472"/>
            <a:ext cx="2563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Channel 250 (2.1038 </a:t>
            </a:r>
            <a:r>
              <a:rPr lang="en-US" dirty="0">
                <a:latin typeface="Symbol" pitchFamily="2" charset="2"/>
              </a:rPr>
              <a:t>m</a:t>
            </a:r>
            <a:r>
              <a:rPr lang="en-US" dirty="0"/>
              <a:t>m)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FFF86C3-A1AC-8B47-A6E7-7D5CE48DE885}"/>
              </a:ext>
            </a:extLst>
          </p:cNvPr>
          <p:cNvSpPr txBox="1"/>
          <p:nvPr/>
        </p:nvSpPr>
        <p:spPr>
          <a:xfrm>
            <a:off x="3338990" y="1238372"/>
            <a:ext cx="2563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Channel 194 (1.2384 </a:t>
            </a:r>
            <a:r>
              <a:rPr lang="en-US" dirty="0">
                <a:latin typeface="Symbol" pitchFamily="2" charset="2"/>
              </a:rPr>
              <a:t>m</a:t>
            </a:r>
            <a:r>
              <a:rPr lang="en-US" dirty="0"/>
              <a:t>m)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CD82EF-CFC1-A94B-A42B-68898347D1B9}"/>
              </a:ext>
            </a:extLst>
          </p:cNvPr>
          <p:cNvSpPr txBox="1"/>
          <p:nvPr/>
        </p:nvSpPr>
        <p:spPr>
          <a:xfrm>
            <a:off x="1964658" y="5842664"/>
            <a:ext cx="2145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Low-res (</a:t>
            </a:r>
            <a:r>
              <a:rPr lang="en-US" dirty="0">
                <a:latin typeface="Symbol" pitchFamily="2" charset="2"/>
              </a:rPr>
              <a:t>l/Dl </a:t>
            </a:r>
            <a:r>
              <a:rPr lang="en-US" dirty="0"/>
              <a:t>~ 243)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DD71C37-2707-9641-ADA8-748D64BB4C8A}"/>
              </a:ext>
            </a:extLst>
          </p:cNvPr>
          <p:cNvSpPr txBox="1"/>
          <p:nvPr/>
        </p:nvSpPr>
        <p:spPr>
          <a:xfrm>
            <a:off x="6546535" y="5816932"/>
            <a:ext cx="2195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High-res (</a:t>
            </a:r>
            <a:r>
              <a:rPr lang="en-US" dirty="0">
                <a:latin typeface="Symbol" pitchFamily="2" charset="2"/>
              </a:rPr>
              <a:t>l/Dl </a:t>
            </a:r>
            <a:r>
              <a:rPr lang="en-US" dirty="0"/>
              <a:t>~ 542)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D49C4E-9F6D-C543-8733-0A561DAFE493}"/>
              </a:ext>
            </a:extLst>
          </p:cNvPr>
          <p:cNvSpPr txBox="1"/>
          <p:nvPr/>
        </p:nvSpPr>
        <p:spPr>
          <a:xfrm>
            <a:off x="11877" y="5662552"/>
            <a:ext cx="6269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|&lt;--------------------------------------------------------------------------------&gt;|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B80F122-A17F-D04D-B78C-44489223D13A}"/>
              </a:ext>
            </a:extLst>
          </p:cNvPr>
          <p:cNvSpPr txBox="1"/>
          <p:nvPr/>
        </p:nvSpPr>
        <p:spPr>
          <a:xfrm>
            <a:off x="2363186" y="6020794"/>
            <a:ext cx="44564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(Spatially registered)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5DEECF-898A-F140-A12E-4C1C2719A5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04" y="1590105"/>
            <a:ext cx="8856913" cy="4129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731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>
            <a:alpha val="6509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13988" y="113617"/>
            <a:ext cx="8534400" cy="445828"/>
          </a:xfrm>
          <a:noFill/>
        </p:spPr>
        <p:txBody>
          <a:bodyPr>
            <a:noAutofit/>
          </a:bodyPr>
          <a:lstStyle/>
          <a:p>
            <a:pPr marL="227013" indent="7938" algn="ctr">
              <a:lnSpc>
                <a:spcPct val="80000"/>
              </a:lnSpc>
              <a:spcBef>
                <a:spcPct val="50000"/>
              </a:spcBef>
              <a:spcAft>
                <a:spcPct val="10000"/>
              </a:spcAft>
              <a:buNone/>
            </a:pPr>
            <a:r>
              <a:rPr lang="en-US" dirty="0">
                <a:ea typeface="ＭＳ Ｐゴシック" pitchFamily="-112" charset="-128"/>
                <a:cs typeface="ＭＳ Ｐゴシック" pitchFamily="-112" charset="-128"/>
              </a:rPr>
              <a:t>LEISA approaching MU69 </a:t>
            </a:r>
            <a:r>
              <a:rPr lang="en-US" sz="1800" dirty="0">
                <a:ea typeface="ＭＳ Ｐゴシック" pitchFamily="-112" charset="-128"/>
                <a:cs typeface="ＭＳ Ｐゴシック" pitchFamily="-112" charset="-128"/>
              </a:rPr>
              <a:t>(01jan2019)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6553200" y="6545920"/>
            <a:ext cx="2133600" cy="365125"/>
          </a:xfrm>
        </p:spPr>
        <p:txBody>
          <a:bodyPr/>
          <a:lstStyle/>
          <a:p>
            <a:pPr>
              <a:defRPr/>
            </a:pPr>
            <a:fld id="{CE4DB091-1D47-4D47-968D-5A08C56F87D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1D8516-7C4B-3845-862E-A0E60E3097C7}"/>
              </a:ext>
            </a:extLst>
          </p:cNvPr>
          <p:cNvSpPr txBox="1"/>
          <p:nvPr/>
        </p:nvSpPr>
        <p:spPr>
          <a:xfrm>
            <a:off x="1268730" y="425102"/>
            <a:ext cx="6617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lsb_0408624418_0x53c_eng.fit (04:50 – 05:05 UT), &lt;d&gt; = 31.2e3 km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AA07FBC-8E5A-934F-8857-A390B09A1C87}"/>
              </a:ext>
            </a:extLst>
          </p:cNvPr>
          <p:cNvSpPr txBox="1"/>
          <p:nvPr/>
        </p:nvSpPr>
        <p:spPr>
          <a:xfrm>
            <a:off x="4915601" y="778981"/>
            <a:ext cx="1708353" cy="5449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860"/>
              </a:lnSpc>
            </a:pPr>
            <a:r>
              <a:rPr lang="en-US" dirty="0"/>
              <a:t>Ch255</a:t>
            </a:r>
          </a:p>
          <a:p>
            <a:pPr algn="ctr">
              <a:lnSpc>
                <a:spcPts val="1660"/>
              </a:lnSpc>
            </a:pPr>
            <a:r>
              <a:rPr lang="en-US" sz="1400" dirty="0"/>
              <a:t>(high_res2.0895 </a:t>
            </a:r>
            <a:r>
              <a:rPr lang="en-US" sz="1400" dirty="0">
                <a:latin typeface="Symbol" pitchFamily="2" charset="2"/>
              </a:rPr>
              <a:t>m</a:t>
            </a:r>
            <a:r>
              <a:rPr lang="en-US" sz="1400" dirty="0"/>
              <a:t>m)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FFF86C3-A1AC-8B47-A6E7-7D5CE48DE885}"/>
              </a:ext>
            </a:extLst>
          </p:cNvPr>
          <p:cNvSpPr txBox="1"/>
          <p:nvPr/>
        </p:nvSpPr>
        <p:spPr>
          <a:xfrm>
            <a:off x="1719763" y="826892"/>
            <a:ext cx="1656351" cy="519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660"/>
              </a:lnSpc>
            </a:pPr>
            <a:r>
              <a:rPr lang="en-US" dirty="0"/>
              <a:t>Ch1</a:t>
            </a:r>
          </a:p>
          <a:p>
            <a:pPr algn="ctr">
              <a:lnSpc>
                <a:spcPts val="1660"/>
              </a:lnSpc>
            </a:pPr>
            <a:r>
              <a:rPr lang="en-US" sz="1400" dirty="0"/>
              <a:t>(low_res2.4744 </a:t>
            </a:r>
            <a:r>
              <a:rPr lang="en-US" sz="1400" dirty="0">
                <a:latin typeface="Symbol" pitchFamily="2" charset="2"/>
              </a:rPr>
              <a:t>m</a:t>
            </a:r>
            <a:r>
              <a:rPr lang="en-US" sz="1400" dirty="0"/>
              <a:t>m)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B80F122-A17F-D04D-B78C-44489223D13A}"/>
              </a:ext>
            </a:extLst>
          </p:cNvPr>
          <p:cNvSpPr txBox="1"/>
          <p:nvPr/>
        </p:nvSpPr>
        <p:spPr>
          <a:xfrm>
            <a:off x="6536324" y="980164"/>
            <a:ext cx="2607676" cy="1483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620"/>
              </a:lnSpc>
            </a:pPr>
            <a:r>
              <a:rPr lang="en-US" sz="3600" dirty="0"/>
              <a:t>Spatially</a:t>
            </a:r>
          </a:p>
          <a:p>
            <a:pPr algn="ctr">
              <a:lnSpc>
                <a:spcPts val="3620"/>
              </a:lnSpc>
            </a:pPr>
            <a:r>
              <a:rPr lang="en-US" sz="3600" dirty="0"/>
              <a:t>Unregistered</a:t>
            </a:r>
          </a:p>
          <a:p>
            <a:pPr algn="ctr">
              <a:lnSpc>
                <a:spcPts val="3620"/>
              </a:lnSpc>
            </a:pPr>
            <a:r>
              <a:rPr lang="en-US" sz="3600" dirty="0"/>
              <a:t>(Raw)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893F3E-4A58-D04D-A4B4-5521813DAE73}"/>
              </a:ext>
            </a:extLst>
          </p:cNvPr>
          <p:cNvSpPr txBox="1"/>
          <p:nvPr/>
        </p:nvSpPr>
        <p:spPr>
          <a:xfrm>
            <a:off x="6510490" y="5072397"/>
            <a:ext cx="1648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ym typeface="Wingdings" pitchFamily="2" charset="2"/>
              </a:rPr>
              <a:t></a:t>
            </a:r>
            <a:r>
              <a:rPr lang="en-US" dirty="0"/>
              <a:t>End: row173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852A9BF-1E99-7E49-B876-50815A22011B}"/>
              </a:ext>
            </a:extLst>
          </p:cNvPr>
          <p:cNvSpPr txBox="1"/>
          <p:nvPr/>
        </p:nvSpPr>
        <p:spPr>
          <a:xfrm>
            <a:off x="49615" y="3088623"/>
            <a:ext cx="1793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Start: row392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A7AB78-18AF-E54E-8F40-B78B1BC73FB2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662546" y="1292273"/>
            <a:ext cx="4937760" cy="54864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80D0151-CBCB-0343-A460-D012494E1FC6}"/>
              </a:ext>
            </a:extLst>
          </p:cNvPr>
          <p:cNvSpPr txBox="1"/>
          <p:nvPr/>
        </p:nvSpPr>
        <p:spPr>
          <a:xfrm>
            <a:off x="3270043" y="807842"/>
            <a:ext cx="1656352" cy="519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660"/>
              </a:lnSpc>
            </a:pPr>
            <a:r>
              <a:rPr lang="en-US" dirty="0"/>
              <a:t>Ch127</a:t>
            </a:r>
          </a:p>
          <a:p>
            <a:pPr algn="ctr">
              <a:lnSpc>
                <a:spcPts val="1660"/>
              </a:lnSpc>
            </a:pPr>
            <a:r>
              <a:rPr lang="en-US" sz="1400" dirty="0"/>
              <a:t>(low_res1.5748 </a:t>
            </a:r>
            <a:r>
              <a:rPr lang="en-US" sz="1400" dirty="0">
                <a:latin typeface="Symbol" pitchFamily="2" charset="2"/>
              </a:rPr>
              <a:t>m</a:t>
            </a:r>
            <a:r>
              <a:rPr lang="en-US" sz="1400" dirty="0"/>
              <a:t>m)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646E989-A73E-5C46-A26F-010691AD7A55}"/>
              </a:ext>
            </a:extLst>
          </p:cNvPr>
          <p:cNvSpPr txBox="1"/>
          <p:nvPr/>
        </p:nvSpPr>
        <p:spPr>
          <a:xfrm>
            <a:off x="99145" y="3983973"/>
            <a:ext cx="1717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Mid: row290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D5D885-3EDE-FC44-BEA1-BD5DA5B137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164" y="5526557"/>
            <a:ext cx="279400" cy="31750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53A12D0-0356-7B45-B4A1-71BD34ADA63C}"/>
              </a:ext>
            </a:extLst>
          </p:cNvPr>
          <p:cNvSpPr txBox="1"/>
          <p:nvPr/>
        </p:nvSpPr>
        <p:spPr>
          <a:xfrm>
            <a:off x="3431975" y="5809265"/>
            <a:ext cx="1554913" cy="5034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sz="1600" dirty="0">
                <a:solidFill>
                  <a:schemeClr val="bg1"/>
                </a:solidFill>
              </a:rPr>
              <a:t>Subtract median</a:t>
            </a:r>
          </a:p>
          <a:p>
            <a:pPr>
              <a:lnSpc>
                <a:spcPts val="1560"/>
              </a:lnSpc>
            </a:pPr>
            <a:r>
              <a:rPr lang="en-US" sz="1600" dirty="0">
                <a:solidFill>
                  <a:schemeClr val="bg1"/>
                </a:solidFill>
              </a:rPr>
              <a:t>at each step in </a:t>
            </a:r>
            <a:r>
              <a:rPr lang="en-US" sz="1600" dirty="0">
                <a:solidFill>
                  <a:schemeClr val="bg1"/>
                </a:solidFill>
                <a:latin typeface="Symbol" pitchFamily="2" charset="2"/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3028102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>
            <a:alpha val="6509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13988" y="113617"/>
            <a:ext cx="8534400" cy="445828"/>
          </a:xfrm>
          <a:noFill/>
        </p:spPr>
        <p:txBody>
          <a:bodyPr>
            <a:noAutofit/>
          </a:bodyPr>
          <a:lstStyle/>
          <a:p>
            <a:pPr marL="227013" indent="7938" algn="ctr">
              <a:lnSpc>
                <a:spcPct val="80000"/>
              </a:lnSpc>
              <a:spcBef>
                <a:spcPct val="50000"/>
              </a:spcBef>
              <a:spcAft>
                <a:spcPct val="10000"/>
              </a:spcAft>
              <a:buNone/>
            </a:pPr>
            <a:r>
              <a:rPr lang="en-US" dirty="0">
                <a:ea typeface="ＭＳ Ｐゴシック" pitchFamily="-112" charset="-128"/>
                <a:cs typeface="ＭＳ Ｐゴシック" pitchFamily="-112" charset="-128"/>
              </a:rPr>
              <a:t>LEISA approaching MU69 </a:t>
            </a:r>
            <a:r>
              <a:rPr lang="en-US" sz="1800" dirty="0">
                <a:ea typeface="ＭＳ Ｐゴシック" pitchFamily="-112" charset="-128"/>
                <a:cs typeface="ＭＳ Ｐゴシック" pitchFamily="-112" charset="-128"/>
              </a:rPr>
              <a:t>(01jan2019)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6553200" y="6545920"/>
            <a:ext cx="2133600" cy="365125"/>
          </a:xfrm>
        </p:spPr>
        <p:txBody>
          <a:bodyPr/>
          <a:lstStyle/>
          <a:p>
            <a:pPr>
              <a:defRPr/>
            </a:pPr>
            <a:fld id="{CE4DB091-1D47-4D47-968D-5A08C56F87D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1D8516-7C4B-3845-862E-A0E60E3097C7}"/>
              </a:ext>
            </a:extLst>
          </p:cNvPr>
          <p:cNvSpPr txBox="1"/>
          <p:nvPr/>
        </p:nvSpPr>
        <p:spPr>
          <a:xfrm>
            <a:off x="1268730" y="425102"/>
            <a:ext cx="6617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lsb_0408624418_0x53c_eng.fit (04:50 – 05:05 UT), &lt;d&gt; = 31.2e3 km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AA07FBC-8E5A-934F-8857-A390B09A1C87}"/>
              </a:ext>
            </a:extLst>
          </p:cNvPr>
          <p:cNvSpPr txBox="1"/>
          <p:nvPr/>
        </p:nvSpPr>
        <p:spPr>
          <a:xfrm>
            <a:off x="4915601" y="778981"/>
            <a:ext cx="1708353" cy="5449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860"/>
              </a:lnSpc>
            </a:pPr>
            <a:r>
              <a:rPr lang="en-US" dirty="0"/>
              <a:t>Ch255</a:t>
            </a:r>
          </a:p>
          <a:p>
            <a:pPr algn="ctr">
              <a:lnSpc>
                <a:spcPts val="1660"/>
              </a:lnSpc>
            </a:pPr>
            <a:r>
              <a:rPr lang="en-US" sz="1400" dirty="0"/>
              <a:t>(high_res2.0895 </a:t>
            </a:r>
            <a:r>
              <a:rPr lang="en-US" sz="1400" dirty="0">
                <a:latin typeface="Symbol" pitchFamily="2" charset="2"/>
              </a:rPr>
              <a:t>m</a:t>
            </a:r>
            <a:r>
              <a:rPr lang="en-US" sz="1400" dirty="0"/>
              <a:t>m)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FFF86C3-A1AC-8B47-A6E7-7D5CE48DE885}"/>
              </a:ext>
            </a:extLst>
          </p:cNvPr>
          <p:cNvSpPr txBox="1"/>
          <p:nvPr/>
        </p:nvSpPr>
        <p:spPr>
          <a:xfrm>
            <a:off x="1624763" y="826892"/>
            <a:ext cx="1656351" cy="519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660"/>
              </a:lnSpc>
            </a:pPr>
            <a:r>
              <a:rPr lang="en-US" dirty="0"/>
              <a:t>Ch1</a:t>
            </a:r>
          </a:p>
          <a:p>
            <a:pPr algn="ctr">
              <a:lnSpc>
                <a:spcPts val="1660"/>
              </a:lnSpc>
            </a:pPr>
            <a:r>
              <a:rPr lang="en-US" sz="1400" dirty="0"/>
              <a:t>(low_res2.4744 </a:t>
            </a:r>
            <a:r>
              <a:rPr lang="en-US" sz="1400" dirty="0">
                <a:latin typeface="Symbol" pitchFamily="2" charset="2"/>
              </a:rPr>
              <a:t>m</a:t>
            </a:r>
            <a:r>
              <a:rPr lang="en-US" sz="1400" dirty="0"/>
              <a:t>m)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B80F122-A17F-D04D-B78C-44489223D13A}"/>
              </a:ext>
            </a:extLst>
          </p:cNvPr>
          <p:cNvSpPr txBox="1"/>
          <p:nvPr/>
        </p:nvSpPr>
        <p:spPr>
          <a:xfrm>
            <a:off x="6536324" y="980164"/>
            <a:ext cx="2607676" cy="1497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620"/>
              </a:lnSpc>
            </a:pPr>
            <a:r>
              <a:rPr lang="en-US" sz="3600" dirty="0"/>
              <a:t>Spatially</a:t>
            </a:r>
          </a:p>
          <a:p>
            <a:pPr algn="ctr">
              <a:lnSpc>
                <a:spcPts val="3620"/>
              </a:lnSpc>
            </a:pPr>
            <a:r>
              <a:rPr lang="en-US" sz="4000" dirty="0"/>
              <a:t>Registered</a:t>
            </a:r>
          </a:p>
          <a:p>
            <a:pPr algn="ctr">
              <a:lnSpc>
                <a:spcPts val="3620"/>
              </a:lnSpc>
            </a:pPr>
            <a:r>
              <a:rPr lang="en-US" sz="4000" dirty="0"/>
              <a:t>(Raw)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893F3E-4A58-D04D-A4B4-5521813DAE73}"/>
              </a:ext>
            </a:extLst>
          </p:cNvPr>
          <p:cNvSpPr txBox="1"/>
          <p:nvPr/>
        </p:nvSpPr>
        <p:spPr>
          <a:xfrm>
            <a:off x="6510490" y="5096147"/>
            <a:ext cx="1220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ym typeface="Wingdings" pitchFamily="2" charset="2"/>
              </a:rPr>
              <a:t> R</a:t>
            </a:r>
            <a:r>
              <a:rPr lang="en-US" dirty="0"/>
              <a:t>ow173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852A9BF-1E99-7E49-B876-50815A22011B}"/>
              </a:ext>
            </a:extLst>
          </p:cNvPr>
          <p:cNvSpPr txBox="1"/>
          <p:nvPr/>
        </p:nvSpPr>
        <p:spPr>
          <a:xfrm>
            <a:off x="49615" y="3088623"/>
            <a:ext cx="1793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trike="sngStrike" dirty="0"/>
              <a:t>Start: row392 </a:t>
            </a:r>
            <a:r>
              <a:rPr lang="en-US" strike="sngStrike" dirty="0">
                <a:sym typeface="Wingdings" pitchFamily="2" charset="2"/>
              </a:rPr>
              <a:t></a:t>
            </a:r>
            <a:r>
              <a:rPr lang="en-US" strike="sngStrike" dirty="0"/>
              <a:t>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80D0151-CBCB-0343-A460-D012494E1FC6}"/>
              </a:ext>
            </a:extLst>
          </p:cNvPr>
          <p:cNvSpPr txBox="1"/>
          <p:nvPr/>
        </p:nvSpPr>
        <p:spPr>
          <a:xfrm>
            <a:off x="3250006" y="807842"/>
            <a:ext cx="1696426" cy="519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660"/>
              </a:lnSpc>
            </a:pPr>
            <a:r>
              <a:rPr lang="en-US" dirty="0"/>
              <a:t>Ch127</a:t>
            </a:r>
          </a:p>
          <a:p>
            <a:pPr algn="ctr">
              <a:lnSpc>
                <a:spcPts val="1660"/>
              </a:lnSpc>
            </a:pPr>
            <a:r>
              <a:rPr lang="en-US" sz="1400" dirty="0"/>
              <a:t>(low_res1.5748 </a:t>
            </a:r>
            <a:r>
              <a:rPr lang="en-US" sz="1400" dirty="0">
                <a:latin typeface="Symbol" pitchFamily="2" charset="2"/>
              </a:rPr>
              <a:t>m</a:t>
            </a:r>
            <a:r>
              <a:rPr lang="en-US" sz="1400" dirty="0"/>
              <a:t>m)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646E989-A73E-5C46-A26F-010691AD7A55}"/>
              </a:ext>
            </a:extLst>
          </p:cNvPr>
          <p:cNvSpPr txBox="1"/>
          <p:nvPr/>
        </p:nvSpPr>
        <p:spPr>
          <a:xfrm>
            <a:off x="99145" y="3983973"/>
            <a:ext cx="1717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trike="sngStrike" dirty="0"/>
              <a:t>Mid: row290 </a:t>
            </a:r>
            <a:r>
              <a:rPr lang="en-US" strike="sngStrike" dirty="0">
                <a:sym typeface="Wingdings" pitchFamily="2" charset="2"/>
              </a:rPr>
              <a:t></a:t>
            </a:r>
            <a:r>
              <a:rPr lang="en-US" strike="sngStrike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E1B56D-C8E8-4A48-984A-F10889164318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675517" y="1290411"/>
            <a:ext cx="493776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3149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>
            <a:alpha val="6509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13988" y="113617"/>
            <a:ext cx="8534400" cy="445828"/>
          </a:xfrm>
          <a:noFill/>
        </p:spPr>
        <p:txBody>
          <a:bodyPr>
            <a:noAutofit/>
          </a:bodyPr>
          <a:lstStyle/>
          <a:p>
            <a:pPr marL="227013" indent="7938" algn="ctr">
              <a:lnSpc>
                <a:spcPct val="80000"/>
              </a:lnSpc>
              <a:spcBef>
                <a:spcPct val="50000"/>
              </a:spcBef>
              <a:spcAft>
                <a:spcPct val="10000"/>
              </a:spcAft>
              <a:buNone/>
            </a:pPr>
            <a:r>
              <a:rPr lang="en-US" dirty="0">
                <a:ea typeface="ＭＳ Ｐゴシック" pitchFamily="-112" charset="-128"/>
                <a:cs typeface="ＭＳ Ｐゴシック" pitchFamily="-112" charset="-128"/>
              </a:rPr>
              <a:t>LEISA approaching MU69 </a:t>
            </a:r>
            <a:r>
              <a:rPr lang="en-US" sz="1800" dirty="0">
                <a:ea typeface="ＭＳ Ｐゴシック" pitchFamily="-112" charset="-128"/>
                <a:cs typeface="ＭＳ Ｐゴシック" pitchFamily="-112" charset="-128"/>
              </a:rPr>
              <a:t>(01jan2019)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6553200" y="6545920"/>
            <a:ext cx="2133600" cy="365125"/>
          </a:xfrm>
        </p:spPr>
        <p:txBody>
          <a:bodyPr/>
          <a:lstStyle/>
          <a:p>
            <a:pPr>
              <a:defRPr/>
            </a:pPr>
            <a:fld id="{CE4DB091-1D47-4D47-968D-5A08C56F87D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1D8516-7C4B-3845-862E-A0E60E3097C7}"/>
              </a:ext>
            </a:extLst>
          </p:cNvPr>
          <p:cNvSpPr txBox="1"/>
          <p:nvPr/>
        </p:nvSpPr>
        <p:spPr>
          <a:xfrm>
            <a:off x="1861457" y="490418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lsb_0408624418_0x53c_sci.fit (calibrated), &lt;d&gt; = 31.2e3 km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AA07FBC-8E5A-934F-8857-A390B09A1C87}"/>
              </a:ext>
            </a:extLst>
          </p:cNvPr>
          <p:cNvSpPr txBox="1"/>
          <p:nvPr/>
        </p:nvSpPr>
        <p:spPr>
          <a:xfrm>
            <a:off x="6531428" y="1170867"/>
            <a:ext cx="1925865" cy="544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60"/>
              </a:lnSpc>
            </a:pPr>
            <a:r>
              <a:rPr lang="en-US" dirty="0"/>
              <a:t>Ch10</a:t>
            </a:r>
          </a:p>
          <a:p>
            <a:pPr algn="ctr">
              <a:lnSpc>
                <a:spcPts val="1660"/>
              </a:lnSpc>
            </a:pPr>
            <a:r>
              <a:rPr lang="en-US" sz="1400" dirty="0"/>
              <a:t>(low_res2.4004 </a:t>
            </a:r>
            <a:r>
              <a:rPr lang="en-US" sz="1400" dirty="0">
                <a:latin typeface="Symbol" pitchFamily="2" charset="2"/>
              </a:rPr>
              <a:t>m</a:t>
            </a:r>
            <a:r>
              <a:rPr lang="en-US" sz="1400" dirty="0"/>
              <a:t>m)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FFF86C3-A1AC-8B47-A6E7-7D5CE48DE885}"/>
              </a:ext>
            </a:extLst>
          </p:cNvPr>
          <p:cNvSpPr txBox="1"/>
          <p:nvPr/>
        </p:nvSpPr>
        <p:spPr>
          <a:xfrm>
            <a:off x="534307" y="1218778"/>
            <a:ext cx="1719035" cy="519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60"/>
              </a:lnSpc>
            </a:pPr>
            <a:r>
              <a:rPr lang="en-US" dirty="0"/>
              <a:t>Ch255</a:t>
            </a:r>
          </a:p>
          <a:p>
            <a:pPr algn="ctr">
              <a:lnSpc>
                <a:spcPts val="1660"/>
              </a:lnSpc>
            </a:pPr>
            <a:r>
              <a:rPr lang="en-US" sz="1400" dirty="0"/>
              <a:t>(high_res2.0895 </a:t>
            </a:r>
            <a:r>
              <a:rPr lang="en-US" sz="1400" dirty="0">
                <a:latin typeface="Symbol" pitchFamily="2" charset="2"/>
              </a:rPr>
              <a:t>m</a:t>
            </a:r>
            <a:r>
              <a:rPr lang="en-US" sz="1400" dirty="0"/>
              <a:t>m)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80D0151-CBCB-0343-A460-D012494E1FC6}"/>
              </a:ext>
            </a:extLst>
          </p:cNvPr>
          <p:cNvSpPr txBox="1"/>
          <p:nvPr/>
        </p:nvSpPr>
        <p:spPr>
          <a:xfrm>
            <a:off x="3439886" y="1199728"/>
            <a:ext cx="2188027" cy="519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60"/>
              </a:lnSpc>
            </a:pPr>
            <a:r>
              <a:rPr lang="en-US" dirty="0"/>
              <a:t>Ch127</a:t>
            </a:r>
          </a:p>
          <a:p>
            <a:pPr algn="ctr">
              <a:lnSpc>
                <a:spcPts val="1660"/>
              </a:lnSpc>
            </a:pPr>
            <a:r>
              <a:rPr lang="en-US" sz="1400" dirty="0"/>
              <a:t>(low_res1.5748 </a:t>
            </a:r>
            <a:r>
              <a:rPr lang="en-US" sz="1400" dirty="0">
                <a:latin typeface="Symbol" pitchFamily="2" charset="2"/>
              </a:rPr>
              <a:t>m</a:t>
            </a:r>
            <a:r>
              <a:rPr lang="en-US" sz="1400" dirty="0"/>
              <a:t>m)</a:t>
            </a:r>
          </a:p>
        </p:txBody>
      </p:sp>
      <p:pic>
        <p:nvPicPr>
          <p:cNvPr id="3" name="Picture 2" descr="A picture containing door, white&#10;&#10;Description automatically generated">
            <a:extLst>
              <a:ext uri="{FF2B5EF4-FFF2-40B4-BE49-F238E27FC236}">
                <a16:creationId xmlns:a16="http://schemas.microsoft.com/office/drawing/2014/main" id="{A8E0697D-14B5-9D46-80E3-7137F79A81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421" y="1847304"/>
            <a:ext cx="8454581" cy="380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0964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5961</TotalTime>
  <Words>1108</Words>
  <Application>Microsoft Macintosh PowerPoint</Application>
  <PresentationFormat>On-screen Show (4:3)</PresentationFormat>
  <Paragraphs>227</Paragraphs>
  <Slides>18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New York</vt:lpstr>
      <vt:lpstr>Symbol</vt:lpstr>
      <vt:lpstr>Office Theme</vt:lpstr>
      <vt:lpstr>PDS-SBN Review of New Horizons LEISA v6.0 Data (post-MU69 flyby) </vt:lpstr>
      <vt:lpstr>PowerPoint Presentation</vt:lpstr>
      <vt:lpstr>LEISA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Michael DiSanti</dc:creator>
  <cp:lastModifiedBy>Disanti, Michael A. (GSFC-6930)</cp:lastModifiedBy>
  <cp:revision>246</cp:revision>
  <cp:lastPrinted>2018-10-10T14:46:50Z</cp:lastPrinted>
  <dcterms:created xsi:type="dcterms:W3CDTF">2016-12-06T18:55:39Z</dcterms:created>
  <dcterms:modified xsi:type="dcterms:W3CDTF">2022-10-18T16:37:50Z</dcterms:modified>
</cp:coreProperties>
</file>