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5" r:id="rId4"/>
    <p:sldId id="266" r:id="rId5"/>
    <p:sldId id="269" r:id="rId6"/>
    <p:sldId id="270" r:id="rId7"/>
    <p:sldId id="267" r:id="rId8"/>
    <p:sldId id="268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87"/>
    <p:restoredTop sz="94696"/>
  </p:normalViewPr>
  <p:slideViewPr>
    <p:cSldViewPr snapToGrid="0">
      <p:cViewPr varScale="1">
        <p:scale>
          <a:sx n="201" d="100"/>
          <a:sy n="201" d="100"/>
        </p:scale>
        <p:origin x="416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3211150bf3_0_16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3211150bf3_0_16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BB630-5370-FC4A-A0A4-998F693E72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AFA918-306F-C54A-83F6-AB10E630E3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396D9-48AC-2647-8292-60396A12F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54C-46DE-7846-8434-4773F2F33499}" type="datetimeFigureOut">
              <a:rPr lang="en-US" smtClean="0"/>
              <a:t>2/23/23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AED41-4BFA-B840-8238-49A56727E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C2CE0-020D-C84F-9D16-452E18E1C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48810451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FD0EF-1865-094E-A27E-E2ABEA412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B7751B-B957-3B42-A347-EC95394C8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58081-EF1D-3740-BE08-E0AA98623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54C-46DE-7846-8434-4773F2F33499}" type="datetimeFigureOut">
              <a:rPr lang="en-US" smtClean="0"/>
              <a:t>2/23/23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9F565-5BA7-D149-B982-B07ED50C0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40686-6C92-E941-8AD3-F59911B46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3162576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0D5C77-AD67-CF4E-BEB2-F1127F8D0B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A05A56-6F89-CD4C-BF72-89C1A97BAE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548CE-2748-314D-90F5-2512191D2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54C-46DE-7846-8434-4773F2F33499}" type="datetimeFigureOut">
              <a:rPr lang="en-US" smtClean="0"/>
              <a:t>2/23/23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E6FDC-DE69-624C-814E-B53676CA0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1ACD6-7AD7-BA40-B746-8A8C57FAB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6203044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-subtitle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228601" y="742950"/>
            <a:ext cx="8686799" cy="257175"/>
          </a:xfrm>
        </p:spPr>
        <p:txBody>
          <a:bodyPr anchor="t">
            <a:noAutofit/>
          </a:bodyPr>
          <a:lstStyle>
            <a:lvl1pPr marL="0" indent="0">
              <a:buNone/>
              <a:defRPr sz="1500" b="0">
                <a:solidFill>
                  <a:srgbClr val="F7D45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8AB9BF3-E73B-5B48-A6D8-7CDB7FBA1B4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228601" y="1343025"/>
            <a:ext cx="8686800" cy="3314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47D922C-044E-344A-86A4-EEF73EE3E84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B7C8C94-39EE-1542-A522-0BC4090701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8600" y="285750"/>
            <a:ext cx="8686800" cy="457200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40805819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2079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016000"/>
            <a:ext cx="8520600" cy="374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1"/>
                </a:solidFill>
              </a:defRPr>
            </a:lvl1pPr>
            <a:lvl2pPr lvl="1">
              <a:buNone/>
              <a:defRPr>
                <a:solidFill>
                  <a:schemeClr val="dk1"/>
                </a:solidFill>
              </a:defRPr>
            </a:lvl2pPr>
            <a:lvl3pPr lvl="2">
              <a:buNone/>
              <a:defRPr>
                <a:solidFill>
                  <a:schemeClr val="dk1"/>
                </a:solidFill>
              </a:defRPr>
            </a:lvl3pPr>
            <a:lvl4pPr lvl="3">
              <a:buNone/>
              <a:defRPr>
                <a:solidFill>
                  <a:schemeClr val="dk1"/>
                </a:solidFill>
              </a:defRPr>
            </a:lvl4pPr>
            <a:lvl5pPr lvl="4">
              <a:buNone/>
              <a:defRPr>
                <a:solidFill>
                  <a:schemeClr val="dk1"/>
                </a:solidFill>
              </a:defRPr>
            </a:lvl5pPr>
            <a:lvl6pPr lvl="5">
              <a:buNone/>
              <a:defRPr>
                <a:solidFill>
                  <a:schemeClr val="dk1"/>
                </a:solidFill>
              </a:defRPr>
            </a:lvl6pPr>
            <a:lvl7pPr lvl="6">
              <a:buNone/>
              <a:defRPr>
                <a:solidFill>
                  <a:schemeClr val="dk1"/>
                </a:solidFill>
              </a:defRPr>
            </a:lvl7pPr>
            <a:lvl8pPr lvl="7">
              <a:buNone/>
              <a:defRPr>
                <a:solidFill>
                  <a:schemeClr val="dk1"/>
                </a:solidFill>
              </a:defRPr>
            </a:lvl8pPr>
            <a:lvl9pPr lvl="8">
              <a:buNone/>
              <a:defRPr>
                <a:solidFill>
                  <a:schemeClr val="dk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391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7561-6109-C344-A40E-41FA3FFE7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CC869-764B-0548-9E90-5A13B5A5B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2BCE6-A8DE-A341-B06A-334E30878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54C-46DE-7846-8434-4773F2F33499}" type="datetimeFigureOut">
              <a:rPr lang="en-US" smtClean="0"/>
              <a:t>2/23/23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CBB58-FF6E-A642-A9C4-DD759211E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E7551-D136-1344-9EB1-CBA65ED55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8894596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A0B12-E0D4-F246-B216-11022C723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5DF672-6CEB-B54E-BB67-9AB20ED03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AC4C6-6BA5-AB44-A4D2-E96FB807C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54C-46DE-7846-8434-4773F2F33499}" type="datetimeFigureOut">
              <a:rPr lang="en-US" smtClean="0"/>
              <a:t>2/23/23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ED6A16-6C48-8242-B2D3-1754F9BDA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49D314-770F-764C-A611-8C5B296FA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0136318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6952F-7F71-C04E-8191-40141A7DA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95B03-AA08-D941-ABF6-7665092CCC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DE2D06-075F-6B46-B637-3C82CC3235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2FDEA7-66A0-F54A-9B77-61CADA243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54C-46DE-7846-8434-4773F2F33499}" type="datetimeFigureOut">
              <a:rPr lang="en-US" smtClean="0"/>
              <a:t>2/23/23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D42E97-80C1-9C46-82F8-3F00F2A49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FCE4C5-B5E8-B34D-BA3D-94627A426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3927161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58C4F-3018-FD4E-8DA8-362C37351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AF67D-BDCA-7648-85ED-D484CE08C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449183-B42E-A04F-8120-993E80AF9D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E756F2-1476-4449-A4D5-F547402491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779977-534F-3F42-BB09-00F4DC79AC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E7D715-6575-3244-B5A5-F61E4C825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54C-46DE-7846-8434-4773F2F33499}" type="datetimeFigureOut">
              <a:rPr lang="en-US" smtClean="0"/>
              <a:t>2/23/23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881B66-1827-CA4D-9BE1-F3B6B8B8A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BF29AD-FABD-C241-B70E-ECFADFE38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9946613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69E0E-EEDD-D74B-9650-5EF3BCF87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95F29B-C439-DE4F-B6D0-0C4B08876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54C-46DE-7846-8434-4773F2F33499}" type="datetimeFigureOut">
              <a:rPr lang="en-US" smtClean="0"/>
              <a:t>2/23/23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2B6BBF-958E-3840-B6EC-2AAECC6BE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8AD84C-4A3F-234B-8AA6-9662B59DE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00450684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B1F9EB-C77F-3E41-A75E-48125E033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54C-46DE-7846-8434-4773F2F33499}" type="datetimeFigureOut">
              <a:rPr lang="en-US" smtClean="0"/>
              <a:t>2/23/23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8736BB-8845-7742-B23D-CA52BF17B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11FE65-0F44-814B-B444-B27D1D9A5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11506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D598E-B5FC-A649-A837-96A6B73A5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1DFA3-0CDF-7C41-B4BB-A436486F0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FC12B2-5C32-2546-B16C-DF519D64A5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351077-C79A-6041-9D93-8108D55B2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54C-46DE-7846-8434-4773F2F33499}" type="datetimeFigureOut">
              <a:rPr lang="en-US" smtClean="0"/>
              <a:t>2/23/23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6E4802-60AA-BC4F-8AAD-67E607E51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52A703-856D-604B-9638-79C3FF972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4946499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14083-240D-5546-85FE-96B8C85B3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43A4BD-EAE6-4D4C-AC6B-6BF0862FD3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872F59-1FF7-3A4E-BFED-AACB5A679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C8FC72-B791-9147-9A9C-8F8515C4F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54C-46DE-7846-8434-4773F2F33499}" type="datetimeFigureOut">
              <a:rPr lang="en-US" smtClean="0"/>
              <a:t>2/23/23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2B2DB8-D924-6645-B054-2F9DE7FE5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FA1013-A151-1647-84FE-CEB5C0B31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2622299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bg1"/>
            </a:gs>
            <a:gs pos="0">
              <a:schemeClr val="accent1">
                <a:lumMod val="5000"/>
                <a:lumOff val="95000"/>
              </a:schemeClr>
            </a:gs>
            <a:gs pos="100000">
              <a:schemeClr val="bg1">
                <a:lumMod val="8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2F6077-2F1D-6B4A-84DB-203A96322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6278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4B194-A05F-E24E-9510-54E3E7DFA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028701"/>
            <a:ext cx="7886700" cy="3604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6D25AA-DD31-4641-AB7C-A87B7E0699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C254C-46DE-7846-8434-4773F2F33499}" type="datetimeFigureOut">
              <a:rPr lang="en-US" smtClean="0"/>
              <a:t>2/23/23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5A427-FFDC-4C4C-93AC-32CBA87492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3F6FA-576A-E341-8B2F-1F87FEAFEF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0832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DART/DRACO Data Review</a:t>
            </a:r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210975"/>
            <a:ext cx="85206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Jian-Yang Li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Planetary Science Institute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February 28, 2023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914150"/>
            <a:ext cx="8520600" cy="374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dirty="0"/>
              <a:t>DART/DRACO data bundle</a:t>
            </a:r>
            <a:endParaRPr dirty="0"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dirty="0"/>
              <a:t>Three data collections</a:t>
            </a:r>
            <a:endParaRPr dirty="0"/>
          </a:p>
          <a:p>
            <a:pPr marL="914400" lvl="1" indent="-310832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dirty="0"/>
              <a:t>Raw data (raw)</a:t>
            </a:r>
            <a:endParaRPr dirty="0"/>
          </a:p>
          <a:p>
            <a:pPr marL="914400" lvl="1" indent="-310832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dirty="0"/>
              <a:t>Calibrated data (</a:t>
            </a:r>
            <a:r>
              <a:rPr lang="en" dirty="0" err="1"/>
              <a:t>cal</a:t>
            </a:r>
            <a:r>
              <a:rPr lang="en" dirty="0"/>
              <a:t>)</a:t>
            </a:r>
            <a:endParaRPr dirty="0"/>
          </a:p>
          <a:p>
            <a:pPr marL="914400" lvl="1" indent="-310832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dirty="0"/>
              <a:t>Documentation</a:t>
            </a:r>
            <a:endParaRPr dirty="0"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dirty="0"/>
              <a:t>Contain all images collected by DRACO throughout the DART mission</a:t>
            </a:r>
            <a:endParaRPr dirty="0"/>
          </a:p>
          <a:p>
            <a:pPr marL="914400" lvl="1" indent="-310832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 dirty="0"/>
              <a:t>From commissioning to the last partial image in the final phase</a:t>
            </a:r>
            <a:endParaRPr dirty="0"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dirty="0"/>
              <a:t>Calibration data are also included in the </a:t>
            </a:r>
            <a:r>
              <a:rPr lang="en" dirty="0" err="1"/>
              <a:t>cal</a:t>
            </a:r>
            <a:r>
              <a:rPr lang="en" dirty="0"/>
              <a:t> data collection</a:t>
            </a:r>
            <a:endParaRPr dirty="0"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dirty="0"/>
              <a:t>Document collection includes three files: SIS v2, calibration pipeline description v2, and </a:t>
            </a:r>
            <a:r>
              <a:rPr lang="en" dirty="0" err="1"/>
              <a:t>Dimorphos</a:t>
            </a:r>
            <a:r>
              <a:rPr lang="en" dirty="0"/>
              <a:t> coordinate system v1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97" dirty="0"/>
          </a:p>
          <a:p>
            <a:pPr marL="457200" lvl="0" indent="-334327" algn="l" rtl="0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 dirty="0"/>
              <a:t>Review summary: No major problems found, one very minor issue about geometry to be discussed, and some typos </a:t>
            </a:r>
          </a:p>
          <a:p>
            <a:pPr marL="457200" lvl="0" indent="-334327" algn="l" rtl="0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 dirty="0"/>
              <a:t>GREAT JOB DRACO TEAM!</a:t>
            </a:r>
            <a:endParaRPr dirty="0"/>
          </a:p>
        </p:txBody>
      </p:sp>
      <p:sp>
        <p:nvSpPr>
          <p:cNvPr id="62" name="Google Shape;62;p1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F09E0-BCB4-F283-B2C0-D697F6914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Review Process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53843-013C-A92A-3752-329BDC863F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Documentation</a:t>
            </a:r>
          </a:p>
          <a:p>
            <a:pPr lvl="1"/>
            <a:r>
              <a:rPr lang="en-US" dirty="0"/>
              <a:t>Compare with the previous version for the SIS and Calibration Pipeline Description</a:t>
            </a:r>
          </a:p>
          <a:p>
            <a:pPr lvl="1"/>
            <a:r>
              <a:rPr lang="en-US" dirty="0"/>
              <a:t>Read through the coordinate system documentation</a:t>
            </a:r>
          </a:p>
          <a:p>
            <a:r>
              <a:rPr lang="en-US" dirty="0"/>
              <a:t>Data</a:t>
            </a:r>
          </a:p>
          <a:p>
            <a:pPr lvl="1"/>
            <a:r>
              <a:rPr lang="en-US" dirty="0"/>
              <a:t>Only reviewed data from three phases: approach, terminal, and final</a:t>
            </a:r>
          </a:p>
          <a:p>
            <a:pPr lvl="1"/>
            <a:r>
              <a:rPr lang="en-US" dirty="0"/>
              <a:t>Extracted and checked the values of many keywords for all raw and </a:t>
            </a:r>
            <a:r>
              <a:rPr lang="en-US" dirty="0" err="1"/>
              <a:t>cal</a:t>
            </a:r>
            <a:r>
              <a:rPr lang="en-US" dirty="0"/>
              <a:t> images based on SIS and Calibration pipeline description, to search for any conflicts, inconsistencies, or if the values make sense</a:t>
            </a:r>
          </a:p>
          <a:p>
            <a:pPr lvl="1"/>
            <a:r>
              <a:rPr lang="en-US" dirty="0"/>
              <a:t>Checked the orientation of a few images using multiple software</a:t>
            </a:r>
          </a:p>
          <a:p>
            <a:pPr lvl="1"/>
            <a:r>
              <a:rPr lang="en-US" dirty="0"/>
              <a:t>Compared raw and </a:t>
            </a:r>
            <a:r>
              <a:rPr lang="en-US" dirty="0" err="1"/>
              <a:t>cal</a:t>
            </a:r>
            <a:r>
              <a:rPr lang="en-US" dirty="0"/>
              <a:t> images for the consistency of keywords</a:t>
            </a:r>
          </a:p>
          <a:p>
            <a:pPr lvl="1"/>
            <a:r>
              <a:rPr lang="en-US" dirty="0"/>
              <a:t>Calculate some basic geometric parameters using SPICE and compare with the values in image headers</a:t>
            </a:r>
          </a:p>
          <a:p>
            <a:r>
              <a:rPr lang="en-US" dirty="0"/>
              <a:t>Didn’t do</a:t>
            </a:r>
          </a:p>
          <a:p>
            <a:pPr lvl="1"/>
            <a:r>
              <a:rPr lang="en-US" dirty="0"/>
              <a:t>Check data from commissioning and cruise phases</a:t>
            </a:r>
          </a:p>
          <a:p>
            <a:pPr lvl="1"/>
            <a:r>
              <a:rPr lang="en-US" dirty="0"/>
              <a:t>Try to calibrate the data from raw to </a:t>
            </a:r>
            <a:r>
              <a:rPr lang="en-US" dirty="0" err="1"/>
              <a:t>cal</a:t>
            </a:r>
            <a:r>
              <a:rPr lang="en-US" dirty="0"/>
              <a:t> following the calibration document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149FA9-27A3-526E-AB75-134FC293830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07308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3B332-D097-DD44-5A29-5BB5EAB53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Results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8150AD-D637-88D0-D0B5-02E91C9882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inconsistency in keyword values and descriptions is identified</a:t>
            </a:r>
          </a:p>
          <a:p>
            <a:r>
              <a:rPr lang="en-US" dirty="0"/>
              <a:t>Image can be opened and displayed correctly with python module `</a:t>
            </a:r>
            <a:r>
              <a:rPr lang="en-US" dirty="0" err="1"/>
              <a:t>astropy.io.fits</a:t>
            </a:r>
            <a:r>
              <a:rPr lang="en-US" dirty="0"/>
              <a:t>`, DS9, and PDS4_viewer, all with consistent orientation as described in SIS, PDS labels (.xml), and the PNG thumbnails</a:t>
            </a:r>
          </a:p>
          <a:p>
            <a:r>
              <a:rPr lang="en-US" dirty="0"/>
              <a:t>Discrepancies in the geometric parameters, details next slide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dirty="0"/>
              <a:t>Some typos listed in next page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398428-6DF4-6544-C892-5CC317367B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96016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58C58-C918-D841-345F-606771BE7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Geometry keyword values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0B0D-C021-5F6F-32EB-9732E4064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015999"/>
            <a:ext cx="8571950" cy="4040817"/>
          </a:xfrm>
        </p:spPr>
        <p:txBody>
          <a:bodyPr>
            <a:normAutofit/>
          </a:bodyPr>
          <a:lstStyle/>
          <a:p>
            <a:r>
              <a:rPr lang="en-US" dirty="0"/>
              <a:t>Calculated seven geometric keywords: heliocentric distance, s/c range, phase angle, sub-s/c </a:t>
            </a:r>
            <a:r>
              <a:rPr lang="en-US" dirty="0" err="1"/>
              <a:t>lat</a:t>
            </a:r>
            <a:r>
              <a:rPr lang="en-US" dirty="0"/>
              <a:t> </a:t>
            </a:r>
            <a:r>
              <a:rPr lang="en-US" dirty="0" err="1"/>
              <a:t>lon</a:t>
            </a:r>
            <a:r>
              <a:rPr lang="en-US" dirty="0"/>
              <a:t> and sub-solar </a:t>
            </a:r>
            <a:r>
              <a:rPr lang="en-US" dirty="0" err="1"/>
              <a:t>lat</a:t>
            </a:r>
            <a:r>
              <a:rPr lang="en-US" dirty="0"/>
              <a:t> </a:t>
            </a:r>
            <a:r>
              <a:rPr lang="en-US" dirty="0" err="1"/>
              <a:t>lon</a:t>
            </a:r>
            <a:r>
              <a:rPr lang="en-US" dirty="0"/>
              <a:t>, all w/r to </a:t>
            </a:r>
            <a:r>
              <a:rPr lang="en-US" dirty="0" err="1"/>
              <a:t>Dimorphos</a:t>
            </a:r>
            <a:r>
              <a:rPr lang="en-US" dirty="0"/>
              <a:t>, and compare with the values in the FITS headers</a:t>
            </a:r>
          </a:p>
          <a:p>
            <a:r>
              <a:rPr lang="en-US" dirty="0"/>
              <a:t>Use meta kernel dart_v01.tm, and all the kernels downloaded from NAIF from the link on PDS review page</a:t>
            </a:r>
          </a:p>
          <a:p>
            <a:pPr lvl="1"/>
            <a:r>
              <a:rPr lang="en-US" dirty="0" err="1"/>
              <a:t>didymos_system.tf</a:t>
            </a:r>
            <a:r>
              <a:rPr lang="en-US" dirty="0"/>
              <a:t> has a version v002, but xml label has v001.  But this doesn’t matter because this is just the definition of various NAIF names, the difference is the addition of </a:t>
            </a:r>
            <a:r>
              <a:rPr lang="en-US" dirty="0" err="1"/>
              <a:t>dsk</a:t>
            </a:r>
            <a:r>
              <a:rPr lang="en-US" dirty="0"/>
              <a:t> names</a:t>
            </a:r>
          </a:p>
          <a:p>
            <a:r>
              <a:rPr lang="en-US" dirty="0"/>
              <a:t>Keyword values extracted from FITS headers: SHDIST, SSCRNG, SSPHASE, SSUBLAT, SSUBLON, SSSOLLAT, SSSOLLON</a:t>
            </a:r>
          </a:p>
          <a:p>
            <a:pPr lvl="1"/>
            <a:r>
              <a:rPr lang="en-US" dirty="0"/>
              <a:t>SHDIST precision is 0.01, which is quite low</a:t>
            </a:r>
          </a:p>
          <a:p>
            <a:pPr lvl="1"/>
            <a:r>
              <a:rPr lang="en-US" dirty="0"/>
              <a:t>SSCRNG has 5 significant digits, which is fine</a:t>
            </a:r>
          </a:p>
          <a:p>
            <a:pPr lvl="1"/>
            <a:r>
              <a:rPr lang="en-US" dirty="0"/>
              <a:t>All angles have a precision of 0.01, which is fine, too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B95BFF-95F7-E5D4-FA05-9BA617219A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21498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F7146-FCAF-D2F4-8891-AC564DDB9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Geometry keyword values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118BFB-CC11-9C28-18F8-A042D8649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6407" y="825100"/>
            <a:ext cx="8520600" cy="1398265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Agreement is good for rh, phase angle, and latitudes to within the precision given in the header key values, but some systematic trend for range and longitude</a:t>
            </a:r>
          </a:p>
          <a:p>
            <a:r>
              <a:rPr lang="en-US" dirty="0"/>
              <a:t>If turn off light time correction, then all agrees within the precision in the header</a:t>
            </a:r>
          </a:p>
          <a:p>
            <a:r>
              <a:rPr lang="en-US" dirty="0"/>
              <a:t>Small discrepancy that should not affect the use of data, but better sort out the reason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0BBBD-6C29-B5D6-57B5-4C4F53E5CE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  <p:pic>
        <p:nvPicPr>
          <p:cNvPr id="7" name="Picture 6" descr="Chart&#10;&#10;Description automatically generated with medium confidence">
            <a:extLst>
              <a:ext uri="{FF2B5EF4-FFF2-40B4-BE49-F238E27FC236}">
                <a16:creationId xmlns:a16="http://schemas.microsoft.com/office/drawing/2014/main" id="{832E0251-5293-0A7F-EF6D-3D8D3DA12B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42" y="2128573"/>
            <a:ext cx="4381606" cy="2670810"/>
          </a:xfrm>
          <a:prstGeom prst="rect">
            <a:avLst/>
          </a:prstGeom>
        </p:spPr>
      </p:pic>
      <p:pic>
        <p:nvPicPr>
          <p:cNvPr id="9" name="Picture 8" descr="Graphical user interface&#10;&#10;Description automatically generated">
            <a:extLst>
              <a:ext uri="{FF2B5EF4-FFF2-40B4-BE49-F238E27FC236}">
                <a16:creationId xmlns:a16="http://schemas.microsoft.com/office/drawing/2014/main" id="{B01C6962-15BC-EE6C-8A88-ED79484905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8966" y="2128573"/>
            <a:ext cx="4381606" cy="267081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87E64F0-7360-F09A-F930-E6774DB2A310}"/>
              </a:ext>
            </a:extLst>
          </p:cNvPr>
          <p:cNvSpPr txBox="1"/>
          <p:nvPr/>
        </p:nvSpPr>
        <p:spPr>
          <a:xfrm>
            <a:off x="1455474" y="1974684"/>
            <a:ext cx="20674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With</a:t>
            </a:r>
            <a:r>
              <a:rPr lang="en-US" sz="1400" dirty="0"/>
              <a:t> light time correction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C10FB4-635F-7F9F-6834-B2C0DE742690}"/>
              </a:ext>
            </a:extLst>
          </p:cNvPr>
          <p:cNvSpPr txBox="1"/>
          <p:nvPr/>
        </p:nvSpPr>
        <p:spPr>
          <a:xfrm>
            <a:off x="5972560" y="1960038"/>
            <a:ext cx="2317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Without</a:t>
            </a:r>
            <a:r>
              <a:rPr lang="en-US" sz="1400" dirty="0"/>
              <a:t> light time correction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EF200A7-B269-8DDA-7A3F-309DC7BA2965}"/>
              </a:ext>
            </a:extLst>
          </p:cNvPr>
          <p:cNvSpPr/>
          <p:nvPr/>
        </p:nvSpPr>
        <p:spPr>
          <a:xfrm>
            <a:off x="257948" y="3427116"/>
            <a:ext cx="2266968" cy="65082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D733FA3-8F98-B430-7FBB-6F4D6743DDFA}"/>
              </a:ext>
            </a:extLst>
          </p:cNvPr>
          <p:cNvSpPr/>
          <p:nvPr/>
        </p:nvSpPr>
        <p:spPr>
          <a:xfrm>
            <a:off x="2389479" y="2799932"/>
            <a:ext cx="2266968" cy="65082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E33BB27-77E4-D775-A10A-6E9000C89346}"/>
              </a:ext>
            </a:extLst>
          </p:cNvPr>
          <p:cNvSpPr/>
          <p:nvPr/>
        </p:nvSpPr>
        <p:spPr>
          <a:xfrm>
            <a:off x="2372586" y="4040545"/>
            <a:ext cx="2266968" cy="65082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52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3FEFD-1A8D-DAB4-163A-89174CCA4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Typos and other questions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B80510-04D7-3180-3BDC-FF60A3BE6E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SIS document</a:t>
            </a:r>
          </a:p>
          <a:p>
            <a:pPr lvl="1"/>
            <a:r>
              <a:rPr lang="en-US" dirty="0"/>
              <a:t>Fig. 8 caption for panel B: The image is mirror flipped across the y-axis instead of x-axis as stated?</a:t>
            </a:r>
          </a:p>
          <a:p>
            <a:pPr lvl="1"/>
            <a:r>
              <a:rPr lang="en-US" dirty="0"/>
              <a:t>Section 7.4 DRACO Imaging Sequence table: What’s the difference between the shaded rows and unshaded rows?</a:t>
            </a:r>
          </a:p>
          <a:p>
            <a:r>
              <a:rPr lang="en-US" dirty="0"/>
              <a:t>Calibration document</a:t>
            </a:r>
          </a:p>
          <a:p>
            <a:pPr lvl="1"/>
            <a:r>
              <a:rPr lang="en-US" dirty="0"/>
              <a:t>Section 3.2.5: 25-int = 2186.675 µm, different from previous version of 2186.75 µm.  Is there a typo or is this an updated (and better) value to use?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2AF36-D843-94B9-8E56-10706EE610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9793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7EB2F-C1D2-2AC4-A867-5653F4393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Conclusion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F225D6-BD93-96C7-CE92-A33E6A301D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Excellent dataset!</a:t>
            </a:r>
          </a:p>
          <a:p>
            <a:r>
              <a:rPr lang="en-US" dirty="0"/>
              <a:t>Certifiable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96ACA0-3B1F-1D3E-01BC-4B9730E9BE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0340347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16BBD216-701A-B147-BB27-EB525E81FA10}" vid="{C9D09506-F3FB-4742-ACB1-003FF93BA729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7241</TotalTime>
  <Words>630</Words>
  <Application>Microsoft Macintosh PowerPoint</Application>
  <PresentationFormat>On-screen Show (16:9)</PresentationFormat>
  <Paragraphs>65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Theme1</vt:lpstr>
      <vt:lpstr>DART/DRACO Data Review</vt:lpstr>
      <vt:lpstr>Overview</vt:lpstr>
      <vt:lpstr>Review Process</vt:lpstr>
      <vt:lpstr>Results</vt:lpstr>
      <vt:lpstr>Geometry keyword values</vt:lpstr>
      <vt:lpstr>Geometry keyword values</vt:lpstr>
      <vt:lpstr>Typos and other questions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DART/DRACO Data Review</dc:title>
  <cp:lastModifiedBy>Jian-Yang Li</cp:lastModifiedBy>
  <cp:revision>20</cp:revision>
  <dcterms:modified xsi:type="dcterms:W3CDTF">2023-02-28T03:00:49Z</dcterms:modified>
</cp:coreProperties>
</file>