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81" r:id="rId4"/>
    <p:sldId id="282" r:id="rId5"/>
    <p:sldId id="284" r:id="rId6"/>
    <p:sldId id="283" r:id="rId7"/>
    <p:sldId id="285" r:id="rId8"/>
    <p:sldId id="286" r:id="rId9"/>
    <p:sldId id="287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8"/>
    <p:restoredTop sz="94681"/>
  </p:normalViewPr>
  <p:slideViewPr>
    <p:cSldViewPr snapToGrid="0">
      <p:cViewPr varScale="1">
        <p:scale>
          <a:sx n="181" d="100"/>
          <a:sy n="181" d="100"/>
        </p:scale>
        <p:origin x="184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211150bf3_0_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211150bf3_0_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B630-5370-FC4A-A0A4-998F693E7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A918-306F-C54A-83F6-AB10E630E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396D9-48AC-2647-8292-60396A12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AED41-4BFA-B840-8238-49A56727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2CE0-020D-C84F-9D16-452E18E1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88104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FD0EF-1865-094E-A27E-E2ABEA41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7751B-B957-3B42-A347-EC95394C8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58081-EF1D-3740-BE08-E0AA9862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9F565-5BA7-D149-B982-B07ED50C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0686-6C92-E941-8AD3-F59911B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16257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0D5C77-AD67-CF4E-BEB2-F1127F8D0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05A56-6F89-CD4C-BF72-89C1A97BA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548CE-2748-314D-90F5-2512191D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6FDC-DE69-624C-814E-B53676CA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1ACD6-7AD7-BA40-B746-8A8C57F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20304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sub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228601" y="742950"/>
            <a:ext cx="8686799" cy="257175"/>
          </a:xfrm>
        </p:spPr>
        <p:txBody>
          <a:bodyPr anchor="t">
            <a:noAutofit/>
          </a:bodyPr>
          <a:lstStyle>
            <a:lvl1pPr marL="0" indent="0">
              <a:buNone/>
              <a:defRPr sz="1500" b="0">
                <a:solidFill>
                  <a:srgbClr val="F7D4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AB9BF3-E73B-5B48-A6D8-7CDB7FBA1B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1" y="1343025"/>
            <a:ext cx="8686800" cy="3314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7D922C-044E-344A-86A4-EEF73EE3E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7C8C94-39EE-1542-A522-0BC4090701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85750"/>
            <a:ext cx="8686800" cy="4572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8058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07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016000"/>
            <a:ext cx="8520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7561-6109-C344-A40E-41FA3FFE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CC869-764B-0548-9E90-5A13B5A5B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BCE6-A8DE-A341-B06A-334E3087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CBB58-FF6E-A642-A9C4-DD759211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E7551-D136-1344-9EB1-CBA65ED5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89459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0B12-E0D4-F246-B216-11022C7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DF672-6CEB-B54E-BB67-9AB20ED03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AC4C6-6BA5-AB44-A4D2-E96FB807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D6A16-6C48-8242-B2D3-1754F9BD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9D314-770F-764C-A611-8C5B296F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13631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952F-7F71-C04E-8191-40141A7D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95B03-AA08-D941-ABF6-7665092C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E2D06-075F-6B46-B637-3C82CC323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FDEA7-66A0-F54A-9B77-61CADA24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42E97-80C1-9C46-82F8-3F00F2A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CE4C5-B5E8-B34D-BA3D-94627A42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2716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C4F-3018-FD4E-8DA8-362C3735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AF67D-BDCA-7648-85ED-D484CE08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49183-B42E-A04F-8120-993E80AF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56F2-1476-4449-A4D5-F54740249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79977-534F-3F42-BB09-00F4DC79A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7D715-6575-3244-B5A5-F61E4C82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881B66-1827-CA4D-9BE1-F3B6B8B8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BF29AD-FABD-C241-B70E-ECFADFE3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9466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9E0E-EEDD-D74B-9650-5EF3BCF8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95F29B-C439-DE4F-B6D0-0C4B0887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2B6BBF-958E-3840-B6EC-2AAECC6B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AD84C-4A3F-234B-8AA6-9662B59D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045068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1F9EB-C77F-3E41-A75E-48125E033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736BB-8845-7742-B23D-CA52BF17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FE65-0F44-814B-B444-B27D1D9A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15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598E-B5FC-A649-A837-96A6B73A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DFA3-0CDF-7C41-B4BB-A436486F0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C12B2-5C32-2546-B16C-DF519D64A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51077-C79A-6041-9D93-8108D55B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E4802-60AA-BC4F-8AAD-67E607E5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2A703-856D-604B-9638-79C3FF97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946499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4083-240D-5546-85FE-96B8C85B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3A4BD-EAE6-4D4C-AC6B-6BF0862FD3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2F59-1FF7-3A4E-BFED-AACB5A679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FC72-B791-9147-9A9C-8F8515C4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B2DB8-D924-6645-B054-2F9DE7FE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A1013-A151-1647-84FE-CEB5C0B31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2229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F6077-2F1D-6B4A-84DB-203A9632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7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4B194-A05F-E24E-9510-54E3E7DFA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28701"/>
            <a:ext cx="7886700" cy="360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25AA-DD31-4641-AB7C-A87B7E069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C254C-46DE-7846-8434-4773F2F33499}" type="datetimeFigureOut">
              <a:rPr lang="en-US" smtClean="0"/>
              <a:t>5/29/23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A427-FFDC-4C4C-93AC-32CBA8749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3F6FA-576A-E341-8B2F-1F87FEAFE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83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Lucy MVIC and </a:t>
            </a:r>
            <a:r>
              <a:rPr lang="en" dirty="0" err="1"/>
              <a:t>TTCam</a:t>
            </a:r>
            <a:r>
              <a:rPr lang="en" dirty="0"/>
              <a:t> Sample Data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10975"/>
            <a:ext cx="8520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Jian-Yang Li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Planetary Science Institute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30,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B332-D097-DD44-5A29-5BB5EAB53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150AD-D637-88D0-D0B5-02E91C988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[both] SIS document needs to be more completed and better consistent with the data</a:t>
            </a:r>
          </a:p>
          <a:p>
            <a:r>
              <a:rPr lang="en-US" dirty="0"/>
              <a:t>[both] Sample data look reasonable</a:t>
            </a:r>
          </a:p>
          <a:p>
            <a:r>
              <a:rPr lang="en-US" dirty="0"/>
              <a:t>[</a:t>
            </a:r>
            <a:r>
              <a:rPr lang="en-US" dirty="0" err="1"/>
              <a:t>TTCam</a:t>
            </a:r>
            <a:r>
              <a:rPr lang="en-US" dirty="0"/>
              <a:t>] dataset organization should be consistent with the description in SIS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98428-6DF4-6544-C892-5CC317367B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601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914150"/>
            <a:ext cx="8520600" cy="3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●"/>
            </a:pPr>
            <a:r>
              <a:rPr lang="en" dirty="0"/>
              <a:t>Lucy MVIC and </a:t>
            </a:r>
            <a:r>
              <a:rPr lang="en" dirty="0" err="1"/>
              <a:t>TTCam</a:t>
            </a:r>
            <a:r>
              <a:rPr lang="en" dirty="0"/>
              <a:t> sample datasets</a:t>
            </a:r>
            <a:endParaRPr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Three data collections</a:t>
            </a:r>
            <a:endParaRPr dirty="0"/>
          </a:p>
          <a:p>
            <a:pPr marL="914400" lvl="1" indent="-3108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d</a:t>
            </a:r>
            <a:r>
              <a:rPr lang="en" dirty="0" err="1"/>
              <a:t>ata_raw</a:t>
            </a:r>
            <a:r>
              <a:rPr lang="en" dirty="0"/>
              <a:t>/one-raw-image</a:t>
            </a:r>
            <a:endParaRPr lang="en-US" dirty="0"/>
          </a:p>
          <a:p>
            <a:pPr marL="914400" lvl="1" indent="-3108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dirty="0"/>
              <a:t>d</a:t>
            </a:r>
            <a:r>
              <a:rPr lang="en" dirty="0" err="1"/>
              <a:t>ata_calibrated</a:t>
            </a:r>
            <a:r>
              <a:rPr lang="en" dirty="0"/>
              <a:t>/</a:t>
            </a:r>
            <a:r>
              <a:rPr lang="en-US" dirty="0"/>
              <a:t>one-calibrated-image</a:t>
            </a:r>
            <a:endParaRPr dirty="0"/>
          </a:p>
          <a:p>
            <a:pPr marL="914400" lvl="1" indent="-310832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○"/>
            </a:pPr>
            <a:r>
              <a:rPr lang="en-US" dirty="0"/>
              <a:t>document (SIS)</a:t>
            </a:r>
            <a:endParaRPr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●"/>
            </a:pPr>
            <a:r>
              <a:rPr lang="en" dirty="0"/>
              <a:t>One image in each of the raw and calibrated data collection</a:t>
            </a:r>
            <a:endParaRPr dirty="0"/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Char char="●"/>
            </a:pPr>
            <a:r>
              <a:rPr lang="en-US" dirty="0"/>
              <a:t>One document file each dataset: SIS draft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97" dirty="0"/>
          </a:p>
          <a:p>
            <a:pPr marL="457200" lvl="0" indent="-33432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Review summary:</a:t>
            </a:r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D0B5-F7C5-F821-24EB-6A2F4638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MVIC SIS document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2D40-C6FC-1257-690E-F04B6428F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Page 11 - 12: Hierarchical description of </a:t>
            </a:r>
            <a:r>
              <a:rPr lang="en-US" dirty="0" err="1"/>
              <a:t>Product_Observational</a:t>
            </a:r>
            <a:r>
              <a:rPr lang="en-US" dirty="0"/>
              <a:t> is not consistent with the actual xml: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xml but not in description: </a:t>
            </a:r>
            <a:r>
              <a:rPr lang="en-US" dirty="0" err="1"/>
              <a:t>Citation_Information</a:t>
            </a:r>
            <a:r>
              <a:rPr lang="en-US" dirty="0"/>
              <a:t>, </a:t>
            </a:r>
            <a:r>
              <a:rPr lang="en-US" dirty="0" err="1"/>
              <a:t>Reference_List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In description but not in xml: </a:t>
            </a:r>
            <a:r>
              <a:rPr lang="en-US" dirty="0" err="1"/>
              <a:t>File_Area_Supplemental</a:t>
            </a:r>
            <a:endParaRPr lang="en-US" dirty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In both but using different names (?): </a:t>
            </a:r>
            <a:r>
              <a:rPr lang="en-US" dirty="0" err="1"/>
              <a:t>Discipline_Dictionaries</a:t>
            </a:r>
            <a:r>
              <a:rPr lang="en-US" dirty="0"/>
              <a:t> vs. </a:t>
            </a:r>
            <a:r>
              <a:rPr lang="en-US" dirty="0" err="1"/>
              <a:t>Discipline_Area</a:t>
            </a:r>
            <a:endParaRPr lang="en-US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FITS keys listed in Table 3-1 are not entirely consistent with the actual keys in FITS headers (see later)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F399A-C528-F443-D531-5BECF790CA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316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7D31-CD76-3EC1-C107-26DE96C1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MVIC SIS typos and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9E58A-6AF5-9A0B-559B-04CDB79F3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The PDS4 .xml label is missing for this document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Page 9: SPOC?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Page 9, section 2.3.2.2: What is "space data"?  This section is hard to follow.  Need more context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Page 10, table 2-4: Mission phases listed here may not be complete, e.g., multiple cruise phases are not included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Page 12, section 2.4.2 not complete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Page 13 – 14: Section 3.1 is incomplete (or mostly empty), more details needed for the data products structure and organization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Will calibration data be included?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812BC-AAF4-8233-D658-E430B4357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028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FC03-0712-DC89-DC7F-B0B168BB3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MVIC sample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42023-E15A-BC72-8BD0-BE2ECA240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An extra label file mvi_acqtime_obsid_2 in the calibrated data collection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Missing keys listed in SIS Table 3-1: OBJECT, BORERA, BOREDEC, CLKANG, INSTRU (actual in header is INSTRUME), DATE-OBS (vs. DATE), LRSTART, LREND, GRT, ARCHDATE, ...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Subtracted background array in calibrated data are all 4500.  Calibration coefficients have a distribution of non-zero values.  Are they correct or just place holders for now?  Needs to be explained somewhere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F3F85-076E-BABB-E3F1-600598D152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885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C57E-11FD-B201-05F1-765D361C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MVIC sample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A3BD5-6CFE-E6B1-FE0E-28F395B4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40" y="1070513"/>
            <a:ext cx="5717477" cy="33028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A51DC-3CC6-FF29-4929-6F05A098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16000"/>
            <a:ext cx="2916835" cy="37479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Looks reasonable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Loadable with PDS4_viewer and </a:t>
            </a:r>
            <a:r>
              <a:rPr lang="en-US" dirty="0" err="1"/>
              <a:t>astropy.io.fits</a:t>
            </a:r>
            <a:endParaRPr lang="en-US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dirty="0"/>
              <a:t>Error array and data quality array should be provided?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A0089-1B78-525C-3BCD-148292E569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84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FFCB1-99CD-08BE-8979-101A1C01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TTCam</a:t>
            </a:r>
            <a:r>
              <a:rPr lang="en-US" dirty="0"/>
              <a:t> 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E8CE3-A728-8416-E679-BE7B9861E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915317"/>
            <a:ext cx="5695205" cy="37479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Page 12: Hierarchical description of </a:t>
            </a:r>
            <a:r>
              <a:rPr lang="en-US" dirty="0" err="1"/>
              <a:t>Product_Observational</a:t>
            </a:r>
            <a:r>
              <a:rPr lang="en-US" dirty="0"/>
              <a:t> is not consistent with the actual xml (same as for MVIC sample data):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 xml but not in description: </a:t>
            </a:r>
            <a:r>
              <a:rPr lang="en-US" dirty="0" err="1"/>
              <a:t>Citation_Information</a:t>
            </a:r>
            <a:r>
              <a:rPr lang="en-US" dirty="0"/>
              <a:t>, </a:t>
            </a:r>
            <a:r>
              <a:rPr lang="en-US" dirty="0" err="1"/>
              <a:t>Reference_List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In description but not in xml: </a:t>
            </a:r>
            <a:r>
              <a:rPr lang="en-US" dirty="0" err="1"/>
              <a:t>File_Area_Supplemental</a:t>
            </a:r>
            <a:endParaRPr lang="en-US" dirty="0"/>
          </a:p>
          <a:p>
            <a:pPr lvl="1">
              <a:lnSpc>
                <a:spcPct val="120000"/>
              </a:lnSpc>
              <a:spcAft>
                <a:spcPts val="300"/>
              </a:spcAft>
            </a:pPr>
            <a:r>
              <a:rPr lang="en-US" dirty="0"/>
              <a:t>In both but using different names (?): </a:t>
            </a:r>
            <a:r>
              <a:rPr lang="en-US" dirty="0" err="1"/>
              <a:t>Discipline_Dictionaries</a:t>
            </a:r>
            <a:r>
              <a:rPr lang="en-US" dirty="0"/>
              <a:t> vs. </a:t>
            </a:r>
            <a:r>
              <a:rPr lang="en-US" dirty="0" err="1"/>
              <a:t>Discipline_Area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Page 15: Data bundle structure described here is inconsistent with the actual directory structure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data_hkraw</a:t>
            </a:r>
            <a:r>
              <a:rPr lang="en-US" dirty="0"/>
              <a:t> and </a:t>
            </a:r>
            <a:r>
              <a:rPr lang="en-US" dirty="0" err="1"/>
              <a:t>data_hkcalibrated</a:t>
            </a:r>
            <a:r>
              <a:rPr lang="en-US" dirty="0"/>
              <a:t> missing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Subdirectories should be created in </a:t>
            </a:r>
            <a:r>
              <a:rPr lang="en-US" dirty="0" err="1"/>
              <a:t>data_raw</a:t>
            </a:r>
            <a:r>
              <a:rPr lang="en-US" dirty="0"/>
              <a:t>/ and </a:t>
            </a:r>
            <a:r>
              <a:rPr lang="en-US" dirty="0" err="1"/>
              <a:t>data_calibrated</a:t>
            </a:r>
            <a:r>
              <a:rPr lang="en-US" dirty="0"/>
              <a:t>/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Should SIS include description of those files, as well as calibration data?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0BE1D-6CED-7F67-81F5-29B8AFFB8E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F2984-D68F-776A-C7CA-2442D7D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82" y="915317"/>
            <a:ext cx="2725718" cy="32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3D07-1C7C-C662-36AA-65104C6E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TTCam</a:t>
            </a:r>
            <a:r>
              <a:rPr lang="en-US" dirty="0"/>
              <a:t> SIS typos and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44CBB-C594-8E6B-D7CF-138AEC80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52300"/>
            <a:ext cx="8520600" cy="3983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PDS4 .xml label is missing for this document</a:t>
            </a:r>
          </a:p>
          <a:p>
            <a:pPr>
              <a:lnSpc>
                <a:spcPct val="120000"/>
              </a:lnSpc>
            </a:pPr>
            <a:r>
              <a:rPr lang="en-US" dirty="0"/>
              <a:t>Page 6: "Primary Terminal Tracking Images are ....  Other images may be ...", what are primary terminal tracking images and what are other images?</a:t>
            </a:r>
          </a:p>
          <a:p>
            <a:pPr>
              <a:lnSpc>
                <a:spcPct val="120000"/>
              </a:lnSpc>
            </a:pPr>
            <a:r>
              <a:rPr lang="en-US" dirty="0"/>
              <a:t>Page 6: From Section 2.2, the units of calibrated data are either radiance or I/F.  How does the pipeline decide which unit to use?</a:t>
            </a:r>
          </a:p>
          <a:p>
            <a:pPr>
              <a:lnSpc>
                <a:spcPct val="120000"/>
              </a:lnSpc>
            </a:pPr>
            <a:r>
              <a:rPr lang="en-US" dirty="0"/>
              <a:t>Page 6: Section 2.3 says that the size of calibrated image is ~3x that of raw.  Is this correct, given raw is 8-bit, and calibrated has one 16-bit image and four 8-bit image extensions?</a:t>
            </a:r>
          </a:p>
          <a:p>
            <a:pPr>
              <a:lnSpc>
                <a:spcPct val="120000"/>
              </a:lnSpc>
            </a:pPr>
            <a:r>
              <a:rPr lang="en-US" dirty="0"/>
              <a:t>Page 8: Usage of the word “</a:t>
            </a:r>
            <a:r>
              <a:rPr lang="en-US" dirty="0" err="1"/>
              <a:t>companding</a:t>
            </a:r>
            <a:r>
              <a:rPr lang="en-US" dirty="0"/>
              <a:t>” is not precise.  12-bit to 8-bit is compressing, 8-bit back to 12-bit is expanding, and the whole process is called </a:t>
            </a:r>
            <a:r>
              <a:rPr lang="en-US" dirty="0" err="1"/>
              <a:t>companding</a:t>
            </a:r>
            <a:r>
              <a:rPr lang="en-US" dirty="0"/>
              <a:t>.  It's confusing to say </a:t>
            </a:r>
            <a:r>
              <a:rPr lang="en-US" dirty="0" err="1"/>
              <a:t>companding</a:t>
            </a:r>
            <a:r>
              <a:rPr lang="en-US" dirty="0"/>
              <a:t> and de-</a:t>
            </a:r>
            <a:r>
              <a:rPr lang="en-US" dirty="0" err="1"/>
              <a:t>companding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Page 9, section 2.3.2.2.1: </a:t>
            </a:r>
            <a:r>
              <a:rPr lang="en-US" dirty="0" err="1"/>
              <a:t>extrta</a:t>
            </a:r>
            <a:r>
              <a:rPr lang="en-US" dirty="0"/>
              <a:t> should be extra</a:t>
            </a:r>
          </a:p>
          <a:p>
            <a:pPr>
              <a:lnSpc>
                <a:spcPct val="120000"/>
              </a:lnSpc>
            </a:pPr>
            <a:r>
              <a:rPr lang="en-US" dirty="0"/>
              <a:t>Page 9 - 10, section 2.3.2.2: All subsections cite Bell et al. (2021).  Can be cited once in the overview part.</a:t>
            </a:r>
          </a:p>
          <a:p>
            <a:pPr>
              <a:lnSpc>
                <a:spcPct val="120000"/>
              </a:lnSpc>
            </a:pPr>
            <a:r>
              <a:rPr lang="en-US" dirty="0"/>
              <a:t>Page 10: Do you need to provide different radiance conversion factors for targets of different colors like for L’LORRI images, given the wide bandpass?</a:t>
            </a:r>
          </a:p>
          <a:p>
            <a:pPr>
              <a:lnSpc>
                <a:spcPct val="120000"/>
              </a:lnSpc>
            </a:pPr>
            <a:r>
              <a:rPr lang="en-US" dirty="0"/>
              <a:t>Page 13: Naming convention uses </a:t>
            </a:r>
            <a:r>
              <a:rPr lang="en-US" dirty="0" err="1"/>
              <a:t>ttc</a:t>
            </a:r>
            <a:r>
              <a:rPr lang="en-US" dirty="0"/>
              <a:t>, but sample image is tt2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2C7AB-B761-F625-84D6-D9908B7691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354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C867-5E07-C2A6-FF84-555473DA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TTCam</a:t>
            </a:r>
            <a:r>
              <a:rPr lang="en-US" dirty="0"/>
              <a:t> sample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DDE9B-F483-4277-8EEA-FC6DEF4E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4185974"/>
            <a:ext cx="8520600" cy="749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Bad pixel map has values of 0 and 4.  What does 4 mean?  Distribution seems to correlate with signal level?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FE2B4-0E47-6AB9-369D-FF4ACD28E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C50D5A-4643-2285-CA26-99185A98E09E}"/>
              </a:ext>
            </a:extLst>
          </p:cNvPr>
          <p:cNvGrpSpPr/>
          <p:nvPr/>
        </p:nvGrpSpPr>
        <p:grpSpPr>
          <a:xfrm>
            <a:off x="1600320" y="780650"/>
            <a:ext cx="5583517" cy="3210653"/>
            <a:chOff x="1776749" y="1203665"/>
            <a:chExt cx="6851609" cy="39398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DC13CF-DD24-C237-3469-D1A7FD79F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749" y="1203665"/>
              <a:ext cx="6851609" cy="39398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FF14EC-C4BC-155C-0EBD-16A7E7A32F7E}"/>
                </a:ext>
              </a:extLst>
            </p:cNvPr>
            <p:cNvSpPr txBox="1"/>
            <p:nvPr/>
          </p:nvSpPr>
          <p:spPr>
            <a:xfrm>
              <a:off x="1776749" y="1203665"/>
              <a:ext cx="534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raw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13BD50-063E-E4CA-CF77-8943CFC2367E}"/>
                </a:ext>
              </a:extLst>
            </p:cNvPr>
            <p:cNvSpPr txBox="1"/>
            <p:nvPr/>
          </p:nvSpPr>
          <p:spPr>
            <a:xfrm>
              <a:off x="4037815" y="1203665"/>
              <a:ext cx="444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cal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15B493-686B-FB9B-4BE6-B842E0A49AEE}"/>
                </a:ext>
              </a:extLst>
            </p:cNvPr>
            <p:cNvSpPr txBox="1"/>
            <p:nvPr/>
          </p:nvSpPr>
          <p:spPr>
            <a:xfrm>
              <a:off x="6419944" y="1203665"/>
              <a:ext cx="1605561" cy="395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Bad pixel map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83C2E3-AE60-AE52-3323-2096A548572F}"/>
                </a:ext>
              </a:extLst>
            </p:cNvPr>
            <p:cNvSpPr txBox="1"/>
            <p:nvPr/>
          </p:nvSpPr>
          <p:spPr>
            <a:xfrm>
              <a:off x="1776749" y="3173582"/>
              <a:ext cx="1319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radiance err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DAADE4-389F-C753-D04E-A027F6F060BC}"/>
                </a:ext>
              </a:extLst>
            </p:cNvPr>
            <p:cNvSpPr txBox="1"/>
            <p:nvPr/>
          </p:nvSpPr>
          <p:spPr>
            <a:xfrm>
              <a:off x="4037815" y="317358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I/F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43320B-1CD2-7DDF-EF74-067E9A3ED946}"/>
                </a:ext>
              </a:extLst>
            </p:cNvPr>
            <p:cNvSpPr txBox="1"/>
            <p:nvPr/>
          </p:nvSpPr>
          <p:spPr>
            <a:xfrm>
              <a:off x="6343879" y="3173582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I/F err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7835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BBD216-701A-B147-BB27-EB525E81FA10}" vid="{C9D09506-F3FB-4742-ACB1-003FF93BA72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7462</TotalTime>
  <Words>805</Words>
  <Application>Microsoft Macintosh PowerPoint</Application>
  <PresentationFormat>On-screen Show (16:9)</PresentationFormat>
  <Paragraphs>76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Theme1</vt:lpstr>
      <vt:lpstr>Lucy MVIC and TTCam Sample Data</vt:lpstr>
      <vt:lpstr>Overview</vt:lpstr>
      <vt:lpstr>MVIC SIS document</vt:lpstr>
      <vt:lpstr>MVIC SIS typos and others</vt:lpstr>
      <vt:lpstr>MVIC sample data</vt:lpstr>
      <vt:lpstr>MVIC sample data</vt:lpstr>
      <vt:lpstr>TTCam SIS</vt:lpstr>
      <vt:lpstr>TTCam SIS typos and others</vt:lpstr>
      <vt:lpstr>TTCam sample data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DART/DRACO Data Review</dc:title>
  <cp:lastModifiedBy>Jian-Yang Li</cp:lastModifiedBy>
  <cp:revision>186</cp:revision>
  <dcterms:modified xsi:type="dcterms:W3CDTF">2023-05-29T20:33:51Z</dcterms:modified>
</cp:coreProperties>
</file>