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31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94627611-2D7A-48ED-8CB7-0E5ED38078F9}"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313519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4627611-2D7A-48ED-8CB7-0E5ED38078F9}"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924895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4627611-2D7A-48ED-8CB7-0E5ED38078F9}"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3305443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4627611-2D7A-48ED-8CB7-0E5ED38078F9}"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1476974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27611-2D7A-48ED-8CB7-0E5ED38078F9}"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2758067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94627611-2D7A-48ED-8CB7-0E5ED38078F9}"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3061373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94627611-2D7A-48ED-8CB7-0E5ED38078F9}"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151834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94627611-2D7A-48ED-8CB7-0E5ED38078F9}"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74360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27611-2D7A-48ED-8CB7-0E5ED38078F9}"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42750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27611-2D7A-48ED-8CB7-0E5ED38078F9}"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78692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27611-2D7A-48ED-8CB7-0E5ED38078F9}"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66A4B88-2EFB-4210-928D-D533ED5F07B9}" type="slidenum">
              <a:rPr lang="fr-FR" smtClean="0"/>
              <a:t>‹#›</a:t>
            </a:fld>
            <a:endParaRPr lang="fr-FR"/>
          </a:p>
        </p:txBody>
      </p:sp>
    </p:spTree>
    <p:extLst>
      <p:ext uri="{BB962C8B-B14F-4D97-AF65-F5344CB8AC3E}">
        <p14:creationId xmlns:p14="http://schemas.microsoft.com/office/powerpoint/2010/main" val="225091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27611-2D7A-48ED-8CB7-0E5ED38078F9}" type="datetimeFigureOut">
              <a:rPr lang="fr-FR" smtClean="0"/>
              <a:t>30/05/2023</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A4B88-2EFB-4210-928D-D533ED5F07B9}" type="slidenum">
              <a:rPr lang="fr-FR" smtClean="0"/>
              <a:t>‹#›</a:t>
            </a:fld>
            <a:endParaRPr lang="fr-FR"/>
          </a:p>
        </p:txBody>
      </p:sp>
    </p:spTree>
    <p:extLst>
      <p:ext uri="{BB962C8B-B14F-4D97-AF65-F5344CB8AC3E}">
        <p14:creationId xmlns:p14="http://schemas.microsoft.com/office/powerpoint/2010/main" val="493644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PDS Lucy L’TES </a:t>
            </a:r>
            <a:r>
              <a:rPr lang="en-US" dirty="0" smtClean="0"/>
              <a:t>Archive Review</a:t>
            </a:r>
            <a:endParaRPr lang="fr-FR" dirty="0"/>
          </a:p>
        </p:txBody>
      </p:sp>
      <p:sp>
        <p:nvSpPr>
          <p:cNvPr id="3" name="Subtitle 2"/>
          <p:cNvSpPr>
            <a:spLocks noGrp="1"/>
          </p:cNvSpPr>
          <p:nvPr>
            <p:ph type="subTitle" idx="1"/>
          </p:nvPr>
        </p:nvSpPr>
        <p:spPr/>
        <p:txBody>
          <a:bodyPr/>
          <a:lstStyle/>
          <a:p>
            <a:r>
              <a:rPr lang="fr-FR" dirty="0" smtClean="0"/>
              <a:t>Jean-Philippe Combe</a:t>
            </a:r>
          </a:p>
          <a:p>
            <a:r>
              <a:rPr lang="fr-FR" i="1" dirty="0" err="1" smtClean="0"/>
              <a:t>Planetary</a:t>
            </a:r>
            <a:r>
              <a:rPr lang="fr-FR" i="1" dirty="0" smtClean="0"/>
              <a:t> Science Institute</a:t>
            </a:r>
          </a:p>
          <a:p>
            <a:r>
              <a:rPr lang="fr-FR" dirty="0" smtClean="0"/>
              <a:t>May 30, 2023</a:t>
            </a:r>
            <a:endParaRPr lang="fr-FR" dirty="0"/>
          </a:p>
        </p:txBody>
      </p:sp>
    </p:spTree>
    <p:extLst>
      <p:ext uri="{BB962C8B-B14F-4D97-AF65-F5344CB8AC3E}">
        <p14:creationId xmlns:p14="http://schemas.microsoft.com/office/powerpoint/2010/main" val="3566755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fr-FR" dirty="0" smtClean="0"/>
              <a:t>Introduction</a:t>
            </a:r>
            <a:endParaRPr lang="fr-FR" dirty="0"/>
          </a:p>
        </p:txBody>
      </p:sp>
      <p:sp>
        <p:nvSpPr>
          <p:cNvPr id="3" name="TextBox 2"/>
          <p:cNvSpPr txBox="1"/>
          <p:nvPr/>
        </p:nvSpPr>
        <p:spPr>
          <a:xfrm>
            <a:off x="152401" y="914400"/>
            <a:ext cx="8839200" cy="5909310"/>
          </a:xfrm>
          <a:prstGeom prst="rect">
            <a:avLst/>
          </a:prstGeom>
          <a:noFill/>
        </p:spPr>
        <p:txBody>
          <a:bodyPr wrap="square" rtlCol="0">
            <a:spAutoFit/>
          </a:bodyPr>
          <a:lstStyle/>
          <a:p>
            <a:r>
              <a:rPr lang="en-US" dirty="0"/>
              <a:t>The objective is to review L’TES data samples which show the pipeline performance.  The sample datasets are small and mainly require checking the metadata and documentation. The Lucy archiving team warned us that the L'TES data may not provide the right values, so the values should not be a concern.</a:t>
            </a:r>
          </a:p>
          <a:p>
            <a:r>
              <a:rPr lang="en-US" dirty="0"/>
              <a:t>We open, read and visualize the labels and data with the PDS4Viewer.</a:t>
            </a:r>
          </a:p>
          <a:p>
            <a:r>
              <a:rPr lang="en-US" dirty="0"/>
              <a:t> </a:t>
            </a:r>
          </a:p>
          <a:p>
            <a:r>
              <a:rPr lang="en-US" dirty="0"/>
              <a:t>The archive currently consists of 9 files in 3 directories</a:t>
            </a:r>
          </a:p>
          <a:p>
            <a:r>
              <a:rPr lang="fr-FR" dirty="0"/>
              <a:t>data_cruise1_calibrated</a:t>
            </a:r>
            <a:endParaRPr lang="en-US" dirty="0"/>
          </a:p>
          <a:p>
            <a:r>
              <a:rPr lang="fr-FR" dirty="0"/>
              <a:t>lte_0874281421_sci_1.xml</a:t>
            </a:r>
            <a:endParaRPr lang="en-US" dirty="0"/>
          </a:p>
          <a:p>
            <a:r>
              <a:rPr lang="fr-FR" dirty="0"/>
              <a:t>tes_0719078834_00000_sci_01.hdf</a:t>
            </a:r>
            <a:endParaRPr lang="en-US" dirty="0"/>
          </a:p>
          <a:p>
            <a:r>
              <a:rPr lang="fr-FR" dirty="0"/>
              <a:t>tes_0719078834_00000_sci_01.xml</a:t>
            </a:r>
            <a:endParaRPr lang="en-US" dirty="0"/>
          </a:p>
          <a:p>
            <a:r>
              <a:rPr lang="fr-FR" dirty="0"/>
              <a:t>tes_0719078834_00000_sci_address.txt</a:t>
            </a:r>
            <a:endParaRPr lang="en-US" dirty="0"/>
          </a:p>
          <a:p>
            <a:r>
              <a:rPr lang="fr-FR" dirty="0"/>
              <a:t> </a:t>
            </a:r>
            <a:endParaRPr lang="en-US" dirty="0"/>
          </a:p>
          <a:p>
            <a:r>
              <a:rPr lang="fr-FR" dirty="0"/>
              <a:t>data_cruise1_raw</a:t>
            </a:r>
            <a:endParaRPr lang="en-US" dirty="0"/>
          </a:p>
          <a:p>
            <a:r>
              <a:rPr lang="fr-FR" dirty="0"/>
              <a:t>tes_0719077727_02063_address.txt</a:t>
            </a:r>
            <a:endParaRPr lang="en-US" dirty="0"/>
          </a:p>
          <a:p>
            <a:r>
              <a:rPr lang="fr-FR" dirty="0"/>
              <a:t>tes_0719077727_02063_eng_01.hdf</a:t>
            </a:r>
            <a:endParaRPr lang="en-US" dirty="0"/>
          </a:p>
          <a:p>
            <a:r>
              <a:rPr lang="fr-FR" dirty="0"/>
              <a:t>tes_0719077727_02063_eng_01.xml</a:t>
            </a:r>
            <a:endParaRPr lang="en-US" dirty="0"/>
          </a:p>
          <a:p>
            <a:r>
              <a:rPr lang="fr-FR" dirty="0"/>
              <a:t> </a:t>
            </a:r>
            <a:endParaRPr lang="en-US" dirty="0"/>
          </a:p>
          <a:p>
            <a:r>
              <a:rPr lang="fr-FR" dirty="0"/>
              <a:t>document</a:t>
            </a:r>
            <a:endParaRPr lang="en-US" dirty="0"/>
          </a:p>
          <a:p>
            <a:r>
              <a:rPr lang="en-US" dirty="0"/>
              <a:t>22668.07-LTES-SIS-01 R0 C0 draft_VEH.docx</a:t>
            </a:r>
          </a:p>
          <a:p>
            <a:r>
              <a:rPr lang="en-US" dirty="0" smtClean="0"/>
              <a:t>ltes_document.xml</a:t>
            </a:r>
            <a:endParaRPr lang="fr-FR" dirty="0"/>
          </a:p>
        </p:txBody>
      </p:sp>
    </p:spTree>
    <p:extLst>
      <p:ext uri="{BB962C8B-B14F-4D97-AF65-F5344CB8AC3E}">
        <p14:creationId xmlns:p14="http://schemas.microsoft.com/office/powerpoint/2010/main" val="240374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fr-FR" dirty="0" smtClean="0"/>
              <a:t>Document (1)</a:t>
            </a:r>
            <a:endParaRPr lang="fr-FR" dirty="0"/>
          </a:p>
        </p:txBody>
      </p:sp>
      <p:sp>
        <p:nvSpPr>
          <p:cNvPr id="3" name="TextBox 2"/>
          <p:cNvSpPr txBox="1"/>
          <p:nvPr/>
        </p:nvSpPr>
        <p:spPr>
          <a:xfrm>
            <a:off x="152401" y="914400"/>
            <a:ext cx="8839200" cy="3139321"/>
          </a:xfrm>
          <a:prstGeom prst="rect">
            <a:avLst/>
          </a:prstGeom>
          <a:noFill/>
        </p:spPr>
        <p:txBody>
          <a:bodyPr wrap="square" rtlCol="0">
            <a:spAutoFit/>
          </a:bodyPr>
          <a:lstStyle/>
          <a:p>
            <a:r>
              <a:rPr lang="en-US" i="1" dirty="0" smtClean="0"/>
              <a:t>•	Does the dataset contain all documentation needed to use and understand its data without prior knowledge?</a:t>
            </a:r>
          </a:p>
          <a:p>
            <a:r>
              <a:rPr lang="en-US" dirty="0" smtClean="0"/>
              <a:t>22668.07-LTES-SIS-01 R0 C0 draft_VEH.docx</a:t>
            </a:r>
          </a:p>
          <a:p>
            <a:r>
              <a:rPr lang="en-US" dirty="0" smtClean="0"/>
              <a:t>Figure </a:t>
            </a:r>
            <a:r>
              <a:rPr lang="en-US" dirty="0"/>
              <a:t>2 1 (LTES scan of a Trojan asteroid) illustrates the projected LTES instantaneous field of view (IFOV) and observation path on a schematic representation of an asteroid as a sphere. </a:t>
            </a:r>
          </a:p>
          <a:p>
            <a:pPr lvl="0"/>
            <a:r>
              <a:rPr lang="en-US" dirty="0"/>
              <a:t>Given the irregular shapes of the asteroids, how can we be sure that the IFOV always intersects with the surface and does not include space, especially for observations of the non-illuminated side?</a:t>
            </a:r>
          </a:p>
          <a:p>
            <a:pPr lvl="0"/>
            <a:r>
              <a:rPr lang="en-US" dirty="0"/>
              <a:t>Are the conditions for a minimum of 4 observations at different times of day always met, regardless of the shape of the asteroid? </a:t>
            </a:r>
          </a:p>
          <a:p>
            <a:pPr lvl="0"/>
            <a:r>
              <a:rPr lang="en-US" dirty="0"/>
              <a:t>How 1/8 of the Trojan's diameter is defined on a body that has an irregular shape</a:t>
            </a:r>
            <a:r>
              <a:rPr lang="en-US" dirty="0" smtClean="0"/>
              <a:t>?</a:t>
            </a:r>
            <a:endParaRPr lang="en-US" dirty="0"/>
          </a:p>
        </p:txBody>
      </p:sp>
      <p:sp>
        <p:nvSpPr>
          <p:cNvPr id="5" name="TextBox 4"/>
          <p:cNvSpPr txBox="1"/>
          <p:nvPr/>
        </p:nvSpPr>
        <p:spPr>
          <a:xfrm>
            <a:off x="5040086" y="3918660"/>
            <a:ext cx="3962402" cy="2677656"/>
          </a:xfrm>
          <a:prstGeom prst="rect">
            <a:avLst/>
          </a:prstGeom>
          <a:noFill/>
        </p:spPr>
        <p:txBody>
          <a:bodyPr wrap="square" rtlCol="0">
            <a:spAutoFit/>
          </a:bodyPr>
          <a:lstStyle/>
          <a:p>
            <a:r>
              <a:rPr lang="en-US" sz="1400" b="1" dirty="0"/>
              <a:t>Figure 2‑1</a:t>
            </a:r>
            <a:r>
              <a:rPr lang="en-US" sz="1400" dirty="0"/>
              <a:t> LTES scan of a Trojan asteroid. To observe different local times of day, Lucy will use the IPP to scan the LTES instrument across the Trojan asteroid. The scan will start on the dark limb of the Trojan asteroid and progress across the lit hemisphere. For each of the Lucy Trojan targets, there is a time when the LTES field of view is smaller than the unilluminated region allowing a measure of the night side of the Trojan asteroid. There is a pointing uncertainty of 1/8 of the Trojan's diameter and that is accounted for when planning the timing of the scan</a:t>
            </a:r>
            <a:r>
              <a:rPr lang="en-US" sz="1400" dirty="0" smtClean="0"/>
              <a:t>.</a:t>
            </a:r>
            <a:endParaRPr lang="fr-FR" sz="1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4170513"/>
            <a:ext cx="3743891" cy="2369663"/>
          </a:xfrm>
          <a:prstGeom prst="rect">
            <a:avLst/>
          </a:prstGeom>
        </p:spPr>
      </p:pic>
    </p:spTree>
    <p:extLst>
      <p:ext uri="{BB962C8B-B14F-4D97-AF65-F5344CB8AC3E}">
        <p14:creationId xmlns:p14="http://schemas.microsoft.com/office/powerpoint/2010/main" val="195535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fr-FR" dirty="0" smtClean="0"/>
              <a:t>Document (2)</a:t>
            </a:r>
            <a:endParaRPr lang="fr-FR" dirty="0"/>
          </a:p>
        </p:txBody>
      </p:sp>
      <p:sp>
        <p:nvSpPr>
          <p:cNvPr id="3" name="TextBox 2"/>
          <p:cNvSpPr txBox="1"/>
          <p:nvPr/>
        </p:nvSpPr>
        <p:spPr>
          <a:xfrm>
            <a:off x="152401" y="914400"/>
            <a:ext cx="8839200" cy="3139321"/>
          </a:xfrm>
          <a:prstGeom prst="rect">
            <a:avLst/>
          </a:prstGeom>
          <a:noFill/>
        </p:spPr>
        <p:txBody>
          <a:bodyPr wrap="square" rtlCol="0">
            <a:spAutoFit/>
          </a:bodyPr>
          <a:lstStyle/>
          <a:p>
            <a:r>
              <a:rPr lang="en-US" i="1" dirty="0" smtClean="0"/>
              <a:t>•</a:t>
            </a:r>
            <a:r>
              <a:rPr lang="en-US" i="1" dirty="0"/>
              <a:t>	Is the provided documentation well organized, clear and self-consistent?</a:t>
            </a:r>
            <a:endParaRPr lang="en-US" dirty="0"/>
          </a:p>
          <a:p>
            <a:pPr lvl="0"/>
            <a:r>
              <a:rPr lang="en-US" dirty="0"/>
              <a:t>What does IPP stand for?</a:t>
            </a:r>
          </a:p>
          <a:p>
            <a:pPr lvl="0"/>
            <a:r>
              <a:rPr lang="en-US" dirty="0"/>
              <a:t>P. 10/33 (page 6): “</a:t>
            </a:r>
            <a:r>
              <a:rPr lang="en-US" dirty="0" err="1"/>
              <a:t>cal</a:t>
            </a:r>
            <a:r>
              <a:rPr lang="en-US" dirty="0"/>
              <a:t> files” should be spelled “calibrated files”.</a:t>
            </a:r>
          </a:p>
          <a:p>
            <a:r>
              <a:rPr lang="en-US" i="1" dirty="0"/>
              <a:t>•	Can the dataset be understood without any external documentation it references, or should the information in said external references be incorporated into the dataset?</a:t>
            </a:r>
            <a:endParaRPr lang="en-US" dirty="0"/>
          </a:p>
          <a:p>
            <a:pPr lvl="0"/>
            <a:r>
              <a:rPr lang="en-US" dirty="0"/>
              <a:t>Observation ID = </a:t>
            </a:r>
            <a:r>
              <a:rPr lang="en-US" dirty="0" err="1"/>
              <a:t>ObsID</a:t>
            </a:r>
            <a:r>
              <a:rPr lang="en-US" dirty="0"/>
              <a:t> is defined on P.12/33, whereas its first occurrence is on P.10/33</a:t>
            </a:r>
          </a:p>
          <a:p>
            <a:pPr lvl="0"/>
            <a:r>
              <a:rPr lang="en-US" dirty="0"/>
              <a:t>PPS is not clearly defined (Number of tic (PPS) pulses received.). Does PPS stand for Pulses Per Second? </a:t>
            </a:r>
          </a:p>
          <a:p>
            <a:r>
              <a:rPr lang="en-US" i="1" dirty="0"/>
              <a:t>•	If reviewing calibrated data, does the documentation fully explain the calibration process and contain all necessary parameters needed to repeat it?</a:t>
            </a:r>
            <a:endParaRPr lang="en-US" dirty="0"/>
          </a:p>
          <a:p>
            <a:pPr lvl="0"/>
            <a:r>
              <a:rPr lang="en-US" dirty="0"/>
              <a:t>N/A as only the engineering data is readable.</a:t>
            </a:r>
          </a:p>
        </p:txBody>
      </p:sp>
    </p:spTree>
    <p:extLst>
      <p:ext uri="{BB962C8B-B14F-4D97-AF65-F5344CB8AC3E}">
        <p14:creationId xmlns:p14="http://schemas.microsoft.com/office/powerpoint/2010/main" val="3099766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PDS Labels and Meta Data</a:t>
            </a:r>
            <a:endParaRPr lang="en-US" dirty="0"/>
          </a:p>
        </p:txBody>
      </p:sp>
      <p:sp>
        <p:nvSpPr>
          <p:cNvPr id="3" name="TextBox 2"/>
          <p:cNvSpPr txBox="1"/>
          <p:nvPr/>
        </p:nvSpPr>
        <p:spPr>
          <a:xfrm>
            <a:off x="152401" y="914400"/>
            <a:ext cx="8839200" cy="5293757"/>
          </a:xfrm>
          <a:prstGeom prst="rect">
            <a:avLst/>
          </a:prstGeom>
          <a:noFill/>
        </p:spPr>
        <p:txBody>
          <a:bodyPr wrap="square" rtlCol="0">
            <a:spAutoFit/>
          </a:bodyPr>
          <a:lstStyle/>
          <a:p>
            <a:r>
              <a:rPr lang="en-US" i="1" dirty="0" smtClean="0"/>
              <a:t>•</a:t>
            </a:r>
            <a:r>
              <a:rPr lang="en-US" i="1" dirty="0"/>
              <a:t>	Are the descriptions and scientific content contained inside the PDS labels sufficient to understand their corresponding data products?</a:t>
            </a:r>
            <a:endParaRPr lang="en-US" dirty="0"/>
          </a:p>
          <a:p>
            <a:r>
              <a:rPr lang="en-US" dirty="0"/>
              <a:t>Prior to reviewing, we were notified of the following issues with LTES Labels</a:t>
            </a:r>
          </a:p>
          <a:p>
            <a:r>
              <a:rPr lang="en-US" sz="1400" dirty="0">
                <a:latin typeface="Courier New" panose="02070309020205020404" pitchFamily="49" charset="0"/>
                <a:cs typeface="Courier New" panose="02070309020205020404" pitchFamily="49" charset="0"/>
              </a:rPr>
              <a:t>Raw</a:t>
            </a:r>
          </a:p>
          <a:p>
            <a:r>
              <a:rPr lang="en-US" sz="1400" dirty="0">
                <a:latin typeface="Courier New" panose="02070309020205020404" pitchFamily="49" charset="0"/>
                <a:cs typeface="Courier New" panose="02070309020205020404" pitchFamily="49" charset="0"/>
              </a:rPr>
              <a:t>1.	Spectral Characteristics all need to be rectified. The current values are all based on OTES rather than LTES.  We will certainly update these. </a:t>
            </a:r>
          </a:p>
          <a:p>
            <a:r>
              <a:rPr lang="en-US" sz="1400" dirty="0">
                <a:latin typeface="Courier New" panose="02070309020205020404" pitchFamily="49" charset="0"/>
                <a:cs typeface="Courier New" panose="02070309020205020404" pitchFamily="49" charset="0"/>
              </a:rPr>
              <a:t>2.	Arrays need a units check with the science team.</a:t>
            </a:r>
          </a:p>
          <a:p>
            <a:r>
              <a:rPr lang="en-US" sz="1400" dirty="0">
                <a:latin typeface="Courier New" panose="02070309020205020404" pitchFamily="49" charset="0"/>
                <a:cs typeface="Courier New" panose="02070309020205020404" pitchFamily="49" charset="0"/>
              </a:rPr>
              <a:t>Calibrated</a:t>
            </a:r>
          </a:p>
          <a:p>
            <a:r>
              <a:rPr lang="en-US" sz="1400" dirty="0">
                <a:latin typeface="Courier New" panose="02070309020205020404" pitchFamily="49" charset="0"/>
                <a:cs typeface="Courier New" panose="02070309020205020404" pitchFamily="49" charset="0"/>
              </a:rPr>
              <a:t>1.	The .</a:t>
            </a:r>
            <a:r>
              <a:rPr lang="en-US" sz="1400" dirty="0" err="1">
                <a:latin typeface="Courier New" panose="02070309020205020404" pitchFamily="49" charset="0"/>
                <a:cs typeface="Courier New" panose="02070309020205020404" pitchFamily="49" charset="0"/>
              </a:rPr>
              <a:t>hdf</a:t>
            </a:r>
            <a:r>
              <a:rPr lang="en-US" sz="1400" dirty="0">
                <a:latin typeface="Courier New" panose="02070309020205020404" pitchFamily="49" charset="0"/>
                <a:cs typeface="Courier New" panose="02070309020205020404" pitchFamily="49" charset="0"/>
              </a:rPr>
              <a:t> data file is not perfectly formatted for PDS4 at this point. We have some work to do to remove chunking and compression.  The label mostly describes the data, but it is more the idea of how we will do this rather than a valid product. The PDS4 viewer can be used to see the general idea of how the product will look, but tables/images will not open.</a:t>
            </a:r>
          </a:p>
          <a:p>
            <a:r>
              <a:rPr lang="en-US" i="1" dirty="0"/>
              <a:t>•	Is all significant meta data included directly in the PDS labels?</a:t>
            </a:r>
            <a:endParaRPr lang="en-US" dirty="0"/>
          </a:p>
          <a:p>
            <a:pPr lvl="0"/>
            <a:r>
              <a:rPr lang="en-US" dirty="0"/>
              <a:t>Yes, except TBR occurrences</a:t>
            </a:r>
          </a:p>
          <a:p>
            <a:r>
              <a:rPr lang="en-US" i="1" dirty="0"/>
              <a:t>•	Do the labels provide all essential description of data values directly in the label, instead of deferring them to external references or documentation?</a:t>
            </a:r>
            <a:endParaRPr lang="en-US" dirty="0"/>
          </a:p>
          <a:p>
            <a:pPr lvl="0"/>
            <a:r>
              <a:rPr lang="en-US" dirty="0"/>
              <a:t>Yes, except TBR occurrences</a:t>
            </a:r>
          </a:p>
          <a:p>
            <a:r>
              <a:rPr lang="en-US" i="1" dirty="0"/>
              <a:t>•	Can the data be read programmatically using only the information contained in the PDS labels?</a:t>
            </a:r>
            <a:endParaRPr lang="en-US" dirty="0"/>
          </a:p>
          <a:p>
            <a:pPr lvl="0"/>
            <a:r>
              <a:rPr lang="en-US" dirty="0"/>
              <a:t>Yes, as illustrated by screen captures of the PDS4Viewer below</a:t>
            </a:r>
            <a:r>
              <a:rPr lang="en-US" dirty="0" smtClean="0"/>
              <a:t>.</a:t>
            </a:r>
            <a:endParaRPr lang="en-US" dirty="0"/>
          </a:p>
        </p:txBody>
      </p:sp>
    </p:spTree>
    <p:extLst>
      <p:ext uri="{BB962C8B-B14F-4D97-AF65-F5344CB8AC3E}">
        <p14:creationId xmlns:p14="http://schemas.microsoft.com/office/powerpoint/2010/main" val="3958216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Data</a:t>
            </a:r>
            <a:endParaRPr lang="en-US" dirty="0"/>
          </a:p>
        </p:txBody>
      </p:sp>
      <p:sp>
        <p:nvSpPr>
          <p:cNvPr id="3" name="TextBox 2"/>
          <p:cNvSpPr txBox="1"/>
          <p:nvPr/>
        </p:nvSpPr>
        <p:spPr>
          <a:xfrm>
            <a:off x="152401" y="914400"/>
            <a:ext cx="8839200" cy="2308324"/>
          </a:xfrm>
          <a:prstGeom prst="rect">
            <a:avLst/>
          </a:prstGeom>
          <a:noFill/>
        </p:spPr>
        <p:txBody>
          <a:bodyPr wrap="square" rtlCol="0">
            <a:spAutoFit/>
          </a:bodyPr>
          <a:lstStyle/>
          <a:p>
            <a:r>
              <a:rPr lang="en-US" i="1" dirty="0" smtClean="0"/>
              <a:t>•	Does the data look physically reasonable when examining it by eye or via a display tool?</a:t>
            </a:r>
            <a:endParaRPr lang="en-US" dirty="0" smtClean="0"/>
          </a:p>
          <a:p>
            <a:pPr lvl="0"/>
            <a:r>
              <a:rPr lang="en-US" dirty="0" smtClean="0"/>
              <a:t>Yes</a:t>
            </a:r>
          </a:p>
          <a:p>
            <a:r>
              <a:rPr lang="en-US" i="1" dirty="0" smtClean="0"/>
              <a:t>•	When displaying the data as plots or images, are there any unexpected deviations?</a:t>
            </a:r>
            <a:endParaRPr lang="en-US" dirty="0" smtClean="0"/>
          </a:p>
          <a:p>
            <a:pPr lvl="0"/>
            <a:r>
              <a:rPr lang="en-US" dirty="0" smtClean="0"/>
              <a:t>None noted</a:t>
            </a:r>
          </a:p>
          <a:p>
            <a:r>
              <a:rPr lang="en-US" i="1" dirty="0" smtClean="0"/>
              <a:t>•	If reviewing both raw and calibrated data, attempt to calibrate a raw data file.</a:t>
            </a:r>
            <a:endParaRPr lang="en-US" dirty="0" smtClean="0"/>
          </a:p>
          <a:p>
            <a:pPr lvl="0"/>
            <a:r>
              <a:rPr lang="en-US" dirty="0" smtClean="0"/>
              <a:t>N/A, as calibrated data are not provided and “the LTES data calibration flow and algorithms are documented in the LTES Instrument Paper (TBD)”.</a:t>
            </a:r>
            <a:endParaRPr lang="en-US" dirty="0"/>
          </a:p>
        </p:txBody>
      </p:sp>
    </p:spTree>
    <p:extLst>
      <p:ext uri="{BB962C8B-B14F-4D97-AF65-F5344CB8AC3E}">
        <p14:creationId xmlns:p14="http://schemas.microsoft.com/office/powerpoint/2010/main" val="4106735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212</Words>
  <Application>Microsoft Office PowerPoint</Application>
  <PresentationFormat>On-screen Show (4:3)</PresentationFormat>
  <Paragraphs>61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PDS Lucy L’TES Archive Review</vt:lpstr>
      <vt:lpstr>Introduction</vt:lpstr>
      <vt:lpstr>Document (1)</vt:lpstr>
      <vt:lpstr>Document (2)</vt:lpstr>
      <vt:lpstr>PDS Labels and Meta Data</vt:lpstr>
      <vt:lpstr>Data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PDS Lucy L’TES Review</dc:title>
  <dc:creator>Jean-Philippe Combe</dc:creator>
  <cp:lastModifiedBy>Jean-Philippe Combe</cp:lastModifiedBy>
  <cp:revision>10</cp:revision>
  <dcterms:created xsi:type="dcterms:W3CDTF">2023-05-30T14:02:42Z</dcterms:created>
  <dcterms:modified xsi:type="dcterms:W3CDTF">2023-05-30T14:33:47Z</dcterms:modified>
</cp:coreProperties>
</file>