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5" r:id="rId4"/>
    <p:sldId id="266" r:id="rId5"/>
    <p:sldId id="273" r:id="rId6"/>
    <p:sldId id="272" r:id="rId7"/>
    <p:sldId id="269" r:id="rId8"/>
    <p:sldId id="270" r:id="rId9"/>
    <p:sldId id="26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85"/>
    <p:restoredTop sz="94712"/>
  </p:normalViewPr>
  <p:slideViewPr>
    <p:cSldViewPr snapToGrid="0">
      <p:cViewPr varScale="1">
        <p:scale>
          <a:sx n="204" d="100"/>
          <a:sy n="204" d="100"/>
        </p:scale>
        <p:origin x="208" y="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211150bf3_0_16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211150bf3_0_16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BB630-5370-FC4A-A0A4-998F693E7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FA918-306F-C54A-83F6-AB10E630E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396D9-48AC-2647-8292-60396A12F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AED41-4BFA-B840-8238-49A56727E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C2CE0-020D-C84F-9D16-452E18E1C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881045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FD0EF-1865-094E-A27E-E2ABEA412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B7751B-B957-3B42-A347-EC95394C8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58081-EF1D-3740-BE08-E0AA98623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9F565-5BA7-D149-B982-B07ED50C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40686-6C92-E941-8AD3-F59911B46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3162576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D5C77-AD67-CF4E-BEB2-F1127F8D0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05A56-6F89-CD4C-BF72-89C1A97BA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548CE-2748-314D-90F5-2512191D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E6FDC-DE69-624C-814E-B53676CA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1ACD6-7AD7-BA40-B746-8A8C57FA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6203044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-subtitl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228601" y="742950"/>
            <a:ext cx="8686799" cy="257175"/>
          </a:xfrm>
        </p:spPr>
        <p:txBody>
          <a:bodyPr anchor="t">
            <a:noAutofit/>
          </a:bodyPr>
          <a:lstStyle>
            <a:lvl1pPr marL="0" indent="0">
              <a:buNone/>
              <a:defRPr sz="1500" b="0">
                <a:solidFill>
                  <a:srgbClr val="F7D4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8AB9BF3-E73B-5B48-A6D8-7CDB7FBA1B4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28601" y="1343025"/>
            <a:ext cx="8686800" cy="3314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47D922C-044E-344A-86A4-EEF73EE3E84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7C8C94-39EE-1542-A522-0BC4090701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8600" y="285750"/>
            <a:ext cx="8686800" cy="45720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080581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2079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016000"/>
            <a:ext cx="8520600" cy="374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1"/>
                </a:solidFill>
              </a:defRPr>
            </a:lvl1pPr>
            <a:lvl2pPr lvl="1">
              <a:buNone/>
              <a:defRPr>
                <a:solidFill>
                  <a:schemeClr val="dk1"/>
                </a:solidFill>
              </a:defRPr>
            </a:lvl2pPr>
            <a:lvl3pPr lvl="2">
              <a:buNone/>
              <a:defRPr>
                <a:solidFill>
                  <a:schemeClr val="dk1"/>
                </a:solidFill>
              </a:defRPr>
            </a:lvl3pPr>
            <a:lvl4pPr lvl="3">
              <a:buNone/>
              <a:defRPr>
                <a:solidFill>
                  <a:schemeClr val="dk1"/>
                </a:solidFill>
              </a:defRPr>
            </a:lvl4pPr>
            <a:lvl5pPr lvl="4">
              <a:buNone/>
              <a:defRPr>
                <a:solidFill>
                  <a:schemeClr val="dk1"/>
                </a:solidFill>
              </a:defRPr>
            </a:lvl5pPr>
            <a:lvl6pPr lvl="5">
              <a:buNone/>
              <a:defRPr>
                <a:solidFill>
                  <a:schemeClr val="dk1"/>
                </a:solidFill>
              </a:defRPr>
            </a:lvl6pPr>
            <a:lvl7pPr lvl="6">
              <a:buNone/>
              <a:defRPr>
                <a:solidFill>
                  <a:schemeClr val="dk1"/>
                </a:solidFill>
              </a:defRPr>
            </a:lvl7pPr>
            <a:lvl8pPr lvl="7">
              <a:buNone/>
              <a:defRPr>
                <a:solidFill>
                  <a:schemeClr val="dk1"/>
                </a:solidFill>
              </a:defRPr>
            </a:lvl8pPr>
            <a:lvl9pPr lvl="8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9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7561-6109-C344-A40E-41FA3FFE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CC869-764B-0548-9E90-5A13B5A5B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BCE6-A8DE-A341-B06A-334E30878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CBB58-FF6E-A642-A9C4-DD759211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E7551-D136-1344-9EB1-CBA65ED55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8894596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A0B12-E0D4-F246-B216-11022C72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DF672-6CEB-B54E-BB67-9AB20ED03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AC4C6-6BA5-AB44-A4D2-E96FB807C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D6A16-6C48-8242-B2D3-1754F9BDA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9D314-770F-764C-A611-8C5B296F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0136318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6952F-7F71-C04E-8191-40141A7DA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95B03-AA08-D941-ABF6-7665092CC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E2D06-075F-6B46-B637-3C82CC323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FDEA7-66A0-F54A-9B77-61CADA243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42E97-80C1-9C46-82F8-3F00F2A49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CE4C5-B5E8-B34D-BA3D-94627A42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3927161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8C4F-3018-FD4E-8DA8-362C37351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F67D-BDCA-7648-85ED-D484CE08C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49183-B42E-A04F-8120-993E80AF9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E756F2-1476-4449-A4D5-F54740249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779977-534F-3F42-BB09-00F4DC79A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E7D715-6575-3244-B5A5-F61E4C825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9/13/23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881B66-1827-CA4D-9BE1-F3B6B8B8A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BF29AD-FABD-C241-B70E-ECFADFE3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9946613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69E0E-EEDD-D74B-9650-5EF3BCF87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95F29B-C439-DE4F-B6D0-0C4B08876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9/13/23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B6BBF-958E-3840-B6EC-2AAECC6B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AD84C-4A3F-234B-8AA6-9662B59D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0045068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B1F9EB-C77F-3E41-A75E-48125E033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9/13/23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736BB-8845-7742-B23D-CA52BF17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1FE65-0F44-814B-B444-B27D1D9A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1150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D598E-B5FC-A649-A837-96A6B73A5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1DFA3-0CDF-7C41-B4BB-A436486F0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FC12B2-5C32-2546-B16C-DF519D64A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51077-C79A-6041-9D93-8108D55B2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E4802-60AA-BC4F-8AAD-67E607E51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2A703-856D-604B-9638-79C3FF97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4946499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4083-240D-5546-85FE-96B8C85B3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43A4BD-EAE6-4D4C-AC6B-6BF0862FD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872F59-1FF7-3A4E-BFED-AACB5A679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8FC72-B791-9147-9A9C-8F8515C4F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4C-46DE-7846-8434-4773F2F33499}" type="datetimeFigureOut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2B2DB8-D924-6645-B054-2F9DE7FE5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A1013-A151-1647-84FE-CEB5C0B3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2622299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bg1">
                <a:lumMod val="8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2F6077-2F1D-6B4A-84DB-203A96322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278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194-A05F-E24E-9510-54E3E7DFA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028701"/>
            <a:ext cx="7886700" cy="3604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D25AA-DD31-4641-AB7C-A87B7E069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254C-46DE-7846-8434-4773F2F33499}" type="datetimeFigureOut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5A427-FFDC-4C4C-93AC-32CBA8749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3F6FA-576A-E341-8B2F-1F87FEAFE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0832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DART/DRACO Data Review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210975"/>
            <a:ext cx="85206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Jian-Yang Li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Planetary Science Institute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September 15, 2023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914150"/>
            <a:ext cx="8520600" cy="374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457200" lvl="0" indent="-334327" algn="l" rtl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DART/DRACO data bundle</a:t>
            </a:r>
            <a:endParaRPr dirty="0"/>
          </a:p>
          <a:p>
            <a:pPr marL="457200" lvl="0" indent="-334327" algn="l" rtl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Four data collections</a:t>
            </a:r>
            <a:endParaRPr dirty="0"/>
          </a:p>
          <a:p>
            <a:pPr marL="914400" lvl="1" indent="-310832" algn="l" rtl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dirty="0"/>
              <a:t>Raw data (raw)</a:t>
            </a:r>
            <a:endParaRPr dirty="0"/>
          </a:p>
          <a:p>
            <a:pPr marL="914400" lvl="1" indent="-310832" algn="l" rtl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dirty="0"/>
              <a:t>Calibrated data (</a:t>
            </a:r>
            <a:r>
              <a:rPr lang="en" dirty="0" err="1"/>
              <a:t>cal</a:t>
            </a:r>
            <a:r>
              <a:rPr lang="en" dirty="0"/>
              <a:t>)</a:t>
            </a:r>
          </a:p>
          <a:p>
            <a:pPr marL="914400" lvl="1" indent="-310832" algn="l" rtl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dirty="0"/>
              <a:t>Derived data product (</a:t>
            </a:r>
            <a:r>
              <a:rPr lang="en-US" dirty="0" err="1"/>
              <a:t>ddp</a:t>
            </a:r>
            <a:r>
              <a:rPr lang="en-US" dirty="0"/>
              <a:t>)</a:t>
            </a:r>
            <a:endParaRPr dirty="0"/>
          </a:p>
          <a:p>
            <a:pPr marL="914400" lvl="1" indent="-310832" algn="l" rtl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dirty="0"/>
              <a:t>Documentation</a:t>
            </a:r>
            <a:endParaRPr dirty="0"/>
          </a:p>
          <a:p>
            <a:pPr marL="457200" lvl="0" indent="-334327" algn="l" rtl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Contain all images collected by DRACO throughout the DART mission</a:t>
            </a:r>
            <a:endParaRPr dirty="0"/>
          </a:p>
          <a:p>
            <a:pPr marL="914400" lvl="1" indent="-310832" algn="l" rtl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dirty="0"/>
              <a:t>From commissioning to the last partial image in the final phase</a:t>
            </a:r>
            <a:endParaRPr dirty="0"/>
          </a:p>
          <a:p>
            <a:pPr lvl="1" indent="-334327">
              <a:lnSpc>
                <a:spcPts val="1350"/>
              </a:lnSpc>
              <a:buSzPct val="100000"/>
              <a:buChar char="●"/>
            </a:pPr>
            <a:r>
              <a:rPr lang="en-US" dirty="0"/>
              <a:t>Calibration data are also included in the </a:t>
            </a:r>
            <a:r>
              <a:rPr lang="en-US" dirty="0" err="1"/>
              <a:t>cal</a:t>
            </a:r>
            <a:r>
              <a:rPr lang="en-US" dirty="0"/>
              <a:t> data collection</a:t>
            </a:r>
          </a:p>
          <a:p>
            <a:pPr marL="457200" lvl="0" indent="-334327" algn="l" rtl="0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Document collection includes four files</a:t>
            </a:r>
          </a:p>
          <a:p>
            <a:pPr lvl="1" indent="-334327">
              <a:lnSpc>
                <a:spcPts val="1350"/>
              </a:lnSpc>
              <a:buSzPct val="100000"/>
              <a:buChar char="●"/>
            </a:pPr>
            <a:r>
              <a:rPr lang="en" dirty="0"/>
              <a:t>SIS v3 (updated from previous v2)</a:t>
            </a:r>
          </a:p>
          <a:p>
            <a:pPr lvl="1" indent="-334327">
              <a:lnSpc>
                <a:spcPts val="1350"/>
              </a:lnSpc>
              <a:buSzPct val="100000"/>
              <a:buChar char="●"/>
            </a:pPr>
            <a:r>
              <a:rPr lang="en" dirty="0"/>
              <a:t>Calibration pipeline description v2 (same as before)</a:t>
            </a:r>
          </a:p>
          <a:p>
            <a:pPr lvl="1" indent="-334327">
              <a:lnSpc>
                <a:spcPts val="1350"/>
              </a:lnSpc>
              <a:buSzPct val="100000"/>
              <a:buChar char="●"/>
            </a:pPr>
            <a:r>
              <a:rPr lang="en" dirty="0"/>
              <a:t>Dimorphos coordinate system v2 (updated from v1)</a:t>
            </a:r>
          </a:p>
          <a:p>
            <a:pPr lvl="1" indent="-334327">
              <a:lnSpc>
                <a:spcPts val="1350"/>
              </a:lnSpc>
              <a:buSzPct val="100000"/>
              <a:buChar char="●"/>
            </a:pPr>
            <a:r>
              <a:rPr lang="en" dirty="0"/>
              <a:t>Didymos coordinate system v1 (new)</a:t>
            </a:r>
            <a:endParaRPr dirty="0"/>
          </a:p>
          <a:p>
            <a:pPr marL="0" lvl="0" indent="0" algn="l" rtl="0">
              <a:lnSpc>
                <a:spcPts val="135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97" dirty="0"/>
          </a:p>
          <a:p>
            <a:pPr marL="457200" lvl="0" indent="-334327" algn="l" rtl="0">
              <a:lnSpc>
                <a:spcPts val="135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Review summary: No major problems found, one very minor issue about geometry to be discussed, and some typos </a:t>
            </a:r>
          </a:p>
          <a:p>
            <a:pPr marL="457200" lvl="0" indent="-334327" algn="l" rtl="0">
              <a:lnSpc>
                <a:spcPts val="135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dirty="0"/>
              <a:t>GREAT JOB DRACO TEAM!</a:t>
            </a:r>
            <a:endParaRPr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F09E0-BCB4-F283-B2C0-D697F6914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Comparative review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53843-013C-A92A-3752-329BDC863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953288"/>
            <a:ext cx="8520600" cy="38440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Documentation</a:t>
            </a:r>
          </a:p>
          <a:p>
            <a:pPr lvl="1"/>
            <a:r>
              <a:rPr lang="en-US" dirty="0"/>
              <a:t>Compare with the previous version for the SIS and Dimorphos coordinate system</a:t>
            </a:r>
          </a:p>
          <a:p>
            <a:pPr lvl="1"/>
            <a:r>
              <a:rPr lang="en-US" dirty="0"/>
              <a:t>Read through the Didymos coordinate system documentation</a:t>
            </a:r>
          </a:p>
          <a:p>
            <a:pPr lvl="1"/>
            <a:r>
              <a:rPr lang="en-US" dirty="0"/>
              <a:t>Skip the calibration document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Check all data, focusing on three phases: approach, terminal, and final</a:t>
            </a:r>
          </a:p>
          <a:p>
            <a:pPr lvl="1"/>
            <a:r>
              <a:rPr lang="en-US" dirty="0"/>
              <a:t>Extracted and checked the values of many keywords for all raw and </a:t>
            </a:r>
            <a:r>
              <a:rPr lang="en-US" dirty="0" err="1"/>
              <a:t>cal</a:t>
            </a:r>
            <a:r>
              <a:rPr lang="en-US" dirty="0"/>
              <a:t> images based on SIS and calibration pipeline description, to search for any conflicts, inconsistencies, or if the values make sense</a:t>
            </a:r>
          </a:p>
          <a:p>
            <a:pPr lvl="1"/>
            <a:r>
              <a:rPr lang="en-US" dirty="0"/>
              <a:t>Check the orientation of a few images using multiple software</a:t>
            </a:r>
          </a:p>
          <a:p>
            <a:pPr lvl="1"/>
            <a:r>
              <a:rPr lang="en-US" dirty="0"/>
              <a:t>Compare raw and </a:t>
            </a:r>
            <a:r>
              <a:rPr lang="en-US" dirty="0" err="1"/>
              <a:t>cal</a:t>
            </a:r>
            <a:r>
              <a:rPr lang="en-US" dirty="0"/>
              <a:t> images for the consistency of keywords</a:t>
            </a:r>
          </a:p>
          <a:p>
            <a:pPr lvl="1"/>
            <a:r>
              <a:rPr lang="en-US" dirty="0"/>
              <a:t>Compare with previous version for changes and consistency</a:t>
            </a:r>
          </a:p>
          <a:p>
            <a:pPr lvl="1"/>
            <a:r>
              <a:rPr lang="en-US" dirty="0"/>
              <a:t>Calculate some basic geometric parameters using SPICE and compare with the values in image headers</a:t>
            </a:r>
          </a:p>
          <a:p>
            <a:r>
              <a:rPr lang="en-US" dirty="0"/>
              <a:t>Didn’t do</a:t>
            </a:r>
          </a:p>
          <a:p>
            <a:pPr lvl="1"/>
            <a:r>
              <a:rPr lang="en-US" dirty="0"/>
              <a:t>Try to calibrate the data from raw to </a:t>
            </a:r>
            <a:r>
              <a:rPr lang="en-US" dirty="0" err="1"/>
              <a:t>cal</a:t>
            </a:r>
            <a:r>
              <a:rPr lang="en-US" dirty="0"/>
              <a:t> following the calibration document</a:t>
            </a:r>
          </a:p>
          <a:p>
            <a:pPr lvl="1"/>
            <a:r>
              <a:rPr lang="en-US" dirty="0"/>
              <a:t>Check the correctness of calibration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49FA9-27A3-526E-AB75-134FC29383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07308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3B332-D097-DD44-5A29-5BB5EAB53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150AD-D637-88D0-D0B5-02E91C9882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inconsistency in keyword values and descriptions is identified</a:t>
            </a:r>
          </a:p>
          <a:p>
            <a:r>
              <a:rPr lang="en-US" dirty="0"/>
              <a:t>All data appears to be nominal</a:t>
            </a:r>
          </a:p>
          <a:p>
            <a:r>
              <a:rPr lang="en-US" dirty="0"/>
              <a:t>I/F data plane in the </a:t>
            </a:r>
            <a:r>
              <a:rPr lang="en-US" dirty="0" err="1"/>
              <a:t>ddp</a:t>
            </a:r>
            <a:r>
              <a:rPr lang="en-US" dirty="0"/>
              <a:t> product needs to be updated to be consistent with the current data bundle</a:t>
            </a:r>
          </a:p>
          <a:p>
            <a:r>
              <a:rPr lang="en-US" dirty="0"/>
              <a:t>Some small discrepancies in the geometric parameters, details follow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Some typos listed separately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98428-6DF4-6544-C892-5CC317367B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9601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CFE34-CBFC-2234-3E61-7DF008C13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review 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D880AB-1F29-27CA-3C83-636952BC34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Image can be opened and displayed correctly with `</a:t>
            </a:r>
            <a:r>
              <a:rPr lang="en-US" dirty="0" err="1"/>
              <a:t>astropy.io.fits</a:t>
            </a:r>
            <a:r>
              <a:rPr lang="en-US" dirty="0"/>
              <a:t>`, DS9, and PDS4_viewer, all with consistent orientation as described in SIS, PDS labels (.xml), and the PNG thumbnails</a:t>
            </a:r>
          </a:p>
          <a:p>
            <a:r>
              <a:rPr lang="en-US" dirty="0"/>
              <a:t>Compared to the previous version (approach, terminal, and final phases)</a:t>
            </a:r>
          </a:p>
          <a:p>
            <a:pPr lvl="1"/>
            <a:r>
              <a:rPr lang="en-US" dirty="0"/>
              <a:t>All raw data are identical.  The only changes are in the headers and labels</a:t>
            </a:r>
          </a:p>
          <a:p>
            <a:pPr lvl="1"/>
            <a:r>
              <a:rPr lang="en-US" dirty="0"/>
              <a:t>15354 out of the 56054 </a:t>
            </a:r>
            <a:r>
              <a:rPr lang="en-US" dirty="0" err="1"/>
              <a:t>cal</a:t>
            </a:r>
            <a:r>
              <a:rPr lang="en-US" dirty="0"/>
              <a:t> data files changed, and others remain identical.  This is due to the change of the LUT for global 1x mode, but not rolling, 30x mode – Thanks to Carolyn and </a:t>
            </a:r>
            <a:r>
              <a:rPr lang="en-US" dirty="0" err="1"/>
              <a:t>Terik</a:t>
            </a:r>
            <a:r>
              <a:rPr lang="en-US" dirty="0"/>
              <a:t> for sorting this out for me</a:t>
            </a:r>
          </a:p>
          <a:p>
            <a:r>
              <a:rPr lang="en-US" dirty="0"/>
              <a:t>Calibration data contain one new bad pixel map and 7 updated LUT files</a:t>
            </a:r>
          </a:p>
          <a:p>
            <a:pPr lvl="1"/>
            <a:r>
              <a:rPr lang="en-US" dirty="0"/>
              <a:t>Bad pixel map identical with the previous version – no bad pixels identified</a:t>
            </a:r>
          </a:p>
          <a:p>
            <a:pPr lvl="1"/>
            <a:r>
              <a:rPr lang="en-US" dirty="0"/>
              <a:t>Radiometric </a:t>
            </a:r>
            <a:r>
              <a:rPr lang="en-US" dirty="0" err="1"/>
              <a:t>cal</a:t>
            </a:r>
            <a:r>
              <a:rPr lang="en-US" dirty="0"/>
              <a:t> LUTs for all rolling modes and the global 30x mode appear to be identical, other global modes changed</a:t>
            </a:r>
          </a:p>
          <a:p>
            <a:r>
              <a:rPr lang="en-US" dirty="0"/>
              <a:t>Backplane data</a:t>
            </a:r>
          </a:p>
          <a:p>
            <a:pPr lvl="1"/>
            <a:r>
              <a:rPr lang="en-US" dirty="0"/>
              <a:t>I/F plane contains v2 I/F data, which should be updated to v3 to be consistent with this data bundle</a:t>
            </a:r>
          </a:p>
          <a:p>
            <a:pPr lvl="1"/>
            <a:r>
              <a:rPr lang="en-US" dirty="0"/>
              <a:t>Everything else looks good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9E278-118B-4B82-049A-C732ABC195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35538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33958-35C9-01B4-9E88-3297F22F1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Document typos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23AA8-962D-ED42-8E52-C28FF0B5EA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Dimorphos coordinate system document</a:t>
            </a:r>
          </a:p>
          <a:p>
            <a:pPr lvl="1"/>
            <a:r>
              <a:rPr lang="en-US" dirty="0"/>
              <a:t>Figure 1 caption: remove the o following )</a:t>
            </a:r>
          </a:p>
          <a:p>
            <a:pPr lvl="1"/>
            <a:r>
              <a:rPr lang="en-US" dirty="0"/>
              <a:t>Figure 2 caption: remove "to the" after "anchor rock”</a:t>
            </a:r>
          </a:p>
          <a:p>
            <a:r>
              <a:rPr lang="en-US" dirty="0"/>
              <a:t>Didymos coordinate system document</a:t>
            </a:r>
          </a:p>
          <a:p>
            <a:pPr lvl="1"/>
            <a:r>
              <a:rPr lang="en-US" dirty="0"/>
              <a:t>4th paragraph, p4, remove "via" or "by”</a:t>
            </a:r>
          </a:p>
          <a:p>
            <a:pPr lvl="1"/>
            <a:r>
              <a:rPr lang="en-US" dirty="0"/>
              <a:t>Figure 2 caption incomplete</a:t>
            </a:r>
          </a:p>
          <a:p>
            <a:r>
              <a:rPr lang="en-US" dirty="0"/>
              <a:t>SIS document</a:t>
            </a:r>
          </a:p>
          <a:p>
            <a:pPr lvl="1"/>
            <a:r>
              <a:rPr lang="en-US" dirty="0"/>
              <a:t>The whole pdf document contains track-changes.  Should use a clean version</a:t>
            </a:r>
          </a:p>
          <a:p>
            <a:pPr lvl="1"/>
            <a:r>
              <a:rPr lang="en-US" dirty="0"/>
              <a:t>Update version number in the footnote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993FD-E00D-E58A-082D-F492471439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16143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58C58-C918-D841-345F-606771BE7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Geometry keyword values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0B0D-C021-5F6F-32EB-9732E4064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015999"/>
            <a:ext cx="8571950" cy="4040817"/>
          </a:xfrm>
        </p:spPr>
        <p:txBody>
          <a:bodyPr>
            <a:normAutofit/>
          </a:bodyPr>
          <a:lstStyle/>
          <a:p>
            <a:r>
              <a:rPr lang="en-US" dirty="0"/>
              <a:t>Calculated seven geometric keywords: heliocentric distance, s/c range, phase angle, sub-s/c </a:t>
            </a:r>
            <a:r>
              <a:rPr lang="en-US" dirty="0" err="1"/>
              <a:t>lat</a:t>
            </a:r>
            <a:r>
              <a:rPr lang="en-US" dirty="0"/>
              <a:t> </a:t>
            </a:r>
            <a:r>
              <a:rPr lang="en-US" dirty="0" err="1"/>
              <a:t>lon</a:t>
            </a:r>
            <a:r>
              <a:rPr lang="en-US" dirty="0"/>
              <a:t> and sub-solar </a:t>
            </a:r>
            <a:r>
              <a:rPr lang="en-US" dirty="0" err="1"/>
              <a:t>lat</a:t>
            </a:r>
            <a:r>
              <a:rPr lang="en-US" dirty="0"/>
              <a:t> </a:t>
            </a:r>
            <a:r>
              <a:rPr lang="en-US" dirty="0" err="1"/>
              <a:t>lon</a:t>
            </a:r>
            <a:r>
              <a:rPr lang="en-US" dirty="0"/>
              <a:t>, all w/r to </a:t>
            </a:r>
            <a:r>
              <a:rPr lang="en-US" dirty="0" err="1"/>
              <a:t>Dimorphos</a:t>
            </a:r>
            <a:r>
              <a:rPr lang="en-US" dirty="0"/>
              <a:t>, and compare with the values in the FITS headers</a:t>
            </a:r>
          </a:p>
          <a:p>
            <a:r>
              <a:rPr lang="en-US" dirty="0"/>
              <a:t>Use meta kernel dart_v02.tm, kernels provided by Ray</a:t>
            </a:r>
          </a:p>
          <a:p>
            <a:r>
              <a:rPr lang="en-US" dirty="0"/>
              <a:t>Keyword values extracted from FITS headers: SHDIST, SSCRNG, SSPHASE, SSUBLAT, SSUBLON, SSSOLLAT, SSSOLLON</a:t>
            </a:r>
          </a:p>
          <a:p>
            <a:pPr lvl="1"/>
            <a:r>
              <a:rPr lang="en-US" dirty="0"/>
              <a:t>SHDIST precision is 0.01, which is quite low</a:t>
            </a:r>
          </a:p>
          <a:p>
            <a:pPr lvl="1"/>
            <a:r>
              <a:rPr lang="en-US" dirty="0"/>
              <a:t>SSCRNG has 5 significant digits, which is fine</a:t>
            </a:r>
          </a:p>
          <a:p>
            <a:pPr lvl="1"/>
            <a:r>
              <a:rPr lang="en-US" dirty="0"/>
              <a:t>All angles have a precision of 0.01, which is fine, too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95BFF-95F7-E5D4-FA05-9BA617219A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2149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E2A4D2E-56D3-0BEC-1D70-99D1FD16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647" y="2267815"/>
            <a:ext cx="4042274" cy="27289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0F7146-FCAF-D2F4-8891-AC564DDB9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Geometry keyword values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18BFB-CC11-9C28-18F8-A042D8649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407" y="825101"/>
            <a:ext cx="8520600" cy="114958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Overall agreement as the previous version, but small discrepancy in longitudes</a:t>
            </a:r>
          </a:p>
          <a:p>
            <a:r>
              <a:rPr lang="en-US" dirty="0"/>
              <a:t>Turning off light time correction will remove the discrepancy</a:t>
            </a:r>
          </a:p>
          <a:p>
            <a:r>
              <a:rPr lang="en-US" dirty="0"/>
              <a:t>Discussed with Hari, who did the calculation in his code in an identical way as what I do in my code</a:t>
            </a:r>
          </a:p>
          <a:p>
            <a:r>
              <a:rPr lang="en-US" dirty="0"/>
              <a:t>Small discrepancy that should not affect the use of data, but curious why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0BBBD-6C29-B5D6-57B5-4C4F53E5CE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7E64F0-7360-F09A-F930-E6774DB2A310}"/>
              </a:ext>
            </a:extLst>
          </p:cNvPr>
          <p:cNvSpPr txBox="1"/>
          <p:nvPr/>
        </p:nvSpPr>
        <p:spPr>
          <a:xfrm>
            <a:off x="1455474" y="1974684"/>
            <a:ext cx="2067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With</a:t>
            </a:r>
            <a:r>
              <a:rPr lang="en-US" sz="1400" dirty="0"/>
              <a:t> light time correction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C10FB4-635F-7F9F-6834-B2C0DE742690}"/>
              </a:ext>
            </a:extLst>
          </p:cNvPr>
          <p:cNvSpPr txBox="1"/>
          <p:nvPr/>
        </p:nvSpPr>
        <p:spPr>
          <a:xfrm>
            <a:off x="5972560" y="1960038"/>
            <a:ext cx="231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Without</a:t>
            </a:r>
            <a:r>
              <a:rPr lang="en-US" sz="1400" dirty="0"/>
              <a:t> light time correction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D733FA3-8F98-B430-7FBB-6F4D6743DDFA}"/>
              </a:ext>
            </a:extLst>
          </p:cNvPr>
          <p:cNvSpPr/>
          <p:nvPr/>
        </p:nvSpPr>
        <p:spPr>
          <a:xfrm>
            <a:off x="2546726" y="2913873"/>
            <a:ext cx="1944526" cy="5582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E33BB27-77E4-D775-A10A-6E9000C89346}"/>
              </a:ext>
            </a:extLst>
          </p:cNvPr>
          <p:cNvSpPr/>
          <p:nvPr/>
        </p:nvSpPr>
        <p:spPr>
          <a:xfrm>
            <a:off x="2546485" y="4039274"/>
            <a:ext cx="1944526" cy="5582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A79728-14E6-2787-29F7-28B8DF8AFE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3816" y="2239283"/>
            <a:ext cx="4084537" cy="275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52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7EB2F-C1D2-2AC4-A867-5653F4393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225D6-BD93-96C7-CE92-A33E6A301D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Excellent dataset!</a:t>
            </a:r>
          </a:p>
          <a:p>
            <a:r>
              <a:rPr lang="en-US" dirty="0"/>
              <a:t>Recommend to certify (but maybe not the </a:t>
            </a:r>
            <a:r>
              <a:rPr lang="en-US" dirty="0" err="1"/>
              <a:t>ddp</a:t>
            </a:r>
            <a:r>
              <a:rPr lang="en-US" dirty="0"/>
              <a:t>?)</a:t>
            </a:r>
          </a:p>
          <a:p>
            <a:r>
              <a:rPr lang="en-US" dirty="0"/>
              <a:t>Thank you DRACO team!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96ACA0-3B1F-1D3E-01BC-4B9730E9BE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0340347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6BBD216-701A-B147-BB27-EB525E81FA10}" vid="{C9D09506-F3FB-4742-ACB1-003FF93BA729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17275</TotalTime>
  <Words>798</Words>
  <Application>Microsoft Macintosh PowerPoint</Application>
  <PresentationFormat>On-screen Show (16:9)</PresentationFormat>
  <Paragraphs>90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Theme1</vt:lpstr>
      <vt:lpstr>DART/DRACO Data Review</vt:lpstr>
      <vt:lpstr>Overview</vt:lpstr>
      <vt:lpstr>Comparative review process</vt:lpstr>
      <vt:lpstr>Results</vt:lpstr>
      <vt:lpstr>Data review summary</vt:lpstr>
      <vt:lpstr>Document typos</vt:lpstr>
      <vt:lpstr>Geometry keyword values</vt:lpstr>
      <vt:lpstr>Geometry keyword values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DART/DRACO Data Review</dc:title>
  <cp:lastModifiedBy>Jian-Yang Li</cp:lastModifiedBy>
  <cp:revision>83</cp:revision>
  <dcterms:modified xsi:type="dcterms:W3CDTF">2023-09-15T01:07:57Z</dcterms:modified>
</cp:coreProperties>
</file>