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5" r:id="rId4"/>
    <p:sldId id="266" r:id="rId5"/>
    <p:sldId id="273" r:id="rId6"/>
    <p:sldId id="271" r:id="rId7"/>
    <p:sldId id="277" r:id="rId8"/>
    <p:sldId id="272" r:id="rId9"/>
    <p:sldId id="276" r:id="rId10"/>
    <p:sldId id="269" r:id="rId11"/>
    <p:sldId id="279" r:id="rId12"/>
    <p:sldId id="274" r:id="rId13"/>
    <p:sldId id="280" r:id="rId14"/>
    <p:sldId id="281" r:id="rId15"/>
    <p:sldId id="275" r:id="rId16"/>
    <p:sldId id="278" r:id="rId17"/>
    <p:sldId id="267" r:id="rId18"/>
    <p:sldId id="282" r:id="rId19"/>
    <p:sldId id="283" r:id="rId20"/>
    <p:sldId id="268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1"/>
    <p:restoredTop sz="94703"/>
  </p:normalViewPr>
  <p:slideViewPr>
    <p:cSldViewPr snapToGrid="0">
      <p:cViewPr varScale="1">
        <p:scale>
          <a:sx n="184" d="100"/>
          <a:sy n="184" d="100"/>
        </p:scale>
        <p:origin x="18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211150bf3_0_1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211150bf3_0_1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231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7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BB630-5370-FC4A-A0A4-998F693E7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FA918-306F-C54A-83F6-AB10E630E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396D9-48AC-2647-8292-60396A12F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AED41-4BFA-B840-8238-49A56727E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C2CE0-020D-C84F-9D16-452E18E1C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881045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FD0EF-1865-094E-A27E-E2ABEA41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B7751B-B957-3B42-A347-EC95394C8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58081-EF1D-3740-BE08-E0AA98623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9F565-5BA7-D149-B982-B07ED50C0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40686-6C92-E941-8AD3-F59911B4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162576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0D5C77-AD67-CF4E-BEB2-F1127F8D0B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A05A56-6F89-CD4C-BF72-89C1A97BA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548CE-2748-314D-90F5-2512191D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E6FDC-DE69-624C-814E-B53676C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1ACD6-7AD7-BA40-B746-8A8C57FA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203044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-subtitl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228601" y="742950"/>
            <a:ext cx="8686799" cy="257175"/>
          </a:xfrm>
        </p:spPr>
        <p:txBody>
          <a:bodyPr anchor="t">
            <a:noAutofit/>
          </a:bodyPr>
          <a:lstStyle>
            <a:lvl1pPr marL="0" indent="0">
              <a:buNone/>
              <a:defRPr sz="1500" b="0">
                <a:solidFill>
                  <a:srgbClr val="F7D4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AB9BF3-E73B-5B48-A6D8-7CDB7FBA1B4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1" y="1343025"/>
            <a:ext cx="8686800" cy="3314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7D922C-044E-344A-86A4-EEF73EE3E8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7C8C94-39EE-1542-A522-0BC409070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85750"/>
            <a:ext cx="8686800" cy="4572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080581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207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016000"/>
            <a:ext cx="8520600" cy="3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7561-6109-C344-A40E-41FA3FFE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CC869-764B-0548-9E90-5A13B5A5B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BCE6-A8DE-A341-B06A-334E30878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CBB58-FF6E-A642-A9C4-DD759211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E7551-D136-1344-9EB1-CBA65ED55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894596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0B12-E0D4-F246-B216-11022C72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DF672-6CEB-B54E-BB67-9AB20ED03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AC4C6-6BA5-AB44-A4D2-E96FB807C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D6A16-6C48-8242-B2D3-1754F9BD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9D314-770F-764C-A611-8C5B296F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136318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6952F-7F71-C04E-8191-40141A7D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95B03-AA08-D941-ABF6-7665092CC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E2D06-075F-6B46-B637-3C82CC323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FDEA7-66A0-F54A-9B77-61CADA243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42E97-80C1-9C46-82F8-3F00F2A4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CE4C5-B5E8-B34D-BA3D-94627A42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927161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8C4F-3018-FD4E-8DA8-362C37351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AF67D-BDCA-7648-85ED-D484CE08C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49183-B42E-A04F-8120-993E80AF9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56F2-1476-4449-A4D5-F54740249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79977-534F-3F42-BB09-00F4DC79A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E7D715-6575-3244-B5A5-F61E4C825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9/13/23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881B66-1827-CA4D-9BE1-F3B6B8B8A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BF29AD-FABD-C241-B70E-ECFADFE3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994661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9E0E-EEDD-D74B-9650-5EF3BCF8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95F29B-C439-DE4F-B6D0-0C4B08876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B6BBF-958E-3840-B6EC-2AAECC6B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AD84C-4A3F-234B-8AA6-9662B59D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045068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B1F9EB-C77F-3E41-A75E-48125E03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9/13/23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736BB-8845-7742-B23D-CA52BF17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FE65-0F44-814B-B444-B27D1D9A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1150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D598E-B5FC-A649-A837-96A6B73A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1DFA3-0CDF-7C41-B4BB-A436486F0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C12B2-5C32-2546-B16C-DF519D64A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51077-C79A-6041-9D93-8108D55B2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E4802-60AA-BC4F-8AAD-67E607E5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2A703-856D-604B-9638-79C3FF972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946499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4083-240D-5546-85FE-96B8C85B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43A4BD-EAE6-4D4C-AC6B-6BF0862FD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72F59-1FF7-3A4E-BFED-AACB5A679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8FC72-B791-9147-9A9C-8F8515C4F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B2DB8-D924-6645-B054-2F9DE7FE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A1013-A151-1647-84FE-CEB5C0B31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622299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2F6077-2F1D-6B4A-84DB-203A9632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27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4B194-A05F-E24E-9510-54E3E7DFA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28701"/>
            <a:ext cx="7886700" cy="3604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D25AA-DD31-4641-AB7C-A87B7E069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C254C-46DE-7846-8434-4773F2F33499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5A427-FFDC-4C4C-93AC-32CBA8749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3F6FA-576A-E341-8B2F-1F87FEAFE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832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LICIACube</a:t>
            </a:r>
            <a:r>
              <a:rPr lang="en" dirty="0"/>
              <a:t> LEIA/LUKE Data Review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210975"/>
            <a:ext cx="8520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Jian-Yang Li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Planetary Science Institute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September 15, 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58C58-C918-D841-345F-606771BE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Geometry keyword values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0B0D-C021-5F6F-32EB-9732E4064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5999"/>
            <a:ext cx="8571950" cy="4040817"/>
          </a:xfrm>
        </p:spPr>
        <p:txBody>
          <a:bodyPr>
            <a:normAutofit/>
          </a:bodyPr>
          <a:lstStyle/>
          <a:p>
            <a:r>
              <a:rPr lang="en-US" dirty="0"/>
              <a:t>Calculated seven geometric keywords: heliocentric distance, s/c range, phase angle, sub-s/c </a:t>
            </a:r>
            <a:r>
              <a:rPr lang="en-US" dirty="0" err="1"/>
              <a:t>lat</a:t>
            </a:r>
            <a:r>
              <a:rPr lang="en-US" dirty="0"/>
              <a:t> </a:t>
            </a:r>
            <a:r>
              <a:rPr lang="en-US" dirty="0" err="1"/>
              <a:t>lon</a:t>
            </a:r>
            <a:r>
              <a:rPr lang="en-US" dirty="0"/>
              <a:t> and sub-solar </a:t>
            </a:r>
            <a:r>
              <a:rPr lang="en-US" dirty="0" err="1"/>
              <a:t>lat</a:t>
            </a:r>
            <a:r>
              <a:rPr lang="en-US" dirty="0"/>
              <a:t> </a:t>
            </a:r>
            <a:r>
              <a:rPr lang="en-US" dirty="0" err="1"/>
              <a:t>lon</a:t>
            </a:r>
            <a:r>
              <a:rPr lang="en-US" dirty="0"/>
              <a:t>, all w/r to </a:t>
            </a:r>
            <a:r>
              <a:rPr lang="en-US" dirty="0" err="1"/>
              <a:t>Dimorphos</a:t>
            </a:r>
            <a:r>
              <a:rPr lang="en-US" dirty="0"/>
              <a:t>, and compare with the values in the FITS headers</a:t>
            </a:r>
          </a:p>
          <a:p>
            <a:r>
              <a:rPr lang="en-US" dirty="0"/>
              <a:t>Tried meta kernel dart_v02.tm with and without the kernels listed in the xml labels</a:t>
            </a:r>
          </a:p>
          <a:p>
            <a:r>
              <a:rPr lang="en-US" dirty="0"/>
              <a:t>Keyword values extracted from FITS headers: </a:t>
            </a:r>
            <a:r>
              <a:rPr lang="en-US" dirty="0" err="1"/>
              <a:t>shdist</a:t>
            </a:r>
            <a:r>
              <a:rPr lang="en-US" dirty="0"/>
              <a:t>, </a:t>
            </a:r>
            <a:r>
              <a:rPr lang="en-US" dirty="0" err="1"/>
              <a:t>sscrng</a:t>
            </a:r>
            <a:r>
              <a:rPr lang="en-US" dirty="0"/>
              <a:t>, </a:t>
            </a:r>
            <a:r>
              <a:rPr lang="en-US" dirty="0" err="1"/>
              <a:t>ssphase</a:t>
            </a:r>
            <a:r>
              <a:rPr lang="en-US" dirty="0"/>
              <a:t>, </a:t>
            </a:r>
            <a:r>
              <a:rPr lang="en-US" dirty="0" err="1"/>
              <a:t>ssublat</a:t>
            </a:r>
            <a:r>
              <a:rPr lang="en-US" dirty="0"/>
              <a:t>, </a:t>
            </a:r>
            <a:r>
              <a:rPr lang="en-US" dirty="0" err="1"/>
              <a:t>ssublon</a:t>
            </a:r>
            <a:r>
              <a:rPr lang="en-US" dirty="0"/>
              <a:t>, </a:t>
            </a:r>
            <a:r>
              <a:rPr lang="en-US" dirty="0" err="1"/>
              <a:t>sssollat</a:t>
            </a:r>
            <a:r>
              <a:rPr lang="en-US" dirty="0"/>
              <a:t>, </a:t>
            </a:r>
            <a:r>
              <a:rPr lang="en-US" dirty="0" err="1"/>
              <a:t>sssollon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95BFF-95F7-E5D4-FA05-9BA617219A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1498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0B57-F38D-A568-89CB-7CB59384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– LUKE raw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7EAA1-9952-FB08-18E2-7EF0B463A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06D776-13E6-094E-ADF1-6074C54B6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200" y="1036241"/>
            <a:ext cx="5371599" cy="360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88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00478-0E07-08B4-99A2-6D132511D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– LUKE near C/A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677C-B102-4548-990E-5639C77EF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765176"/>
            <a:ext cx="7886700" cy="1104479"/>
          </a:xfrm>
        </p:spPr>
        <p:txBody>
          <a:bodyPr>
            <a:normAutofit fontScale="92500"/>
          </a:bodyPr>
          <a:lstStyle/>
          <a:p>
            <a:r>
              <a:rPr lang="en-US" dirty="0"/>
              <a:t>Small difference for SPK related quantities</a:t>
            </a:r>
          </a:p>
          <a:p>
            <a:r>
              <a:rPr lang="en-US" dirty="0"/>
              <a:t>Small difference in latitude, large difference in longitude – PCK problem?</a:t>
            </a:r>
          </a:p>
          <a:p>
            <a:r>
              <a:rPr lang="en-US" dirty="0"/>
              <a:t>Why the discrepancy for target heliocentric distance?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DAA66-8BF8-C17C-4D55-4B6F375B8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E5F9C2-34CF-1401-2405-6FD985469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94" y="901701"/>
            <a:ext cx="4141495" cy="27222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F4E849-0B17-3C66-FAFC-0F07563B1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45" y="901701"/>
            <a:ext cx="4132665" cy="272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10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90DD-F06E-CAFE-D6FA-BEF2A8F74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– LEIA raw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F0AEA-A06E-7232-FD74-ACFD2453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C46823-27F1-0C54-779F-E4E29768C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780" y="1032163"/>
            <a:ext cx="5366439" cy="360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4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A2FE6-B7CB-1A27-E4C5-3004621D8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– LEIA near C/A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37F38-461B-E501-36B0-25438795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9113F8-B0A9-517F-AF38-4B342C61E1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9" y="967557"/>
            <a:ext cx="4059383" cy="2679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2F6531-1041-475F-3FBC-0A135AABD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961832"/>
            <a:ext cx="4059382" cy="268526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D3F08A-6193-F91A-ED70-88724E0F59DB}"/>
              </a:ext>
            </a:extLst>
          </p:cNvPr>
          <p:cNvSpPr txBox="1">
            <a:spLocks/>
          </p:cNvSpPr>
          <p:nvPr/>
        </p:nvSpPr>
        <p:spPr>
          <a:xfrm>
            <a:off x="628650" y="3765176"/>
            <a:ext cx="7886700" cy="11044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Small difference for SPK related quantities</a:t>
            </a:r>
          </a:p>
          <a:p>
            <a:r>
              <a:rPr lang="en-US"/>
              <a:t>Small difference in latitude, large difference in longitude – PCK problem?</a:t>
            </a:r>
          </a:p>
          <a:p>
            <a:r>
              <a:rPr lang="en-US"/>
              <a:t>Why the discrepancy for target heliocentric distance?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50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0D99-1231-3E83-56D6-CF8CCC5B1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– Compare with DRACO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FCD4B-8719-410F-1EF0-8DD747B43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8701"/>
            <a:ext cx="3943350" cy="3604022"/>
          </a:xfrm>
        </p:spPr>
        <p:txBody>
          <a:bodyPr/>
          <a:lstStyle/>
          <a:p>
            <a:r>
              <a:rPr lang="en-US" dirty="0"/>
              <a:t>Systematic difference in sub-solar latitude compared to the values in DRACO image headers</a:t>
            </a:r>
          </a:p>
          <a:p>
            <a:pPr lvl="1"/>
            <a:r>
              <a:rPr lang="en-US" dirty="0"/>
              <a:t>Possibly from PCK?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EC0A9-FF60-7847-EA0E-DE1C33771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FC303-056C-BAB0-99A6-E307B3E20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166" y="1028701"/>
            <a:ext cx="3479380" cy="356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46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0788-5A12-7851-DD9C-A3C3E754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– Compare LEIA and LUKE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91897-D37F-5DC8-B1CC-518DB05E0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875879"/>
            <a:ext cx="7886700" cy="891383"/>
          </a:xfrm>
        </p:spPr>
        <p:txBody>
          <a:bodyPr>
            <a:normAutofit fontScale="92500"/>
          </a:bodyPr>
          <a:lstStyle/>
          <a:p>
            <a:r>
              <a:rPr lang="en-US" dirty="0"/>
              <a:t>rh, delta, phase angle, and latitudes agree with each other</a:t>
            </a:r>
          </a:p>
          <a:p>
            <a:r>
              <a:rPr lang="en-US" dirty="0"/>
              <a:t>Large discrepancies in longitudes – different PCK used for LEIA and LUKE?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AD1F2-18D9-3BE0-6865-048557DC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3F0DB-E908-F892-6317-8656C1B1DF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70" y="1036242"/>
            <a:ext cx="4031803" cy="2705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76BCD8-B24F-943C-F15D-6A046C9FB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129" y="1036241"/>
            <a:ext cx="4173582" cy="270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70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FEFD-1A8D-DAB4-163A-89174CCA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80510-04D7-3180-3BDC-FF60A3BE6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SIS</a:t>
            </a:r>
          </a:p>
          <a:p>
            <a:pPr lvl="1"/>
            <a:r>
              <a:rPr lang="en-US" dirty="0"/>
              <a:t>P8, 4.1.1: Description of windowing is missing in this section</a:t>
            </a:r>
          </a:p>
          <a:p>
            <a:pPr lvl="1"/>
            <a:r>
              <a:rPr lang="en-US" dirty="0"/>
              <a:t>P9, last paragraph: The description of setting bit 1 is not clear to me.  What does it mean?</a:t>
            </a:r>
          </a:p>
          <a:p>
            <a:pPr lvl="1"/>
            <a:r>
              <a:rPr lang="en-US" dirty="0"/>
              <a:t>P10, first full paragraph is hard to understand</a:t>
            </a:r>
          </a:p>
          <a:p>
            <a:pPr lvl="1"/>
            <a:r>
              <a:rPr lang="en-US" dirty="0"/>
              <a:t>P12, 4.2.1: LUKE data products also listed here, and should not be</a:t>
            </a:r>
          </a:p>
          <a:p>
            <a:pPr lvl="1"/>
            <a:r>
              <a:rPr lang="en-US" dirty="0"/>
              <a:t>P15, Fig. 5: flatfield is missing in the diagram, based on the calibration document</a:t>
            </a:r>
          </a:p>
          <a:p>
            <a:r>
              <a:rPr lang="en-US" dirty="0"/>
              <a:t>Calibration document</a:t>
            </a:r>
          </a:p>
          <a:p>
            <a:pPr lvl="1"/>
            <a:r>
              <a:rPr lang="en-US" dirty="0"/>
              <a:t>P6, first full paragraph: It says “SIS takes precedence in case of conflict”. But in SIS P5, it says the calibration pipeline document takes precedence</a:t>
            </a:r>
          </a:p>
          <a:p>
            <a:pPr lvl="1"/>
            <a:r>
              <a:rPr lang="en-US" dirty="0"/>
              <a:t>P6, 3.3.2, last sentence: I can’t understand this sentence</a:t>
            </a:r>
          </a:p>
          <a:p>
            <a:pPr lvl="1"/>
            <a:r>
              <a:rPr lang="en-US" dirty="0"/>
              <a:t>P11, first half page: the description about </a:t>
            </a:r>
            <a:r>
              <a:rPr lang="en-US" dirty="0" err="1"/>
              <a:t>PchiInterpolator</a:t>
            </a:r>
            <a:r>
              <a:rPr lang="en-US" dirty="0"/>
              <a:t> is very detailed and I couldn’t understand.  Needs to be rephrased, or just remove this technical detail?</a:t>
            </a:r>
          </a:p>
          <a:p>
            <a:pPr lvl="1"/>
            <a:r>
              <a:rPr lang="en-US" dirty="0"/>
              <a:t>P11 second half: Impossible to follow this section.  I don’t understand what these scaling factors are and how they are derived</a:t>
            </a:r>
          </a:p>
          <a:p>
            <a:r>
              <a:rPr lang="en-US" dirty="0"/>
              <a:t>TCM parameter files: Why not summarize them in a single file?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2AF36-D843-94B9-8E56-10706EE610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9793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80549-CB77-FB95-BC9D-C793E6DF1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 typos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0011F-DF0C-6FC4-AAB1-B227EED6D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SIS</a:t>
            </a:r>
          </a:p>
          <a:p>
            <a:pPr lvl="1"/>
            <a:r>
              <a:rPr lang="en-US" dirty="0"/>
              <a:t>P8, 4.1.1: 2 *bytes*; …reducing the picture dimension by a factor of *2* (or reducing the picture *area* by a factor of 4)</a:t>
            </a:r>
          </a:p>
          <a:p>
            <a:pPr lvl="1"/>
            <a:r>
              <a:rPr lang="en-US" dirty="0"/>
              <a:t>P9, 4.1.2.2, 2</a:t>
            </a:r>
            <a:r>
              <a:rPr lang="en-US" baseline="30000" dirty="0"/>
              <a:t>nd</a:t>
            </a:r>
            <a:r>
              <a:rPr lang="en-US" dirty="0"/>
              <a:t> paragraph: what is ”optical inch”?</a:t>
            </a:r>
          </a:p>
          <a:p>
            <a:pPr lvl="1"/>
            <a:r>
              <a:rPr lang="en-US" dirty="0"/>
              <a:t>P16, 4.4.2.2: word docx reference error message</a:t>
            </a:r>
          </a:p>
          <a:p>
            <a:pPr lvl="1"/>
            <a:r>
              <a:rPr lang="en-US" dirty="0"/>
              <a:t>P16, 4.4.2.3: last line in the first paragraph, remove *in the*</a:t>
            </a:r>
          </a:p>
          <a:p>
            <a:r>
              <a:rPr lang="en-US" dirty="0"/>
              <a:t>Calibration document</a:t>
            </a:r>
          </a:p>
          <a:p>
            <a:pPr lvl="1"/>
            <a:r>
              <a:rPr lang="en-US" dirty="0"/>
              <a:t>P7, table 1: “evaluation” missing “n”</a:t>
            </a:r>
          </a:p>
          <a:p>
            <a:pPr lvl="1"/>
            <a:r>
              <a:rPr lang="en-US" dirty="0"/>
              <a:t>P11, paragraph starting “the values coming from …”: “furtherly” should be “further”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B567A-ACF0-63A0-F6A9-7279866E8A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09796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D3379-7258-74E9-BF00-F9FC8BE1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Calibration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B6078-59AF-0D48-1017-F480E7191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86691"/>
            <a:ext cx="8520600" cy="38772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About flat field</a:t>
            </a:r>
          </a:p>
          <a:p>
            <a:pPr lvl="1"/>
            <a:r>
              <a:rPr lang="en-US" dirty="0"/>
              <a:t>P10, 4.3.3 says flatfield is to correct for</a:t>
            </a:r>
            <a:br>
              <a:rPr lang="en-US" dirty="0"/>
            </a:br>
            <a:r>
              <a:rPr lang="en-US" dirty="0"/>
              <a:t>vignetting; flatfield data have values</a:t>
            </a:r>
            <a:br>
              <a:rPr lang="en-US" dirty="0"/>
            </a:br>
            <a:r>
              <a:rPr lang="en-US" dirty="0"/>
              <a:t>decreasing from center outward; but the</a:t>
            </a:r>
            <a:br>
              <a:rPr lang="en-US" dirty="0"/>
            </a:br>
            <a:r>
              <a:rPr lang="en-US" dirty="0"/>
              <a:t>formula in 4.3.3 is to multiply the flat array.</a:t>
            </a:r>
            <a:br>
              <a:rPr lang="en-US" dirty="0"/>
            </a:br>
            <a:r>
              <a:rPr lang="en-US" dirty="0"/>
              <a:t>Doesn’t seem to be right</a:t>
            </a:r>
          </a:p>
          <a:p>
            <a:r>
              <a:rPr lang="en-US" dirty="0"/>
              <a:t>LUKE bad pixel map shows bad pixels, but</a:t>
            </a:r>
            <a:br>
              <a:rPr lang="en-US" dirty="0"/>
            </a:br>
            <a:r>
              <a:rPr lang="en-US" dirty="0"/>
              <a:t>calibration document P6, 3.3.1 states “no bad pixels have been flagged”</a:t>
            </a:r>
          </a:p>
          <a:p>
            <a:r>
              <a:rPr lang="en-US" dirty="0"/>
              <a:t>No information found in SIS, calibration</a:t>
            </a:r>
            <a:br>
              <a:rPr lang="en-US" dirty="0"/>
            </a:br>
            <a:r>
              <a:rPr lang="en-US" dirty="0"/>
              <a:t>document, or fits headers concerning the radiometric calibration parameters in the *_cal_col_001.fits files</a:t>
            </a:r>
          </a:p>
          <a:p>
            <a:pPr lvl="1"/>
            <a:r>
              <a:rPr lang="en-US" dirty="0"/>
              <a:t>What are they?</a:t>
            </a:r>
          </a:p>
          <a:p>
            <a:pPr lvl="1"/>
            <a:r>
              <a:rPr lang="en-US" dirty="0"/>
              <a:t>How are they derived?</a:t>
            </a:r>
          </a:p>
          <a:p>
            <a:pPr lvl="1"/>
            <a:r>
              <a:rPr lang="en-US" dirty="0"/>
              <a:t>How to use them?</a:t>
            </a:r>
          </a:p>
          <a:p>
            <a:r>
              <a:rPr lang="en-US" dirty="0"/>
              <a:t>Otherwise calibration data appear nominal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C928B-749D-862F-1622-6F1CDD7295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1E12A8-2DB2-CF21-CD92-41A26FC263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1146" y="593774"/>
            <a:ext cx="3164098" cy="1791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6C864A-7916-E9ED-9FEC-F7E5E4F1273A}"/>
              </a:ext>
            </a:extLst>
          </p:cNvPr>
          <p:cNvSpPr txBox="1"/>
          <p:nvPr/>
        </p:nvSpPr>
        <p:spPr>
          <a:xfrm>
            <a:off x="7346983" y="1781317"/>
            <a:ext cx="905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LUKE flats</a:t>
            </a:r>
          </a:p>
        </p:txBody>
      </p:sp>
    </p:spTree>
    <p:extLst>
      <p:ext uri="{BB962C8B-B14F-4D97-AF65-F5344CB8AC3E}">
        <p14:creationId xmlns:p14="http://schemas.microsoft.com/office/powerpoint/2010/main" val="202687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914150"/>
            <a:ext cx="8520600" cy="3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 err="1"/>
              <a:t>LICIACube</a:t>
            </a:r>
            <a:r>
              <a:rPr lang="en" dirty="0"/>
              <a:t> data bundle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Five data collections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/>
              <a:t>Documentation</a:t>
            </a:r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dirty="0"/>
              <a:t>Two cameras (LEIA and LUKE) with each having two calibration levels (raw and calibrated)</a:t>
            </a:r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dirty="0"/>
              <a:t>Calibration data are placed inside the calibration collections for both cameras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Contain all images collected by </a:t>
            </a:r>
            <a:r>
              <a:rPr lang="en" dirty="0" err="1"/>
              <a:t>LICIACube</a:t>
            </a:r>
            <a:r>
              <a:rPr lang="en" dirty="0"/>
              <a:t> after its deployment from DART to the end of mission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dirty="0"/>
              <a:t>Two mission phases: approach and final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Document collection includes three pdf files and five txt files</a:t>
            </a:r>
          </a:p>
          <a:p>
            <a:pPr lvl="1" indent="-334327">
              <a:buSzPct val="100000"/>
              <a:buChar char="●"/>
            </a:pPr>
            <a:r>
              <a:rPr lang="en" dirty="0"/>
              <a:t>Camera data SIS</a:t>
            </a:r>
          </a:p>
          <a:p>
            <a:pPr lvl="1" indent="-334327">
              <a:buSzPct val="100000"/>
              <a:buChar char="●"/>
            </a:pPr>
            <a:r>
              <a:rPr lang="en" dirty="0"/>
              <a:t>Camera data calibration pipeline description for both cameras</a:t>
            </a:r>
          </a:p>
          <a:p>
            <a:pPr lvl="1" indent="-334327">
              <a:buSzPct val="100000"/>
              <a:buChar char="●"/>
            </a:pPr>
            <a:r>
              <a:rPr lang="en" dirty="0"/>
              <a:t>Radio science SIS</a:t>
            </a:r>
          </a:p>
          <a:p>
            <a:pPr lvl="1" indent="-334327">
              <a:buSzPct val="100000"/>
              <a:buChar char="●"/>
            </a:pPr>
            <a:r>
              <a:rPr lang="en" dirty="0"/>
              <a:t>Five text files listing the TCMs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97" dirty="0"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Review summary: Many problems, including image orientation, geometry, and some issues in the documentations, likely not certifiable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4774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7EB2F-C1D2-2AC4-A867-5653F439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225D6-BD93-96C7-CE92-A33E6A301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places need to be checked for correctness and consistency</a:t>
            </a:r>
          </a:p>
          <a:p>
            <a:r>
              <a:rPr lang="en-US" dirty="0"/>
              <a:t>Cannot recommend a certification until at least the three issues below are addressed</a:t>
            </a:r>
          </a:p>
          <a:p>
            <a:pPr lvl="1"/>
            <a:r>
              <a:rPr lang="en-US" dirty="0"/>
              <a:t>Display orientation are confirmed, and inconsistency sorted out</a:t>
            </a:r>
          </a:p>
          <a:p>
            <a:pPr lvl="1"/>
            <a:r>
              <a:rPr lang="en-US" dirty="0"/>
              <a:t>PDS4_viewer display problem for LUKE raw images are resolved</a:t>
            </a:r>
          </a:p>
          <a:p>
            <a:pPr lvl="1"/>
            <a:r>
              <a:rPr lang="en-US" dirty="0"/>
              <a:t>Geometry parameters are corrected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6ACA0-3B1F-1D3E-01BC-4B9730E9BE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340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09E0-BCB4-F283-B2C0-D697F6914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53843-013C-A92A-3752-329BDC863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Read through all documentation, check against data</a:t>
            </a:r>
          </a:p>
          <a:p>
            <a:pPr lvl="1"/>
            <a:r>
              <a:rPr lang="en-US" dirty="0"/>
              <a:t>Radio science data SIS is not reviewed here</a:t>
            </a:r>
          </a:p>
          <a:p>
            <a:r>
              <a:rPr lang="en-US" dirty="0"/>
              <a:t>Data</a:t>
            </a:r>
          </a:p>
          <a:p>
            <a:pPr lvl="1"/>
            <a:r>
              <a:rPr lang="en-US" dirty="0"/>
              <a:t>Extracted and checked keywords for all raw and </a:t>
            </a:r>
            <a:r>
              <a:rPr lang="en-US" dirty="0" err="1"/>
              <a:t>cal</a:t>
            </a:r>
            <a:r>
              <a:rPr lang="en-US" dirty="0"/>
              <a:t> images based on SIS and calibration pipeline description to search for any conflicts, inconsistencies, or if the values make sense</a:t>
            </a:r>
          </a:p>
          <a:p>
            <a:pPr lvl="1"/>
            <a:r>
              <a:rPr lang="en-US" dirty="0"/>
              <a:t>Compare the data in two calibration levels for each camera for consistency of keywords</a:t>
            </a:r>
          </a:p>
          <a:p>
            <a:pPr lvl="1"/>
            <a:r>
              <a:rPr lang="en-US" dirty="0"/>
              <a:t>Checked the orientation of a few images using multiple software tools</a:t>
            </a:r>
          </a:p>
          <a:p>
            <a:pPr lvl="1"/>
            <a:r>
              <a:rPr lang="en-US" dirty="0"/>
              <a:t>Calculate some basic geometric parameters using SPICE and compare with the values in image headers</a:t>
            </a:r>
          </a:p>
          <a:p>
            <a:r>
              <a:rPr lang="en-US" dirty="0"/>
              <a:t>Didn’t do</a:t>
            </a:r>
          </a:p>
          <a:p>
            <a:pPr lvl="1"/>
            <a:r>
              <a:rPr lang="en-US" dirty="0"/>
              <a:t>Try to calibrate the data from raw to </a:t>
            </a:r>
            <a:r>
              <a:rPr lang="en-US" dirty="0" err="1"/>
              <a:t>cal</a:t>
            </a:r>
            <a:r>
              <a:rPr lang="en-US" dirty="0"/>
              <a:t> following the calibration document</a:t>
            </a:r>
          </a:p>
          <a:p>
            <a:pPr lvl="1"/>
            <a:r>
              <a:rPr lang="en-US" dirty="0"/>
              <a:t>Check the correctness of image calibration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49FA9-27A3-526E-AB75-134FC29383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2639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3B332-D097-DD44-5A29-5BB5EAB53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150AD-D637-88D0-D0B5-02E91C988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355 LEIA images in raw, 305 calibrated</a:t>
            </a:r>
          </a:p>
          <a:p>
            <a:pPr lvl="1"/>
            <a:r>
              <a:rPr lang="en-US" dirty="0"/>
              <a:t>All 30 uncalibrated images are windowed, 25 of which from approach, the other five from final – consistent with SIS</a:t>
            </a:r>
          </a:p>
          <a:p>
            <a:r>
              <a:rPr lang="en-US" dirty="0"/>
              <a:t>274 LUKE images in raw, 267 calibrated.</a:t>
            </a:r>
          </a:p>
          <a:p>
            <a:pPr lvl="1"/>
            <a:r>
              <a:rPr lang="en-US" dirty="0"/>
              <a:t>All 7 uncalibrated images are windowed from approach, consistent with SIS</a:t>
            </a:r>
          </a:p>
          <a:p>
            <a:r>
              <a:rPr lang="en-US" dirty="0"/>
              <a:t>No inconsistency in keyword values and descriptions is identified</a:t>
            </a:r>
          </a:p>
          <a:p>
            <a:r>
              <a:rPr lang="en-US" dirty="0"/>
              <a:t>Image can be opened and displayed correctly with python module `</a:t>
            </a:r>
            <a:r>
              <a:rPr lang="en-US" dirty="0" err="1"/>
              <a:t>astropy.io.fits</a:t>
            </a:r>
            <a:r>
              <a:rPr lang="en-US" dirty="0"/>
              <a:t>`, DS9, and PDS4_viewer, except for some LUKE raw images in approach phase, details follow</a:t>
            </a:r>
          </a:p>
          <a:p>
            <a:r>
              <a:rPr lang="en-US" dirty="0"/>
              <a:t>Problems with image orientation, details follow</a:t>
            </a:r>
          </a:p>
          <a:p>
            <a:r>
              <a:rPr lang="en-US" dirty="0"/>
              <a:t>Large discrepancies in the geometric parameters, details follow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Some places in the documentation not clear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98428-6DF4-6544-C892-5CC317367B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880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5746D-7745-B7EB-FAEF-D2A2862A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raw PDS4_viewer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56092-A46F-28AF-73CD-E27D7B096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1308491"/>
            <a:ext cx="2581835" cy="3324232"/>
          </a:xfrm>
        </p:spPr>
        <p:txBody>
          <a:bodyPr/>
          <a:lstStyle/>
          <a:p>
            <a:r>
              <a:rPr lang="en-US" dirty="0"/>
              <a:t>PDS4_Viewer cannot view raw images</a:t>
            </a:r>
          </a:p>
          <a:p>
            <a:r>
              <a:rPr lang="en-US" dirty="0"/>
              <a:t>Seems the problem is only for final phase images, approach images are probably fine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0155D-3C7A-2E89-6EB4-5E904C8F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E9F475-FA24-4FB7-7AE4-AAAE115A8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6620" y="1172366"/>
            <a:ext cx="5742666" cy="332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4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3E0E-C94B-DEC6-4CD5-2E455BFF6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Orientation – LEIA raw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52556-DF89-3003-64C1-6E2525134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24699"/>
            <a:ext cx="7886700" cy="7865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xlm</a:t>
            </a:r>
            <a:r>
              <a:rPr lang="en-US" dirty="0"/>
              <a:t> labels:</a:t>
            </a:r>
          </a:p>
          <a:p>
            <a:pPr lvl="1"/>
            <a:r>
              <a:rPr lang="en-US" dirty="0"/>
              <a:t>Sample: Left to right</a:t>
            </a:r>
          </a:p>
          <a:p>
            <a:pPr lvl="1"/>
            <a:r>
              <a:rPr lang="en-US" dirty="0"/>
              <a:t>Line: Top to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CE52B-2BFB-0B14-05D3-57F69932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9BCC85-CF23-8DC8-2F3D-D630DA40F0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3799" y="1949741"/>
            <a:ext cx="2820339" cy="3091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B4FBB7-AE09-0559-3C6A-81A02A9626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59" y="1813158"/>
            <a:ext cx="2521875" cy="33303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2A9892-FC11-C8EE-1BA8-2E4368EF9C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3868" y="1623107"/>
            <a:ext cx="2725294" cy="33368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FC6EFF-0877-7D09-3AC9-A5C88580C563}"/>
              </a:ext>
            </a:extLst>
          </p:cNvPr>
          <p:cNvSpPr txBox="1"/>
          <p:nvPr/>
        </p:nvSpPr>
        <p:spPr>
          <a:xfrm>
            <a:off x="3700456" y="1461138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1664234107_00105</a:t>
            </a:r>
          </a:p>
        </p:txBody>
      </p:sp>
    </p:spTree>
    <p:extLst>
      <p:ext uri="{BB962C8B-B14F-4D97-AF65-F5344CB8AC3E}">
        <p14:creationId xmlns:p14="http://schemas.microsoft.com/office/powerpoint/2010/main" val="174878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3E0E-C94B-DEC6-4CD5-2E455BFF6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Orientation – LEIA calibrated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52556-DF89-3003-64C1-6E2525134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24266"/>
            <a:ext cx="7886700" cy="7865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xlm</a:t>
            </a:r>
            <a:r>
              <a:rPr lang="en-US" dirty="0"/>
              <a:t> labels:</a:t>
            </a:r>
          </a:p>
          <a:p>
            <a:pPr lvl="1"/>
            <a:r>
              <a:rPr lang="en-US" dirty="0"/>
              <a:t>Sample: Left to right</a:t>
            </a:r>
          </a:p>
          <a:p>
            <a:pPr lvl="1"/>
            <a:r>
              <a:rPr lang="en-US" dirty="0"/>
              <a:t>Line: Top to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CE52B-2BFB-0B14-05D3-57F69932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C6EFF-0877-7D09-3AC9-A5C88580C563}"/>
              </a:ext>
            </a:extLst>
          </p:cNvPr>
          <p:cNvSpPr txBox="1"/>
          <p:nvPr/>
        </p:nvSpPr>
        <p:spPr>
          <a:xfrm>
            <a:off x="3709915" y="1203228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1664234197_00105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92531F-42EC-E9BE-F0BE-5F100CEF19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710766"/>
            <a:ext cx="2292575" cy="3437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CF3483-A6C3-B45F-3E68-5DAB24693B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2015" y="1630239"/>
            <a:ext cx="2828402" cy="34371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3C9539-7FE6-A114-ED99-5B965F518A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1207" y="1520460"/>
            <a:ext cx="2750064" cy="352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25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3E0E-C94B-DEC6-4CD5-2E455BFF6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Orientation – LUKE raw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CE52B-2BFB-0B14-05D3-57F69932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C6EFF-0877-7D09-3AC9-A5C88580C563}"/>
              </a:ext>
            </a:extLst>
          </p:cNvPr>
          <p:cNvSpPr txBox="1"/>
          <p:nvPr/>
        </p:nvSpPr>
        <p:spPr>
          <a:xfrm>
            <a:off x="4918426" y="1697233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1664234195_00051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7918A8-C93A-CBAE-F875-33FB56896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57" y="1770437"/>
            <a:ext cx="3630015" cy="32716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3D4FFA-C82D-B07D-6478-59B4278B66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5056" y="2337337"/>
            <a:ext cx="4068687" cy="260270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4B4AE8-E43D-4259-AA81-D998ACE9DDD9}"/>
              </a:ext>
            </a:extLst>
          </p:cNvPr>
          <p:cNvSpPr txBox="1">
            <a:spLocks/>
          </p:cNvSpPr>
          <p:nvPr/>
        </p:nvSpPr>
        <p:spPr>
          <a:xfrm>
            <a:off x="628650" y="924266"/>
            <a:ext cx="7886700" cy="786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xlm labels:</a:t>
            </a:r>
          </a:p>
          <a:p>
            <a:pPr lvl="1"/>
            <a:r>
              <a:rPr lang="en-US"/>
              <a:t>Sample: Left to right</a:t>
            </a:r>
          </a:p>
          <a:p>
            <a:pPr lvl="1"/>
            <a:r>
              <a:rPr lang="en-US"/>
              <a:t>Line: Top to bottom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20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3E0E-C94B-DEC6-4CD5-2E455BFF6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Orientation – LUKE calibrated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CE52B-2BFB-0B14-05D3-57F69932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C6EFF-0877-7D09-3AC9-A5C88580C563}"/>
              </a:ext>
            </a:extLst>
          </p:cNvPr>
          <p:cNvSpPr txBox="1"/>
          <p:nvPr/>
        </p:nvSpPr>
        <p:spPr>
          <a:xfrm>
            <a:off x="3344534" y="1400638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1664234242_00023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E1E7BF-9A3D-00DF-A905-8DF0E4E5DE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4952" y="404783"/>
            <a:ext cx="3244580" cy="2354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338089-CB1B-7B0A-03B8-6C0F5116C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58" y="1769970"/>
            <a:ext cx="3626647" cy="3268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7C63D8-7E1D-E350-49A8-3EB9F87BE3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4952" y="2824320"/>
            <a:ext cx="3354636" cy="217731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16C9659-DEE2-9AD5-DC8A-2E5CE4E8E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24266"/>
            <a:ext cx="7886700" cy="7865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xlm</a:t>
            </a:r>
            <a:r>
              <a:rPr lang="en-US" dirty="0"/>
              <a:t> labels:</a:t>
            </a:r>
          </a:p>
          <a:p>
            <a:pPr lvl="1"/>
            <a:r>
              <a:rPr lang="en-US" dirty="0"/>
              <a:t>Sample: Left to right</a:t>
            </a:r>
          </a:p>
          <a:p>
            <a:pPr lvl="1"/>
            <a:r>
              <a:rPr lang="en-US" dirty="0"/>
              <a:t>Line: Top to bottom</a:t>
            </a:r>
          </a:p>
        </p:txBody>
      </p:sp>
    </p:spTree>
    <p:extLst>
      <p:ext uri="{BB962C8B-B14F-4D97-AF65-F5344CB8AC3E}">
        <p14:creationId xmlns:p14="http://schemas.microsoft.com/office/powerpoint/2010/main" val="128950502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16BBD216-701A-B147-BB27-EB525E81FA10}" vid="{C9D09506-F3FB-4742-ACB1-003FF93BA72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17274</TotalTime>
  <Words>1154</Words>
  <Application>Microsoft Macintosh PowerPoint</Application>
  <PresentationFormat>On-screen Show (16:9)</PresentationFormat>
  <Paragraphs>142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Theme1</vt:lpstr>
      <vt:lpstr>LICIACube LEIA/LUKE Data Review</vt:lpstr>
      <vt:lpstr>Overview</vt:lpstr>
      <vt:lpstr>Review Process</vt:lpstr>
      <vt:lpstr>Results</vt:lpstr>
      <vt:lpstr>LUKE raw PDS4_viewer problem</vt:lpstr>
      <vt:lpstr>Orientation – LEIA raw</vt:lpstr>
      <vt:lpstr>Orientation – LEIA calibrated</vt:lpstr>
      <vt:lpstr>Orientation – LUKE raw</vt:lpstr>
      <vt:lpstr>Orientation – LUKE calibrated</vt:lpstr>
      <vt:lpstr>Geometry keyword values</vt:lpstr>
      <vt:lpstr>Geometry – LUKE raw</vt:lpstr>
      <vt:lpstr>Geometry – LUKE near C/A</vt:lpstr>
      <vt:lpstr>Geometry – LEIA raw</vt:lpstr>
      <vt:lpstr>Geometry – LEIA near C/A</vt:lpstr>
      <vt:lpstr>Geometry – Compare with DRACO</vt:lpstr>
      <vt:lpstr>Geometry – Compare LEIA and LUKE</vt:lpstr>
      <vt:lpstr>Documents</vt:lpstr>
      <vt:lpstr>Document typos</vt:lpstr>
      <vt:lpstr>Calibration data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DART/DRACO Data Review</dc:title>
  <cp:lastModifiedBy>Jian-Yang Li</cp:lastModifiedBy>
  <cp:revision>134</cp:revision>
  <dcterms:modified xsi:type="dcterms:W3CDTF">2023-09-15T01:07:48Z</dcterms:modified>
</cp:coreProperties>
</file>