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85" r:id="rId4"/>
    <p:sldId id="257" r:id="rId5"/>
    <p:sldId id="273" r:id="rId6"/>
    <p:sldId id="302" r:id="rId7"/>
    <p:sldId id="297" r:id="rId8"/>
    <p:sldId id="300" r:id="rId9"/>
    <p:sldId id="298" r:id="rId10"/>
    <p:sldId id="301" r:id="rId11"/>
    <p:sldId id="306" r:id="rId12"/>
    <p:sldId id="307" r:id="rId13"/>
    <p:sldId id="299" r:id="rId14"/>
    <p:sldId id="305" r:id="rId15"/>
    <p:sldId id="30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1"/>
    <p:restoredTop sz="89836"/>
  </p:normalViewPr>
  <p:slideViewPr>
    <p:cSldViewPr snapToGrid="0" snapToObjects="1">
      <p:cViewPr varScale="1">
        <p:scale>
          <a:sx n="135" d="100"/>
          <a:sy n="135" d="100"/>
        </p:scale>
        <p:origin x="6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24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F89C-F843-9641-92B8-E1E9BBF21C9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A0FB-82E4-F547-B2D5-AF175DBD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1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90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part of the review was carried out by Boris Semenov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OBJ files are consistent with the </a:t>
            </a:r>
            <a:r>
              <a:rPr lang="en-US" dirty="0" err="1"/>
              <a:t>Dimorphos</a:t>
            </a:r>
            <a:r>
              <a:rPr lang="en-US" dirty="0"/>
              <a:t> DSKs available in the </a:t>
            </a:r>
            <a:r>
              <a:rPr lang="en-US" dirty="0" err="1"/>
              <a:t>dart_spice</a:t>
            </a:r>
            <a:r>
              <a:rPr lang="en-US" dirty="0"/>
              <a:t> archive!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3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3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PDS Validate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the PDS Validate Tool is the first step to validate a PDS4 product,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collection or bundle.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would be appropriate to provide the context products of the bundles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collections in order to be able run the PDS Validate Tool at its full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capacity. Because it is not available, we have to use the –skip-context-validation flag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the bundle had so many errors I broke down my validation runs by collection.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are there so many errors?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Additionally, given all of the PDS4 Validation errors I have run it with</a:t>
            </a:r>
          </a:p>
          <a:p>
            <a:r>
              <a:rPr lang="en-US" dirty="0"/>
              <a:t>--skip-product-validation which according to the PDS4 Validate Tool</a:t>
            </a:r>
          </a:p>
          <a:p>
            <a:r>
              <a:rPr lang="en-US" dirty="0"/>
              <a:t>documentation will "Execute bundle validation but only check bundle/collection</a:t>
            </a:r>
          </a:p>
          <a:p>
            <a:r>
              <a:rPr lang="en-US" dirty="0"/>
              <a:t>validity and ignore the product"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Wildcards are used where all files of this type have the error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Readme is referenced in the bundle xml but is missing from the bundle </a:t>
            </a:r>
          </a:p>
          <a:p>
            <a:endParaRPr lang="en-US" dirty="0"/>
          </a:p>
          <a:p>
            <a:r>
              <a:rPr lang="en-US" dirty="0"/>
              <a:t>The derived </a:t>
            </a:r>
            <a:r>
              <a:rPr lang="en-US" dirty="0" err="1"/>
              <a:t>didymos</a:t>
            </a:r>
            <a:r>
              <a:rPr lang="en-US" dirty="0"/>
              <a:t> model v3 data collection csv has 4 truncated files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produced when the image was not viewable in PDS4 Viewer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AE0B-005E-7A4E-A088-8D8784A93408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D457-2983-E449-A356-35F4D7983D3C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DB65-F88C-F748-A8A4-6B82727C73CA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85" y="225368"/>
            <a:ext cx="7320981" cy="466366"/>
          </a:xfrm>
        </p:spPr>
        <p:txBody>
          <a:bodyPr>
            <a:normAutofit/>
          </a:bodyPr>
          <a:lstStyle>
            <a:lvl1pPr>
              <a:defRPr sz="36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Wingdings" charset="2"/>
              <a:buChar char="§"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Wingdings" charset="2"/>
              <a:buChar char="Ø"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Font typeface="Courier New" charset="0"/>
              <a:buChar char="o"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Font typeface="Wingdings" charset="2"/>
              <a:buChar char="v"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38324" y="754912"/>
            <a:ext cx="67626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679944" y="691734"/>
            <a:ext cx="414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Navigation and Ancillary Information Facility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6" y="116339"/>
            <a:ext cx="1105048" cy="9139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F1D1-2E1B-0E43-9C46-CD3E314B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F4D74C-4BAD-0D42-A129-EA8222EB7664}" type="datetime1">
              <a:rPr lang="en-US" smtClean="0"/>
              <a:pPr/>
              <a:t>9/15/23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8AA1A-0CF9-D44C-910E-2855E87B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96F2-B5E9-DC47-ADDA-1CD57AA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BECC5-12A8-3345-8D10-00AE8D1955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5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A3EF-6BC5-CB46-BC64-B9B23BAACC03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B6C-F3AA-C14F-80EE-9BA4271A61AC}" type="datetime1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B68-01FD-004A-B15C-63A7263DA64C}" type="datetime1">
              <a:rPr lang="en-US" smtClean="0"/>
              <a:t>9/15/23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5BC1-4C4B-5A4C-8B08-50E5937F8F82}" type="datetime1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4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669-FADB-1841-95A6-2CF3E176200B}" type="datetime1">
              <a:rPr lang="en-US" smtClean="0"/>
              <a:t>9/15/23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1194-447B-254B-BC55-0717023AB754}" type="datetime1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6438-947A-A641-B532-04096BB7B67D}" type="datetime1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988C-46E2-3344-8CF8-B168E29A9BFE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139"/>
            <a:ext cx="7772400" cy="1479144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DART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dart_shapemodel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bundle review</a:t>
            </a:r>
            <a:endParaRPr lang="en-US" sz="4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264" y="3813243"/>
            <a:ext cx="7305472" cy="202909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Alyssa Bailey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NAIF / Jet Propulsion Laboratory, California Institute of Technology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Virtual Meeting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September 15, 2023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754912"/>
            <a:ext cx="685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9944" y="691734"/>
            <a:ext cx="414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Navigation and Ancillary Information Facility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6" y="116339"/>
            <a:ext cx="1105048" cy="913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638" y="5842337"/>
            <a:ext cx="829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The research described in this publication was carried out at the Jet Propulsion Laboratory, California Institute of Technology, under a contract with the National Aeronautics and Space Administration.</a:t>
            </a:r>
          </a:p>
          <a:p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© 2023 California Institute of Technology. Government sponsorship acknowledged.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8"/>
    </mc:Choice>
    <mc:Fallback xmlns="">
      <p:transition spd="slow" advTm="178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7C6F-26B1-BCC6-0CD5-8531C6C0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B6A7-ECAB-B237-63E9-FDDFA2E1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US" sz="2800" dirty="0"/>
              <a:t>Image Cube </a:t>
            </a:r>
            <a:r>
              <a:rPr lang="en-US" dirty="0"/>
              <a:t>DTM</a:t>
            </a:r>
            <a:r>
              <a:rPr lang="en-US" sz="2800" dirty="0"/>
              <a:t> FITS files have been tested with SBMT </a:t>
            </a:r>
          </a:p>
          <a:p>
            <a:pPr lvl="1"/>
            <a:r>
              <a:rPr lang="en-US" dirty="0"/>
              <a:t>All 14 DTM files open and display in SBMT</a:t>
            </a:r>
          </a:p>
          <a:p>
            <a:pPr marL="457200" lvl="1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AD2FE-3D64-6F9F-3B82-64FAE00B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72A45-887D-1FB6-CFC5-F6315114C55A}"/>
              </a:ext>
            </a:extLst>
          </p:cNvPr>
          <p:cNvSpPr txBox="1"/>
          <p:nvPr/>
        </p:nvSpPr>
        <p:spPr>
          <a:xfrm>
            <a:off x="4452361" y="2490380"/>
            <a:ext cx="486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Shape models overlayed with quantities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20A7664D-1058-C353-0442-C3625B8CA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" y="2473092"/>
            <a:ext cx="3549790" cy="1731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425FDE99-2DCB-0FB8-F17D-4CB2B14F4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68" y="4004002"/>
            <a:ext cx="3393414" cy="1600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50CFBC-F28C-5D82-33BB-6ECFE4F3C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852" y="2857821"/>
            <a:ext cx="2118244" cy="202614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759780-3BB4-6098-E0F8-638D81FF4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54304"/>
            <a:ext cx="2196510" cy="20313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A162D4-8D37-8CAA-E6C8-ED99326EB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765" y="4724444"/>
            <a:ext cx="2145489" cy="20313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306852-2401-EF5A-FE70-628BDFDC0159}"/>
              </a:ext>
            </a:extLst>
          </p:cNvPr>
          <p:cNvSpPr txBox="1"/>
          <p:nvPr/>
        </p:nvSpPr>
        <p:spPr>
          <a:xfrm>
            <a:off x="190745" y="5816374"/>
            <a:ext cx="628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1 - dimorphos_g_1960mm_spc_dtm_0000n00000_v003</a:t>
            </a:r>
          </a:p>
          <a:p>
            <a:r>
              <a:rPr lang="en-US" dirty="0"/>
              <a:t>2 - dimorphos_g_1940mm_spc_dtm_0000n00000_v004</a:t>
            </a:r>
          </a:p>
          <a:p>
            <a:r>
              <a:rPr lang="en-US" dirty="0"/>
              <a:t>3 - didymos_g_1165mm_spc_dtm_0000n00000_v003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CC2D08-5DE5-AE4B-F9C9-5189FF73B5DB}"/>
              </a:ext>
            </a:extLst>
          </p:cNvPr>
          <p:cNvSpPr txBox="1"/>
          <p:nvPr/>
        </p:nvSpPr>
        <p:spPr>
          <a:xfrm>
            <a:off x="4572000" y="2900877"/>
            <a:ext cx="31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8A3E00-5C44-34CC-895C-CA5825F7C223}"/>
              </a:ext>
            </a:extLst>
          </p:cNvPr>
          <p:cNvSpPr txBox="1"/>
          <p:nvPr/>
        </p:nvSpPr>
        <p:spPr>
          <a:xfrm>
            <a:off x="6905292" y="2854304"/>
            <a:ext cx="31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D27426-7B59-4533-1C2D-809EE8678679}"/>
              </a:ext>
            </a:extLst>
          </p:cNvPr>
          <p:cNvSpPr txBox="1"/>
          <p:nvPr/>
        </p:nvSpPr>
        <p:spPr>
          <a:xfrm>
            <a:off x="5695765" y="4691151"/>
            <a:ext cx="31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245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9558-D0A9-6102-325F-29C4CDF2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12FA-2562-59BB-DD5F-5B38132C6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149724"/>
            <a:ext cx="8668138" cy="5027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Image Cube FITS files have been tested with </a:t>
            </a:r>
            <a:r>
              <a:rPr lang="en-US" sz="2400" dirty="0" err="1"/>
              <a:t>AstroImageJ</a:t>
            </a:r>
            <a:r>
              <a:rPr lang="en-US" sz="2400" dirty="0"/>
              <a:t> </a:t>
            </a:r>
          </a:p>
          <a:p>
            <a:r>
              <a:rPr lang="en-US" sz="2000" dirty="0">
                <a:highlight>
                  <a:srgbClr val="C0C0C0"/>
                </a:highlight>
              </a:rPr>
              <a:t>LIEN from 2022 review - </a:t>
            </a:r>
            <a:r>
              <a:rPr lang="en-US" sz="2000" dirty="0"/>
              <a:t>The header has an incorrect value for the target keyword (or the documentation is wrong) :</a:t>
            </a:r>
          </a:p>
          <a:p>
            <a:pPr lvl="1"/>
            <a:r>
              <a:rPr lang="en-US" sz="1600" dirty="0"/>
              <a:t>TARGET  = 'DIMORPHOS' instead of '920065803 </a:t>
            </a:r>
            <a:r>
              <a:rPr lang="en-US" sz="1600" dirty="0" err="1"/>
              <a:t>Dimorphos</a:t>
            </a:r>
            <a:r>
              <a:rPr lang="en-US" sz="1600" dirty="0"/>
              <a:t>’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TARGET  = '20065803 DIMORPHOS’  OR TARGET  = '20065803 DIDYMOS’   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These values differ from the SIS. This sis says – TARGET = ‘920065803 </a:t>
            </a:r>
            <a:r>
              <a:rPr lang="en-US" sz="1600" dirty="0" err="1">
                <a:highlight>
                  <a:srgbClr val="FFFF00"/>
                </a:highlight>
              </a:rPr>
              <a:t>Dimorphos</a:t>
            </a:r>
            <a:r>
              <a:rPr lang="en-US" sz="1600" dirty="0">
                <a:highlight>
                  <a:srgbClr val="FFFF00"/>
                </a:highlight>
              </a:rPr>
              <a:t>’ OR ‘120065803 </a:t>
            </a:r>
            <a:r>
              <a:rPr lang="en-US" sz="1600" dirty="0" err="1">
                <a:highlight>
                  <a:srgbClr val="FFFF00"/>
                </a:highlight>
              </a:rPr>
              <a:t>Didymos</a:t>
            </a:r>
            <a:r>
              <a:rPr lang="en-US" sz="1600" dirty="0">
                <a:highlight>
                  <a:srgbClr val="FFFF00"/>
                </a:highlight>
              </a:rPr>
              <a:t>’ 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Strings that include NAIF ID and name are not (and will not be) recognized by SPICE. The header TARGET naming convention should be updated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[LIEN]</a:t>
            </a:r>
            <a:endParaRPr lang="en-US" sz="1600" dirty="0">
              <a:highlight>
                <a:srgbClr val="FFFF00"/>
              </a:highlight>
            </a:endParaRPr>
          </a:p>
          <a:p>
            <a:pPr lvl="2"/>
            <a:r>
              <a:rPr lang="en-US" sz="1200" dirty="0">
                <a:highlight>
                  <a:srgbClr val="FFFF00"/>
                </a:highlight>
              </a:rPr>
              <a:t>Please update to something along the lines of 'DIDYMOS'/'DIMORPHOS', or '65803 DIDYMOS'/'DIMORPHOS', or '65803 </a:t>
            </a:r>
            <a:r>
              <a:rPr lang="en-US" sz="1200" dirty="0" err="1">
                <a:highlight>
                  <a:srgbClr val="FFFF00"/>
                </a:highlight>
              </a:rPr>
              <a:t>Didymos</a:t>
            </a:r>
            <a:r>
              <a:rPr lang="en-US" sz="1200" dirty="0">
                <a:highlight>
                  <a:srgbClr val="FFFF00"/>
                </a:highlight>
              </a:rPr>
              <a:t>'/'(65803) </a:t>
            </a:r>
            <a:r>
              <a:rPr lang="en-US" sz="1200" dirty="0" err="1">
                <a:highlight>
                  <a:srgbClr val="FFFF00"/>
                </a:highlight>
              </a:rPr>
              <a:t>Didymos</a:t>
            </a:r>
            <a:r>
              <a:rPr lang="en-US" sz="1200" dirty="0">
                <a:highlight>
                  <a:srgbClr val="FFFF00"/>
                </a:highlight>
              </a:rPr>
              <a:t> I (</a:t>
            </a:r>
            <a:r>
              <a:rPr lang="en-US" sz="1200" dirty="0" err="1">
                <a:highlight>
                  <a:srgbClr val="FFFF00"/>
                </a:highlight>
              </a:rPr>
              <a:t>Dimorphos</a:t>
            </a:r>
            <a:r>
              <a:rPr lang="en-US" sz="1200" dirty="0">
                <a:highlight>
                  <a:srgbClr val="FFFF00"/>
                </a:highlight>
              </a:rPr>
              <a:t>)’ as used in the XML labels &lt;name&gt; fields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7C8F2-F11C-AEB6-D30E-4D142029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111679-A4F4-B1DF-DD25-F79968A7C08A}"/>
              </a:ext>
            </a:extLst>
          </p:cNvPr>
          <p:cNvGrpSpPr/>
          <p:nvPr/>
        </p:nvGrpSpPr>
        <p:grpSpPr>
          <a:xfrm>
            <a:off x="289249" y="4310215"/>
            <a:ext cx="2926906" cy="2547785"/>
            <a:chOff x="387600" y="4195609"/>
            <a:chExt cx="3393633" cy="26623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DEC4E9-4ACA-9548-9D7F-29574C0E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49" y="4195609"/>
              <a:ext cx="3370184" cy="2662391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2B49698-419B-9E24-38CF-789E9FAD07FA}"/>
                </a:ext>
              </a:extLst>
            </p:cNvPr>
            <p:cNvSpPr/>
            <p:nvPr/>
          </p:nvSpPr>
          <p:spPr>
            <a:xfrm>
              <a:off x="387600" y="5516038"/>
              <a:ext cx="2075683" cy="2209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14DB3-A292-0AD3-63F0-7A7158B47210}"/>
              </a:ext>
            </a:extLst>
          </p:cNvPr>
          <p:cNvGrpSpPr/>
          <p:nvPr/>
        </p:nvGrpSpPr>
        <p:grpSpPr>
          <a:xfrm>
            <a:off x="2279339" y="4407958"/>
            <a:ext cx="3103398" cy="2547785"/>
            <a:chOff x="2463283" y="3970240"/>
            <a:chExt cx="3444161" cy="26623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55A915-51DE-1853-C0E0-F8A0B92F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3283" y="3970240"/>
              <a:ext cx="3444161" cy="2662391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4CFB1DD-7BA8-1E2D-5DD6-77CC0B9A1C04}"/>
                </a:ext>
              </a:extLst>
            </p:cNvPr>
            <p:cNvSpPr/>
            <p:nvPr/>
          </p:nvSpPr>
          <p:spPr>
            <a:xfrm>
              <a:off x="2463283" y="5301435"/>
              <a:ext cx="1959427" cy="2146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01AC55-101D-C905-FED9-0520968F6C6B}"/>
              </a:ext>
            </a:extLst>
          </p:cNvPr>
          <p:cNvGrpSpPr/>
          <p:nvPr/>
        </p:nvGrpSpPr>
        <p:grpSpPr>
          <a:xfrm>
            <a:off x="5269157" y="4310215"/>
            <a:ext cx="3062968" cy="2662391"/>
            <a:chOff x="5130673" y="4127540"/>
            <a:chExt cx="3475651" cy="27769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E7DC90-DEBE-7B62-C467-BBE4E30BA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63" y="4127540"/>
              <a:ext cx="3444161" cy="2776997"/>
            </a:xfrm>
            <a:prstGeom prst="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46B4E9B-05D5-48FC-7306-4A7431A33A98}"/>
                </a:ext>
              </a:extLst>
            </p:cNvPr>
            <p:cNvSpPr/>
            <p:nvPr/>
          </p:nvSpPr>
          <p:spPr>
            <a:xfrm>
              <a:off x="5130673" y="5516038"/>
              <a:ext cx="2296494" cy="2146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01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B38D-180A-18FA-44F8-A856AADE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5727-711A-ECC7-37AB-2217AF94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7775"/>
            <a:ext cx="7886700" cy="1860596"/>
          </a:xfrm>
        </p:spPr>
        <p:txBody>
          <a:bodyPr/>
          <a:lstStyle/>
          <a:p>
            <a:r>
              <a:rPr lang="en-US" sz="2000" dirty="0">
                <a:highlight>
                  <a:srgbClr val="C0C0C0"/>
                </a:highlight>
              </a:rPr>
              <a:t>LIEN from 2022 review - </a:t>
            </a:r>
            <a:r>
              <a:rPr lang="en-US" sz="2000" dirty="0"/>
              <a:t>There is a plane (ALBEDO) missing in the global image cube, that is present as an ancillary FITS file :</a:t>
            </a:r>
          </a:p>
          <a:p>
            <a:pPr lvl="1"/>
            <a:r>
              <a:rPr lang="en-US" sz="1600" dirty="0"/>
              <a:t>g_08440mm_spc_alb_dimo_0000n00000_v002.fits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Local </a:t>
            </a:r>
            <a:r>
              <a:rPr lang="en-US" sz="1600" dirty="0" err="1">
                <a:highlight>
                  <a:srgbClr val="FFFF00"/>
                </a:highlight>
              </a:rPr>
              <a:t>Dimorphos</a:t>
            </a:r>
            <a:r>
              <a:rPr lang="en-US" sz="1600" dirty="0">
                <a:highlight>
                  <a:srgbClr val="FFFF00"/>
                </a:highlight>
              </a:rPr>
              <a:t> DTMs v3 &amp; v4 have albedo 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Global DTMs are still missing Albedo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[LIEN]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C325-FA8D-6BCC-A03B-85A82328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20E771-1ADA-DC6A-D7E5-35182808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94" y="2934293"/>
            <a:ext cx="2861591" cy="282232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C8B9A52-A661-B92F-C0B1-BA354A4D329A}"/>
              </a:ext>
            </a:extLst>
          </p:cNvPr>
          <p:cNvGrpSpPr/>
          <p:nvPr/>
        </p:nvGrpSpPr>
        <p:grpSpPr>
          <a:xfrm>
            <a:off x="147462" y="3820590"/>
            <a:ext cx="2787125" cy="2956728"/>
            <a:chOff x="147462" y="3820590"/>
            <a:chExt cx="2787125" cy="2956728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3AFF7D6-B447-3E52-A8A6-040E9417D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462" y="3820590"/>
              <a:ext cx="2786492" cy="2956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25368B-4B2A-FA3D-80E5-6EEEA4792162}"/>
                </a:ext>
              </a:extLst>
            </p:cNvPr>
            <p:cNvSpPr txBox="1"/>
            <p:nvPr/>
          </p:nvSpPr>
          <p:spPr>
            <a:xfrm>
              <a:off x="1585887" y="4047314"/>
              <a:ext cx="1348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V3 Local DTM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576BDD-F64E-7010-75A5-C3F4086363FE}"/>
              </a:ext>
            </a:extLst>
          </p:cNvPr>
          <p:cNvGrpSpPr/>
          <p:nvPr/>
        </p:nvGrpSpPr>
        <p:grpSpPr>
          <a:xfrm>
            <a:off x="962958" y="4754165"/>
            <a:ext cx="2921931" cy="1253539"/>
            <a:chOff x="1774021" y="4574201"/>
            <a:chExt cx="2921931" cy="1253539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A2012EF-6474-C216-95C6-F6C97885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021" y="4574201"/>
              <a:ext cx="2861853" cy="12535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999373-06DC-089A-FD10-E4FB53FC3535}"/>
                </a:ext>
              </a:extLst>
            </p:cNvPr>
            <p:cNvSpPr txBox="1"/>
            <p:nvPr/>
          </p:nvSpPr>
          <p:spPr>
            <a:xfrm>
              <a:off x="3327500" y="4862416"/>
              <a:ext cx="1368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V4 Local DTM </a:t>
              </a:r>
            </a:p>
          </p:txBody>
        </p:sp>
      </p:grp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C1C7D960-41E0-72C8-FC2F-237EE1926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877" y="3181647"/>
            <a:ext cx="2599359" cy="2837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1B3FB-19C9-3FD0-67EF-9E5DA27319B3}"/>
              </a:ext>
            </a:extLst>
          </p:cNvPr>
          <p:cNvSpPr txBox="1"/>
          <p:nvPr/>
        </p:nvSpPr>
        <p:spPr>
          <a:xfrm>
            <a:off x="4995242" y="6033074"/>
            <a:ext cx="240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Dimorphos</a:t>
            </a:r>
            <a:r>
              <a:rPr lang="en-US" sz="1100" dirty="0"/>
              <a:t> Global V3 DTM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1096E-EE46-9C22-0F41-F1373E7605F6}"/>
              </a:ext>
            </a:extLst>
          </p:cNvPr>
          <p:cNvSpPr txBox="1"/>
          <p:nvPr/>
        </p:nvSpPr>
        <p:spPr>
          <a:xfrm>
            <a:off x="4407676" y="5732999"/>
            <a:ext cx="2057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Didymos</a:t>
            </a:r>
            <a:r>
              <a:rPr lang="en-US" sz="1100" dirty="0"/>
              <a:t> Global DTM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8F8DE-2D26-5AC4-829C-BC02B3040574}"/>
              </a:ext>
            </a:extLst>
          </p:cNvPr>
          <p:cNvSpPr txBox="1"/>
          <p:nvPr/>
        </p:nvSpPr>
        <p:spPr>
          <a:xfrm>
            <a:off x="5971655" y="6280427"/>
            <a:ext cx="240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Dimorphos</a:t>
            </a:r>
            <a:r>
              <a:rPr lang="en-US" sz="1100" dirty="0"/>
              <a:t> Global V4 DTM  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DCB42BA-D781-01AC-9079-75DBCCEC15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458"/>
          <a:stretch/>
        </p:blipFill>
        <p:spPr>
          <a:xfrm>
            <a:off x="6650970" y="3429000"/>
            <a:ext cx="2493030" cy="2837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347F05-2AB6-B363-4623-6D2D2B13340B}"/>
              </a:ext>
            </a:extLst>
          </p:cNvPr>
          <p:cNvSpPr txBox="1"/>
          <p:nvPr/>
        </p:nvSpPr>
        <p:spPr>
          <a:xfrm>
            <a:off x="123931" y="3187517"/>
            <a:ext cx="411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the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v3 and v4 local DTMs have different PLANEs?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8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F819-FF63-4AB2-DA6F-20D2BD1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Document Collection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B074-75C0-C7C9-96C7-4B516166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1186920"/>
            <a:ext cx="8703733" cy="55345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u="sng" dirty="0"/>
              <a:t>dimorphos_impact_point_model_v003.txt</a:t>
            </a:r>
          </a:p>
          <a:p>
            <a:pPr lvl="1"/>
            <a:r>
              <a:rPr lang="en-US" sz="3400" dirty="0"/>
              <a:t>Verified Lat with Daly et al. 2023, RECLAT SPICE API, and impact site XYZ with v1 Impact SPK </a:t>
            </a:r>
          </a:p>
          <a:p>
            <a:pPr lvl="1"/>
            <a:r>
              <a:rPr lang="en-US" sz="3400" dirty="0"/>
              <a:t>REFERENCE_SHAPE = dimorphos_g_1960mm_spc_obj_0000n00000_v003.obj </a:t>
            </a:r>
          </a:p>
          <a:p>
            <a:pPr marL="0" indent="0">
              <a:buNone/>
            </a:pPr>
            <a:r>
              <a:rPr lang="en-US" sz="3700" u="sng" dirty="0"/>
              <a:t>dimorphos_impact_point_model_v004.txt</a:t>
            </a:r>
          </a:p>
          <a:p>
            <a:pPr lvl="1"/>
            <a:r>
              <a:rPr lang="en-US" sz="3400" dirty="0"/>
              <a:t>Verified Lat with RECLAT SPICE API, and  impact Site XYZ with v2 Impact SPK </a:t>
            </a:r>
          </a:p>
          <a:p>
            <a:pPr lvl="1"/>
            <a:r>
              <a:rPr lang="en-US" sz="3400" dirty="0"/>
              <a:t>REFERENCE_SHAPE = dimorphos_g_1960mm_spc_obj_0000n00000_v004.obj – </a:t>
            </a:r>
            <a:r>
              <a:rPr lang="en-US" sz="3400" dirty="0">
                <a:solidFill>
                  <a:srgbClr val="FF0000"/>
                </a:solidFill>
              </a:rPr>
              <a:t>File does not exist [LIEN]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Should this be dimorphos_g_1940mm_spc_obj_0000n00000_v004.obj ?</a:t>
            </a:r>
          </a:p>
          <a:p>
            <a:pPr marL="0" indent="0">
              <a:buNone/>
            </a:pPr>
            <a:r>
              <a:rPr lang="en-US" sz="3700" u="sng" dirty="0" err="1"/>
              <a:t>dart_shapemodel_sis.pdf</a:t>
            </a:r>
            <a:endParaRPr lang="en-US" sz="3700" u="sng" dirty="0"/>
          </a:p>
          <a:p>
            <a:r>
              <a:rPr lang="en-US" sz="3700" dirty="0"/>
              <a:t>Miscellaneous little things are noted in my review notes – </a:t>
            </a:r>
            <a:r>
              <a:rPr lang="en-US" sz="3700" dirty="0" err="1"/>
              <a:t>ie</a:t>
            </a:r>
            <a:r>
              <a:rPr lang="en-US" sz="3700" dirty="0"/>
              <a:t>. Typos or suggestions </a:t>
            </a:r>
          </a:p>
          <a:p>
            <a:r>
              <a:rPr lang="en-US" sz="3700" dirty="0">
                <a:highlight>
                  <a:srgbClr val="C0C0C0"/>
                </a:highlight>
              </a:rPr>
              <a:t>LIEN from 2022 review - </a:t>
            </a:r>
            <a:r>
              <a:rPr lang="en-US" sz="3700" dirty="0"/>
              <a:t>dart_coordinate_system_for_didymos_and_dimorphos_v1.pdf is incorrect, the PDF/A version must be corrected. </a:t>
            </a:r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This document no longer exists but is referenced in sections 4.3.7 &amp; 5.2.4  [LIEN]</a:t>
            </a:r>
          </a:p>
          <a:p>
            <a:r>
              <a:rPr lang="en-US" sz="3700" dirty="0"/>
              <a:t>4.3.4 Wording makes it sound like the SPICE-kernel products are in this archive. Please make the wording clearer to emphasize these products are in the DART SPICE archive at the NAIF Node.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r>
              <a:rPr lang="en-US" sz="3700" dirty="0"/>
              <a:t>4.3.5 states this archive conforms to PDS 1.7 IM - BUT 1.4 is used in the labels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r>
              <a:rPr lang="en-US" sz="3700" dirty="0"/>
              <a:t>5.2.5 talks about SPICE PCK kernels and mentions 'BODY920065803_NUT_*' terms which are not included in the DART '</a:t>
            </a:r>
            <a:r>
              <a:rPr lang="en-US" sz="3700" dirty="0" err="1"/>
              <a:t>didymos_system</a:t>
            </a:r>
            <a:r>
              <a:rPr lang="en-US" sz="3700" dirty="0"/>
              <a:t>' PCK. This should be removed if they are not planning on being added to the PCK file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</a:p>
          <a:p>
            <a:r>
              <a:rPr lang="en-US" sz="3700" dirty="0"/>
              <a:t>5.2.5 section states 920065803 is assigned for </a:t>
            </a:r>
            <a:r>
              <a:rPr lang="en-US" sz="3700" dirty="0" err="1"/>
              <a:t>Dimorphos</a:t>
            </a:r>
            <a:r>
              <a:rPr lang="en-US" sz="3700" dirty="0"/>
              <a:t> which is incorrect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pPr lvl="1"/>
            <a:r>
              <a:rPr lang="en-US" sz="3400" dirty="0"/>
              <a:t>This ID is assigned for </a:t>
            </a:r>
            <a:r>
              <a:rPr lang="en-US" sz="3400" dirty="0" err="1"/>
              <a:t>Didymos</a:t>
            </a:r>
            <a:r>
              <a:rPr lang="en-US" sz="3400" dirty="0"/>
              <a:t>.</a:t>
            </a:r>
          </a:p>
          <a:p>
            <a:pPr marL="457200" lvl="1" indent="0">
              <a:buNone/>
            </a:pPr>
            <a:r>
              <a:rPr lang="en-US" sz="3400" dirty="0"/>
              <a:t>From the NAIF IDs -</a:t>
            </a:r>
          </a:p>
          <a:p>
            <a:pPr marL="457200" lvl="1" indent="0">
              <a:buNone/>
            </a:pPr>
            <a:r>
              <a:rPr lang="en-US" sz="3400" dirty="0"/>
              <a:t>920065803     'DIDYMOS'</a:t>
            </a:r>
          </a:p>
          <a:p>
            <a:pPr marL="457200" lvl="1" indent="0">
              <a:buNone/>
            </a:pPr>
            <a:r>
              <a:rPr lang="en-US" sz="3400" dirty="0"/>
              <a:t>120065803     'DIMORPHOS’ </a:t>
            </a:r>
          </a:p>
          <a:p>
            <a:r>
              <a:rPr lang="en-US" sz="3700" dirty="0"/>
              <a:t>5.2.7 says spacecraft pointing and trajectory will be provided as SPICE kernels - please make it clear they are located at NAIF in the DART SPICE archive and not within this archive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r>
              <a:rPr lang="en-US" sz="3700" dirty="0"/>
              <a:t>7.1 The SPICE definition should be changed to ‘NASA's observation geometry information system developed and maintained by NAIF. SPICE acronym comes from Spacecraft ephemeris (SPK), Planetary constants (PCK), Instrument (IK), Camera-matrix (CK), and Events (EK).’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5E1C-026D-EE4E-984B-9FD53DE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7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456A-4F9C-8ECC-7E67-A19B5729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Shape Models (obj 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5AF6-00B4-2F47-B5FB-2FB714A5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59" y="1073020"/>
            <a:ext cx="7984191" cy="5226927"/>
          </a:xfrm>
        </p:spPr>
        <p:txBody>
          <a:bodyPr>
            <a:normAutofit fontScale="62500" lnSpcReduction="20000"/>
          </a:bodyPr>
          <a:lstStyle/>
          <a:p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Examined DSK "comments”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noted duplicate vertices/Euler formula violations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onverted all shape-archive OBJs to SPICE DSKs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 (after stripping OBJ comments which MKDSK cannot process)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isualized shape-archive-based DSKs in Cosmographia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v3 and v4 _g_ shapes appear consistent, a with small rotational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 shift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corresponding _g_ and _l_ shapes appear consistent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side-by-side visual comparison with SPICE-archive DSKs looked OK 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n-US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umped DSKs from SPICE-archive to OBJs and compared with shape-archive OBJs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consistent data for all </a:t>
            </a:r>
            <a:r>
              <a:rPr lang="en-US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_g_ shapes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SPICE archive does not include DSKs for _l_ shapes and for </a:t>
            </a:r>
            <a:r>
              <a:rPr lang="en-US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Didymos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 lien on DART SPICE archive)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ndependently checked archive-based DSKs for Euler formula violations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results as reflected in OBJ comments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endered a few shape-archive OBJs in Blender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51737-A1D0-BF8B-EBDF-E0AE734A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C02B-3AC0-5425-4EBF-15CFC126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1D8E8-9D4E-7D11-D4EE-6B5F92F0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 group of ovals in different positions&#10;&#10;Description automatically generated">
            <a:extLst>
              <a:ext uri="{FF2B5EF4-FFF2-40B4-BE49-F238E27FC236}">
                <a16:creationId xmlns:a16="http://schemas.microsoft.com/office/drawing/2014/main" id="{2CA90F52-4375-682C-FED4-411608E0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0" y="1411941"/>
            <a:ext cx="4934419" cy="260231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 descr="A blue square on a rock&#10;&#10;Description automatically generated">
            <a:extLst>
              <a:ext uri="{FF2B5EF4-FFF2-40B4-BE49-F238E27FC236}">
                <a16:creationId xmlns:a16="http://schemas.microsoft.com/office/drawing/2014/main" id="{87F14E56-38AD-C80D-A4A8-48229DB7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5" y="4062320"/>
            <a:ext cx="4731505" cy="265915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 descr="A row of moons in space&#10;&#10;Description automatically generated">
            <a:extLst>
              <a:ext uri="{FF2B5EF4-FFF2-40B4-BE49-F238E27FC236}">
                <a16:creationId xmlns:a16="http://schemas.microsoft.com/office/drawing/2014/main" id="{6572E836-3F24-CC9A-0E80-3838BC3F6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652" y="2903496"/>
            <a:ext cx="4829924" cy="254256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6A3C4-2688-5B40-8A1D-30BF6D232668}"/>
              </a:ext>
            </a:extLst>
          </p:cNvPr>
          <p:cNvSpPr txBox="1"/>
          <p:nvPr/>
        </p:nvSpPr>
        <p:spPr>
          <a:xfrm>
            <a:off x="4523358" y="1662223"/>
            <a:ext cx="325418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shape models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v4 shape models on top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v3 shape models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bottom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resolution increases going left to right.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7E166-9B9A-F291-0FB5-E4B08261FF07}"/>
              </a:ext>
            </a:extLst>
          </p:cNvPr>
          <p:cNvSpPr txBox="1"/>
          <p:nvPr/>
        </p:nvSpPr>
        <p:spPr>
          <a:xfrm>
            <a:off x="4418871" y="5623300"/>
            <a:ext cx="346316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Highest resolution V4 Global with the V4 Local ‘patch’ overtop</a:t>
            </a:r>
          </a:p>
          <a:p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i="0" u="none" strike="noStrike" dirty="0">
                <a:effectLst/>
                <a:latin typeface="Calibri" panose="020F0502020204030204" pitchFamily="34" charset="0"/>
              </a:rPr>
              <a:t>dimorphos_g_0243mm_spc_obj_0000n00000_v004 dimorphos_l_0050mm_spc_obj_0896s25122_v004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D1B8A-37C1-F845-9F01-605963F2BE9B}"/>
              </a:ext>
            </a:extLst>
          </p:cNvPr>
          <p:cNvSpPr txBox="1"/>
          <p:nvPr/>
        </p:nvSpPr>
        <p:spPr>
          <a:xfrm>
            <a:off x="5329174" y="4704982"/>
            <a:ext cx="32541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Didymos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shape models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resolution increases going right to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0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1" y="1163237"/>
            <a:ext cx="8250039" cy="545752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Validate Tool Runs should result in no errors or warnings -including context products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9 Document related Liens </a:t>
            </a:r>
          </a:p>
          <a:p>
            <a:r>
              <a:rPr lang="en-US" dirty="0"/>
              <a:t>6 PDS4 label/wrapping Liens</a:t>
            </a:r>
          </a:p>
          <a:p>
            <a:r>
              <a:rPr lang="en-US" dirty="0"/>
              <a:t>5 Data related liens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OBJ files are consistent with </a:t>
            </a:r>
            <a:r>
              <a:rPr lang="en-US" dirty="0" err="1"/>
              <a:t>dart_spice</a:t>
            </a:r>
            <a:r>
              <a:rPr lang="en-US" dirty="0"/>
              <a:t> DSKs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Validation reports and my notes are included in the review material</a:t>
            </a:r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79095-AD5F-504C-8696-993A4A14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C6B292-E3DD-BF47-B5C3-6890E9B3CEA2}"/>
              </a:ext>
            </a:extLst>
          </p:cNvPr>
          <p:cNvSpPr txBox="1">
            <a:spLocks/>
          </p:cNvSpPr>
          <p:nvPr/>
        </p:nvSpPr>
        <p:spPr>
          <a:xfrm>
            <a:off x="756337" y="1354310"/>
            <a:ext cx="7886700" cy="510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2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v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</a:t>
            </a:r>
          </a:p>
          <a:p>
            <a:r>
              <a:rPr lang="en-US" dirty="0"/>
              <a:t>Opening Remarks</a:t>
            </a:r>
          </a:p>
          <a:p>
            <a:r>
              <a:rPr lang="en-US" dirty="0"/>
              <a:t>PDS Validate Tool</a:t>
            </a:r>
          </a:p>
          <a:p>
            <a:r>
              <a:rPr lang="en-US" dirty="0"/>
              <a:t>Miscellaneous PDS4 Issues</a:t>
            </a:r>
          </a:p>
          <a:p>
            <a:r>
              <a:rPr lang="en-US" dirty="0"/>
              <a:t>Product Validation (Minimal)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Shape Models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492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28"/>
    </mc:Choice>
    <mc:Fallback xmlns="">
      <p:transition spd="slow" advTm="330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41"/>
            <a:ext cx="7886700" cy="47650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collections within this bundle contain a number of shape models and derived physical properties of these shape models along with the adequate documentation</a:t>
            </a:r>
          </a:p>
          <a:p>
            <a:r>
              <a:rPr lang="en-US" dirty="0"/>
              <a:t>The documentation is provided as PDF and text files whereas the shape models are provided as OBJ and FITS files. There are two kinds of FITS files:</a:t>
            </a:r>
          </a:p>
          <a:p>
            <a:pPr lvl="1"/>
            <a:r>
              <a:rPr lang="en-US" dirty="0"/>
              <a:t>Image Cubes </a:t>
            </a:r>
          </a:p>
          <a:p>
            <a:pPr lvl="1"/>
            <a:r>
              <a:rPr lang="en-US" dirty="0"/>
              <a:t>Binary Tables -also called Ancillary files</a:t>
            </a:r>
          </a:p>
          <a:p>
            <a:r>
              <a:rPr lang="en-US" dirty="0"/>
              <a:t>Image Cubes should contain all the information of the Binary Tables as different layers that can be overlayed in the shape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Opening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41"/>
            <a:ext cx="7886700" cy="4765022"/>
          </a:xfrm>
        </p:spPr>
        <p:txBody>
          <a:bodyPr>
            <a:normAutofit/>
          </a:bodyPr>
          <a:lstStyle/>
          <a:p>
            <a:r>
              <a:rPr lang="en-US" u="sng" dirty="0"/>
              <a:t>Only the data and documentation in accordance to NAIF's area of expertise have been reviewed. </a:t>
            </a:r>
            <a:r>
              <a:rPr lang="en-US" dirty="0"/>
              <a:t>This mainly excludes the validation of the physical properties from the FITS Image Cubes and/or Binary Tables.</a:t>
            </a:r>
          </a:p>
          <a:p>
            <a:r>
              <a:rPr lang="en-US" dirty="0"/>
              <a:t>Items that are considered liens, and therefore required to be addressed to pass the review from NAIF side are marked with </a:t>
            </a:r>
            <a:r>
              <a:rPr lang="en-US" dirty="0">
                <a:solidFill>
                  <a:srgbClr val="FF0000"/>
                </a:solidFill>
              </a:rPr>
              <a:t>[LIEN]</a:t>
            </a:r>
            <a:r>
              <a:rPr lang="en-US" dirty="0"/>
              <a:t>, any other items are --strong-- suggestions.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PDS Validate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203149"/>
            <a:ext cx="8754534" cy="5417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PDS Validate tool (v3.2.0) </a:t>
            </a:r>
          </a:p>
          <a:p>
            <a:pPr lvl="1"/>
            <a:r>
              <a:rPr lang="en-US" sz="6400" dirty="0"/>
              <a:t>Context products are missing. </a:t>
            </a:r>
            <a:r>
              <a:rPr lang="en-US" sz="6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--skip-context-validation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was used for bundle, collection, and product validation. </a:t>
            </a:r>
            <a:endParaRPr lang="en-US" sz="5600" dirty="0"/>
          </a:p>
          <a:p>
            <a:pPr marL="0" indent="0">
              <a:buNone/>
            </a:pPr>
            <a:r>
              <a:rPr lang="en-US" sz="7200" dirty="0"/>
              <a:t>Bundle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 -R pds4.bundle  --skip-context-validation -r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validate_bundle.txt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“ERROR: Validation run terminated due to an excessive amount of errors.”</a:t>
            </a:r>
          </a:p>
          <a:p>
            <a:pPr marL="0" indent="0">
              <a:buNone/>
            </a:pPr>
            <a:r>
              <a:rPr lang="en-US" sz="7200" dirty="0"/>
              <a:t>data_derived_dimorphos_model_v003 Collection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dart202309/data_derived_dimorphos_model_v003/ -R pds4.collection --skip-context-validation -r validate_data_derived_dimorphos_model_v003.txt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 20 (of 79) products failed validation </a:t>
            </a:r>
          </a:p>
          <a:p>
            <a:pPr marL="0" indent="0">
              <a:buNone/>
            </a:pPr>
            <a:r>
              <a:rPr lang="en-US" sz="7200" dirty="0"/>
              <a:t>data_derived_dimorphos_model_v004 Collection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dart202309/data_derived_dimorphos_model_v004/ -R pds4.collection --skip-context-validation -r validate_data_derived_dimorphos_model_v004.txt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16 (of 79) products failed validation </a:t>
            </a:r>
          </a:p>
          <a:p>
            <a:pPr marL="0" indent="0">
              <a:buNone/>
            </a:pPr>
            <a:r>
              <a:rPr lang="en-US" sz="7200" dirty="0"/>
              <a:t>data_derived_didymos_model_v003 Collection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dart202309/data_derived_didymos_model_v003/ -R pds4.collection --skip-context-validation -r validate_data_derived_didymos_model_v003.txt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“ERROR: Validation run terminated due to an excessive amount of errors.”</a:t>
            </a:r>
          </a:p>
          <a:p>
            <a:pPr marL="0" indent="0">
              <a:buNone/>
            </a:pPr>
            <a:r>
              <a:rPr lang="en-US" sz="7200" dirty="0"/>
              <a:t>Document Collection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dart202309/document/ -R pds4.collection --skip-context-validation -r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validate_document.txt</a:t>
            </a:r>
            <a:endParaRPr lang="en-US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6400" dirty="0"/>
              <a:t>Document collection passes </a:t>
            </a:r>
            <a:r>
              <a:rPr lang="en-US" sz="6400" dirty="0">
                <a:sym typeface="Wingdings" pitchFamily="2" charset="2"/>
              </a:rPr>
              <a:t> 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>
                <a:solidFill>
                  <a:schemeClr val="accent5">
                    <a:lumMod val="75000"/>
                  </a:schemeClr>
                </a:solidFill>
              </a:rPr>
              <a:t>Validation reports are included in the review material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0FCB-7C2F-D752-01CD-2167C114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PDS Validate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E1EC-CFAD-C4DB-CB00-ADD64CC2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3331"/>
            <a:ext cx="81766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Ran validate with the </a:t>
            </a:r>
            <a:r>
              <a:rPr lang="en-US" sz="1600" dirty="0">
                <a:solidFill>
                  <a:schemeClr val="accent5"/>
                </a:solidFill>
              </a:rPr>
              <a:t>–skip-product-validation </a:t>
            </a:r>
            <a:r>
              <a:rPr lang="en-US" sz="1600" dirty="0"/>
              <a:t>flag to “Execute bundle validation but only check bundle/collection validity and ignore the products”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 -R pds4.bundle --skip-product-validation -r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validate_bundle_skip_product_validation.txt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/>
              <a:t>Bundle Validation with –skip-product-validation Produced </a:t>
            </a:r>
          </a:p>
          <a:p>
            <a:pPr lvl="1"/>
            <a:r>
              <a:rPr lang="en-US" sz="1600" dirty="0"/>
              <a:t>39 ERRORS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  <a:p>
            <a:pPr lvl="1"/>
            <a:r>
              <a:rPr lang="en-US" sz="1600" dirty="0"/>
              <a:t>3 WARNINGS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2145-F614-B421-0E14-A6CE10CD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computer screen shot of a computer error&#10;&#10;Description automatically generated">
            <a:extLst>
              <a:ext uri="{FF2B5EF4-FFF2-40B4-BE49-F238E27FC236}">
                <a16:creationId xmlns:a16="http://schemas.microsoft.com/office/drawing/2014/main" id="{D7F05639-83C7-5631-1351-54F2AB30B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5"/>
          <a:stretch/>
        </p:blipFill>
        <p:spPr>
          <a:xfrm>
            <a:off x="3188261" y="2771777"/>
            <a:ext cx="4795805" cy="3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A99E-F1EE-86BC-B413-5F589221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385" y="214671"/>
            <a:ext cx="7618882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PDS Validate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F663-E47F-6634-4AB9-FAA93616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647825"/>
            <a:ext cx="8542866" cy="4397375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solidFill>
                  <a:srgbClr val="FF0000"/>
                </a:solidFill>
              </a:rPr>
              <a:t>[LIEN] [1 Error] </a:t>
            </a:r>
            <a:r>
              <a:rPr lang="en-US" sz="5600" dirty="0"/>
              <a:t>ERROR  [</a:t>
            </a:r>
            <a:r>
              <a:rPr lang="en-US" sz="5600" dirty="0" err="1"/>
              <a:t>error.table.records_mismatch</a:t>
            </a:r>
            <a:r>
              <a:rPr lang="en-US" sz="5600" dirty="0"/>
              <a:t>]   Number of records read is not equal to the defined number of records in the collection (expected 77, got 76).</a:t>
            </a:r>
          </a:p>
          <a:p>
            <a:pPr lvl="1"/>
            <a:r>
              <a:rPr lang="en-US" sz="4800" dirty="0"/>
              <a:t>data_derived_didymos_model_v003/collection_data_derived_didymos_model_v003.xml</a:t>
            </a:r>
          </a:p>
          <a:p>
            <a:pPr marL="457200" lvl="1" indent="0">
              <a:buNone/>
            </a:pPr>
            <a:endParaRPr lang="en-US" sz="4800" dirty="0"/>
          </a:p>
          <a:p>
            <a:r>
              <a:rPr lang="en-US" sz="5600" dirty="0">
                <a:solidFill>
                  <a:srgbClr val="FF0000"/>
                </a:solidFill>
              </a:rPr>
              <a:t>[LIEN] [24 Errors] </a:t>
            </a:r>
            <a:r>
              <a:rPr lang="en-US" sz="5600" dirty="0"/>
              <a:t>ERROR  [</a:t>
            </a:r>
            <a:r>
              <a:rPr lang="en-US" sz="5600" dirty="0" err="1"/>
              <a:t>error.label.table_definition_problem</a:t>
            </a:r>
            <a:r>
              <a:rPr lang="en-US" sz="5600" dirty="0"/>
              <a:t>] - Number of fields for binary tables in the following labels are incorrect :</a:t>
            </a:r>
          </a:p>
          <a:p>
            <a:pPr lvl="1"/>
            <a:r>
              <a:rPr lang="en-US" sz="4800" dirty="0"/>
              <a:t>data_derived_didymos_model_v003/gravity/</a:t>
            </a:r>
            <a:r>
              <a:rPr lang="en-US" sz="4800" dirty="0" err="1"/>
              <a:t>didymos</a:t>
            </a:r>
            <a:r>
              <a:rPr lang="en-US" sz="4800" dirty="0"/>
              <a:t>*</a:t>
            </a:r>
            <a:r>
              <a:rPr lang="en-US" sz="4800" dirty="0" err="1"/>
              <a:t>spc_grv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data_derived_dimorphos_model_v003/gravity/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spc_grv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data_derived_dimorphos_model_v004/gravity/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spc_grv</a:t>
            </a:r>
            <a:r>
              <a:rPr lang="en-US" sz="4800" dirty="0"/>
              <a:t>*v004.xml</a:t>
            </a:r>
          </a:p>
          <a:p>
            <a:pPr lvl="1"/>
            <a:r>
              <a:rPr lang="en-US" sz="4800" dirty="0"/>
              <a:t>data_derived_didymos_model_v003/tilt/</a:t>
            </a:r>
            <a:r>
              <a:rPr lang="en-US" sz="4800" dirty="0" err="1"/>
              <a:t>didymos</a:t>
            </a:r>
            <a:r>
              <a:rPr lang="en-US" sz="4800" dirty="0"/>
              <a:t>*</a:t>
            </a:r>
            <a:r>
              <a:rPr lang="en-US" sz="4800" dirty="0" err="1"/>
              <a:t>spc_nvf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data_derived_dimorphos_model_v003/tilt/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spc_nvf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data_derived_dimorphos_model_v004/tilt/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spc_nvf</a:t>
            </a:r>
            <a:r>
              <a:rPr lang="en-US" sz="4800" dirty="0"/>
              <a:t>*v004.xml</a:t>
            </a:r>
          </a:p>
          <a:p>
            <a:pPr marL="457200" lvl="1" indent="0">
              <a:buNone/>
            </a:pPr>
            <a:endParaRPr lang="en-US" sz="4800" dirty="0"/>
          </a:p>
          <a:p>
            <a:pPr marL="457200" lvl="1" indent="0">
              <a:buNone/>
            </a:pPr>
            <a:r>
              <a:rPr lang="en-US" sz="4800" dirty="0"/>
              <a:t>In the label: </a:t>
            </a:r>
            <a:r>
              <a:rPr lang="en-US" sz="5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5600" dirty="0" err="1">
                <a:latin typeface="Consolas" panose="020B0609020204030204" pitchFamily="49" charset="0"/>
                <a:cs typeface="Consolas" panose="020B0609020204030204" pitchFamily="49" charset="0"/>
              </a:rPr>
              <a:t>Record_Binary</a:t>
            </a:r>
            <a:r>
              <a:rPr lang="en-US" sz="5600" dirty="0">
                <a:latin typeface="Consolas" panose="020B0609020204030204" pitchFamily="49" charset="0"/>
                <a:cs typeface="Consolas" panose="020B0609020204030204" pitchFamily="49" charset="0"/>
              </a:rPr>
              <a:t>&gt; -- &lt;fields&gt;6&lt;/fields&gt; … </a:t>
            </a:r>
            <a:r>
              <a:rPr lang="en-US" sz="5600" dirty="0"/>
              <a:t>but there are 10 fields. </a:t>
            </a:r>
          </a:p>
          <a:p>
            <a:pPr marL="457200" lvl="1" indent="0">
              <a:buNone/>
            </a:pPr>
            <a:endParaRPr lang="en-US" sz="5600" dirty="0">
              <a:solidFill>
                <a:srgbClr val="FF0000"/>
              </a:solidFill>
            </a:endParaRPr>
          </a:p>
          <a:p>
            <a:r>
              <a:rPr lang="en-US" sz="5600" dirty="0">
                <a:solidFill>
                  <a:srgbClr val="FF0000"/>
                </a:solidFill>
              </a:rPr>
              <a:t>[LIEN] [14 Errors] </a:t>
            </a:r>
            <a:r>
              <a:rPr lang="en-US" sz="5600" dirty="0"/>
              <a:t>ERROR  [</a:t>
            </a:r>
            <a:r>
              <a:rPr lang="en-US" sz="5600" dirty="0" err="1"/>
              <a:t>error.table.bad_field_read</a:t>
            </a:r>
            <a:r>
              <a:rPr lang="en-US" sz="5600" dirty="0"/>
              <a:t>]   line 0: Data Object #0 (): Cannot invoke "</a:t>
            </a:r>
            <a:r>
              <a:rPr lang="en-US" sz="5600" dirty="0" err="1"/>
              <a:t>java.math.BigInteger.multiply</a:t>
            </a:r>
            <a:r>
              <a:rPr lang="en-US" sz="5600" dirty="0"/>
              <a:t>(</a:t>
            </a:r>
            <a:r>
              <a:rPr lang="en-US" sz="5600" dirty="0" err="1"/>
              <a:t>java.math.BigInteger</a:t>
            </a:r>
            <a:r>
              <a:rPr lang="en-US" sz="5600" dirty="0"/>
              <a:t>)" because the return value of "</a:t>
            </a:r>
            <a:r>
              <a:rPr lang="en-US" sz="5600" dirty="0" err="1"/>
              <a:t>gov.nasa.arc.pds.xml.generated.TableCharacter.getRecords</a:t>
            </a:r>
            <a:r>
              <a:rPr lang="en-US" sz="5600" dirty="0"/>
              <a:t>()" is null</a:t>
            </a:r>
          </a:p>
          <a:p>
            <a:pPr lvl="1"/>
            <a:r>
              <a:rPr lang="en-US" sz="4800" dirty="0"/>
              <a:t>data_derived_didymos_model_v003/shape/</a:t>
            </a:r>
            <a:r>
              <a:rPr lang="en-US" sz="4800" dirty="0" err="1"/>
              <a:t>didymos_g</a:t>
            </a:r>
            <a:r>
              <a:rPr lang="en-US" sz="4800" dirty="0"/>
              <a:t>_*</a:t>
            </a:r>
            <a:r>
              <a:rPr lang="en-US" sz="4800" dirty="0" err="1"/>
              <a:t>spc_obj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data_derived_dimorphos_model_v003/shape/</a:t>
            </a:r>
            <a:r>
              <a:rPr lang="en-US" sz="4800" dirty="0" err="1"/>
              <a:t>dimorphos_g</a:t>
            </a:r>
            <a:r>
              <a:rPr lang="en-US" sz="4800" dirty="0"/>
              <a:t>_*</a:t>
            </a:r>
            <a:r>
              <a:rPr lang="en-US" sz="4800" dirty="0" err="1"/>
              <a:t>spc_obj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data_derived_dimorphos_model_v004/shape/</a:t>
            </a:r>
            <a:r>
              <a:rPr lang="en-US" sz="4800" dirty="0" err="1"/>
              <a:t>dimorphos_g</a:t>
            </a:r>
            <a:r>
              <a:rPr lang="en-US" sz="4800" dirty="0"/>
              <a:t>_*</a:t>
            </a:r>
            <a:r>
              <a:rPr lang="en-US" sz="4800" dirty="0" err="1"/>
              <a:t>spc_obj</a:t>
            </a:r>
            <a:r>
              <a:rPr lang="en-US" sz="4800" dirty="0"/>
              <a:t>*v004.xml</a:t>
            </a:r>
          </a:p>
          <a:p>
            <a:pPr lvl="1"/>
            <a:r>
              <a:rPr lang="en-US" sz="4800" dirty="0"/>
              <a:t>data_derived_dimorphos_model_v003/local/dimorphos_l_00050mm_spc_obj_0884s26430_v003.xml</a:t>
            </a:r>
          </a:p>
          <a:p>
            <a:pPr lvl="1"/>
            <a:r>
              <a:rPr lang="en-US" sz="4800" dirty="0"/>
              <a:t>data_derived_dimorphos_model_v004/local/dimorphos_l_0050mm_spc_obj_0896s25122_v004.xml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FC325-EBDB-C4D9-AB18-A789A114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3DCD-650C-3EE0-4640-B5A64B99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Miscellaneous PDS4 Issues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D3EBC-E334-8189-9A85-22A5D946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6422"/>
            <a:ext cx="7886700" cy="4960541"/>
          </a:xfrm>
        </p:spPr>
        <p:txBody>
          <a:bodyPr>
            <a:normAutofit/>
          </a:bodyPr>
          <a:lstStyle/>
          <a:p>
            <a:r>
              <a:rPr lang="en-US" sz="2000" dirty="0" err="1"/>
              <a:t>Readme.txt</a:t>
            </a:r>
            <a:r>
              <a:rPr lang="en-US" sz="2000" dirty="0"/>
              <a:t> is missing </a:t>
            </a:r>
            <a:r>
              <a:rPr lang="en-US" sz="2000" dirty="0">
                <a:solidFill>
                  <a:srgbClr val="FF0000"/>
                </a:solidFill>
              </a:rPr>
              <a:t>[LIEN]</a:t>
            </a:r>
            <a:endParaRPr lang="en-US" sz="2000" dirty="0"/>
          </a:p>
          <a:p>
            <a:pPr lvl="1"/>
            <a:r>
              <a:rPr lang="en-US" sz="1800" dirty="0"/>
              <a:t>ERROR  [</a:t>
            </a:r>
            <a:r>
              <a:rPr lang="en-US" sz="1800" dirty="0" err="1"/>
              <a:t>error.label.missing_file</a:t>
            </a:r>
            <a:r>
              <a:rPr lang="en-US" sz="1800" dirty="0"/>
              <a:t>]</a:t>
            </a:r>
          </a:p>
          <a:p>
            <a:pPr marL="457200" lvl="1" indent="0">
              <a:buNone/>
            </a:pPr>
            <a:r>
              <a:rPr lang="en-US" sz="1800" dirty="0"/>
              <a:t>    URI reference does not exist: file: ... </a:t>
            </a:r>
            <a:r>
              <a:rPr lang="en-US" sz="1800" dirty="0" err="1"/>
              <a:t>readme.txt</a:t>
            </a:r>
            <a:endParaRPr lang="en-US" sz="1800" dirty="0"/>
          </a:p>
          <a:p>
            <a:r>
              <a:rPr lang="en-US" sz="2000" dirty="0"/>
              <a:t>Document collection is not in the bundle xml </a:t>
            </a:r>
            <a:r>
              <a:rPr lang="en-US" sz="2000" dirty="0">
                <a:solidFill>
                  <a:srgbClr val="FF0000"/>
                </a:solidFill>
              </a:rPr>
              <a:t>[LIEN]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collection_data_derived_didymos_model_v003.csv – has 4 files that have truncated filenames </a:t>
            </a:r>
            <a:r>
              <a:rPr lang="en-US" sz="2000" dirty="0">
                <a:solidFill>
                  <a:srgbClr val="FF0000"/>
                </a:solidFill>
              </a:rPr>
              <a:t>[LIEN]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261E-5735-2765-D7E8-51632D08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close-up of a computer code&#10;&#10;Description automatically generated">
            <a:extLst>
              <a:ext uri="{FF2B5EF4-FFF2-40B4-BE49-F238E27FC236}">
                <a16:creationId xmlns:a16="http://schemas.microsoft.com/office/drawing/2014/main" id="{C7352EBF-6411-A220-0963-91FA43A6D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6" y="5321829"/>
            <a:ext cx="7594600" cy="1104900"/>
          </a:xfrm>
          <a:prstGeom prst="rect">
            <a:avLst/>
          </a:prstGeom>
        </p:spPr>
      </p:pic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50181AF-21E5-8B5D-848E-15A9C1310A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0" r="2179"/>
          <a:stretch/>
        </p:blipFill>
        <p:spPr>
          <a:xfrm>
            <a:off x="874183" y="2650068"/>
            <a:ext cx="6346929" cy="20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B52A-60BC-5134-A3ED-E6A4EDB2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34" y="1244014"/>
            <a:ext cx="9006966" cy="561398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OBJ file labels &amp; headers have been reviewed</a:t>
            </a:r>
          </a:p>
          <a:p>
            <a:pPr lvl="1"/>
            <a:r>
              <a:rPr lang="en-US" sz="2100" dirty="0"/>
              <a:t>The header described in the SIS (5.2.2) does not match the files </a:t>
            </a:r>
            <a:r>
              <a:rPr lang="en-US" sz="2100" dirty="0">
                <a:solidFill>
                  <a:srgbClr val="FF0000"/>
                </a:solidFill>
              </a:rPr>
              <a:t>[LIEN]</a:t>
            </a:r>
          </a:p>
          <a:p>
            <a:pPr lvl="1"/>
            <a:r>
              <a:rPr lang="en-US" sz="2100" dirty="0"/>
              <a:t>The xml </a:t>
            </a:r>
            <a:r>
              <a:rPr lang="en-US" sz="21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&lt;description&gt;</a:t>
            </a:r>
            <a:r>
              <a:rPr lang="en-US" sz="2100" dirty="0"/>
              <a:t> of all files is identical </a:t>
            </a:r>
            <a:r>
              <a:rPr lang="en-US" sz="2100" dirty="0">
                <a:solidFill>
                  <a:srgbClr val="FF0000"/>
                </a:solidFill>
              </a:rPr>
              <a:t>[LIEN]</a:t>
            </a:r>
          </a:p>
          <a:p>
            <a:pPr lvl="2"/>
            <a:r>
              <a:rPr lang="en-US" sz="1900" dirty="0"/>
              <a:t>Resolution in description does not match the file </a:t>
            </a:r>
          </a:p>
          <a:p>
            <a:pPr lvl="2"/>
            <a:r>
              <a:rPr lang="en-US" sz="1900" dirty="0" err="1"/>
              <a:t>Dimorphos</a:t>
            </a:r>
            <a:r>
              <a:rPr lang="en-US" sz="1900" dirty="0"/>
              <a:t> is used for all </a:t>
            </a:r>
            <a:r>
              <a:rPr lang="en-US" sz="1900" dirty="0" err="1"/>
              <a:t>Didymos</a:t>
            </a:r>
            <a:r>
              <a:rPr lang="en-US" sz="1900" dirty="0"/>
              <a:t> shape models </a:t>
            </a:r>
          </a:p>
          <a:p>
            <a:r>
              <a:rPr lang="en-US" sz="2400" dirty="0"/>
              <a:t>Checked binary table &amp; image cube FITS files with PDS4 Viewer </a:t>
            </a:r>
            <a:r>
              <a:rPr lang="en-US" sz="2400" dirty="0">
                <a:highlight>
                  <a:srgbClr val="FF00FF"/>
                </a:highlight>
              </a:rPr>
              <a:t> </a:t>
            </a:r>
          </a:p>
          <a:p>
            <a:pPr lvl="1"/>
            <a:r>
              <a:rPr lang="en-US" sz="2100" dirty="0"/>
              <a:t>data_derived_didymos_model_v003</a:t>
            </a:r>
          </a:p>
          <a:p>
            <a:pPr lvl="2"/>
            <a:r>
              <a:rPr lang="en-US" sz="1600" dirty="0"/>
              <a:t>1 file of each type </a:t>
            </a:r>
            <a:r>
              <a:rPr lang="en-US" sz="1600" dirty="0" err="1"/>
              <a:t>ie</a:t>
            </a:r>
            <a:r>
              <a:rPr lang="en-US" sz="1600" dirty="0"/>
              <a:t> Tilt/*</a:t>
            </a:r>
            <a:r>
              <a:rPr lang="en-US" sz="1600" dirty="0" err="1"/>
              <a:t>spc_fdi</a:t>
            </a:r>
            <a:r>
              <a:rPr lang="en-US" sz="1600" dirty="0"/>
              <a:t>*.xml was opened </a:t>
            </a:r>
          </a:p>
          <a:p>
            <a:pPr lvl="2"/>
            <a:r>
              <a:rPr lang="en-US" sz="1600" dirty="0"/>
              <a:t>Most of the Global DTM data was not viewable via image and table </a:t>
            </a:r>
            <a:r>
              <a:rPr lang="en-US" sz="1600" dirty="0">
                <a:solidFill>
                  <a:srgbClr val="FF0000"/>
                </a:solidFill>
              </a:rPr>
              <a:t>[LIEN]</a:t>
            </a:r>
          </a:p>
          <a:p>
            <a:pPr lvl="1"/>
            <a:r>
              <a:rPr lang="en-US" sz="2100" dirty="0"/>
              <a:t>data_derived_dimorphos_model_v003</a:t>
            </a:r>
          </a:p>
          <a:p>
            <a:pPr lvl="2"/>
            <a:r>
              <a:rPr lang="en-US" sz="1600" dirty="0"/>
              <a:t>1 file of each type </a:t>
            </a:r>
            <a:r>
              <a:rPr lang="en-US" sz="1600" dirty="0" err="1"/>
              <a:t>ie</a:t>
            </a:r>
            <a:r>
              <a:rPr lang="en-US" sz="1600" dirty="0"/>
              <a:t> Tilt/*</a:t>
            </a:r>
            <a:r>
              <a:rPr lang="en-US" sz="1600" dirty="0" err="1"/>
              <a:t>spc_fdi</a:t>
            </a:r>
            <a:r>
              <a:rPr lang="en-US" sz="1600" dirty="0"/>
              <a:t>*.xml was opened </a:t>
            </a:r>
          </a:p>
          <a:p>
            <a:pPr lvl="2"/>
            <a:r>
              <a:rPr lang="en-US" sz="1600" dirty="0"/>
              <a:t>Some of the Local and Global DTM data was not viewable via image and table </a:t>
            </a:r>
            <a:r>
              <a:rPr lang="en-US" sz="1600" dirty="0">
                <a:solidFill>
                  <a:srgbClr val="FF0000"/>
                </a:solidFill>
              </a:rPr>
              <a:t>[LIEN]</a:t>
            </a:r>
            <a:endParaRPr lang="en-US" sz="1600" dirty="0"/>
          </a:p>
          <a:p>
            <a:pPr lvl="1"/>
            <a:r>
              <a:rPr lang="en-US" sz="2100" dirty="0"/>
              <a:t>data_derived_dimorphos_model_v004</a:t>
            </a:r>
          </a:p>
          <a:p>
            <a:pPr lvl="2"/>
            <a:r>
              <a:rPr lang="en-US" sz="1600" dirty="0"/>
              <a:t>1 file of each type </a:t>
            </a:r>
            <a:r>
              <a:rPr lang="en-US" sz="1600" dirty="0" err="1"/>
              <a:t>ie</a:t>
            </a:r>
            <a:r>
              <a:rPr lang="en-US" sz="1600" dirty="0"/>
              <a:t> Tilt/*</a:t>
            </a:r>
            <a:r>
              <a:rPr lang="en-US" sz="1600" dirty="0" err="1"/>
              <a:t>spc_fdi</a:t>
            </a:r>
            <a:r>
              <a:rPr lang="en-US" sz="1600" dirty="0"/>
              <a:t>*.xml was opened </a:t>
            </a: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lvl="2"/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More details are included in the review material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85E3-3AA7-B4B5-7AAA-3E1A8A5C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4" y="4644245"/>
            <a:ext cx="2601506" cy="1792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84F60-EA8F-6E45-9234-9D550BC5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0CB03-D71A-D41E-5EB3-1705C4F6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7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A_Standard_Template" id="{C7E4D5FD-1734-2749-B787-FD86739D731E}" vid="{F1DBBC3D-703F-994D-A59C-48055981B8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NASA_Standard_Template</Template>
  <TotalTime>35070</TotalTime>
  <Words>2517</Words>
  <Application>Microsoft Macintosh PowerPoint</Application>
  <PresentationFormat>On-screen Show (4:3)</PresentationFormat>
  <Paragraphs>258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Courier New</vt:lpstr>
      <vt:lpstr>Wingdings</vt:lpstr>
      <vt:lpstr>Office Theme</vt:lpstr>
      <vt:lpstr>DART dart_shapemodel bundle review</vt:lpstr>
      <vt:lpstr>Index</vt:lpstr>
      <vt:lpstr>Overview</vt:lpstr>
      <vt:lpstr>Opening Remarks</vt:lpstr>
      <vt:lpstr>PDS Validate Tool</vt:lpstr>
      <vt:lpstr>PDS Validate Tool</vt:lpstr>
      <vt:lpstr>PDS Validate Tool</vt:lpstr>
      <vt:lpstr>Miscellaneous PDS4 Issues  </vt:lpstr>
      <vt:lpstr>Product Validation (Minimal)</vt:lpstr>
      <vt:lpstr>Product Validation (Minimal)</vt:lpstr>
      <vt:lpstr>Product Validation (Minimal)</vt:lpstr>
      <vt:lpstr>Product Validation (Minimal)</vt:lpstr>
      <vt:lpstr>Document Collection </vt:lpstr>
      <vt:lpstr>Shape Models (obj files)</vt:lpstr>
      <vt:lpstr>Shape Models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Acton</dc:creator>
  <cp:lastModifiedBy>Bailey, Alyssa M (US 392N)</cp:lastModifiedBy>
  <cp:revision>468</cp:revision>
  <cp:lastPrinted>2021-06-03T00:28:34Z</cp:lastPrinted>
  <dcterms:created xsi:type="dcterms:W3CDTF">2017-05-01T23:11:26Z</dcterms:created>
  <dcterms:modified xsi:type="dcterms:W3CDTF">2023-09-15T16:56:02Z</dcterms:modified>
</cp:coreProperties>
</file>