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9" r:id="rId4"/>
    <p:sldId id="258" r:id="rId5"/>
    <p:sldId id="262" r:id="rId6"/>
    <p:sldId id="268" r:id="rId7"/>
    <p:sldId id="263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830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F382C-F912-494B-A0B6-6DAD1375B7D7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29ACC-061E-8D40-AA66-33E1EAE4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692C-8576-B93F-9272-07BD543C7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8667B-8667-8AB6-1C37-0824BCA28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51F68-8EB7-8C13-5E48-C4EFBFA6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91FFE-9532-6AE2-ED4C-0399F3F8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127CF-B718-715A-D7F2-2B1DFA64E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3CF1-0246-008A-58E6-059BAE5FA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C1F06-9FFD-2D30-0B5E-C19AABAF1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099FF-32EB-4DB3-2B39-080458DD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94B70-C834-FB33-ACA1-64E3221C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B745C-176F-C8B2-599E-824B430FA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2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75D2F-8E7D-B363-9008-E55BB973E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54A5E-8CB6-8FF2-BD9C-5F6A4FC0B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B5C33-23A7-2D3A-0101-46E3A213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77E30-D3E8-7493-59AC-95D8459A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A1F17-E375-6290-0689-BAE5F1F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0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109D-108F-490C-211C-63A6EBBC2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D2A8B-002D-C6FF-9812-474012349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4FC87-B5C1-5C4A-8B2C-F40EC61E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FF121-AD6C-7409-183D-1F37940A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A70EA-1295-EA28-5C5C-55F9FD62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7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093F-E25E-911C-EB55-9BB2E08E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98F1F-4884-3801-35D9-FBE64976B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2B972-DF4D-E3BC-8E0B-E31A10211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E92D8-E451-0BAE-2F92-D9DCC731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C7A26-76AD-AE3D-C7E4-72BDCD3E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8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754C-5CB9-DF13-7924-0608AF68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2E74-FE18-B31C-9133-D627B18F7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8201A-9D95-AC27-C767-F8AFA008C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6EC23-B4D7-C885-F668-DAA4B3AA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E0733-CF43-2769-A13C-42C1BDE5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BF441-0626-0B27-4FA4-2BE549F4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97F8E-BCD3-FACA-D75C-DFDEE0D9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F56D6-A576-68DD-E176-C38D5FC60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9C99C-9D89-0E6E-1F31-ABCB68D09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790257-2348-3337-99D4-FD2ACBB78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7AF369-6EAB-B073-E4B4-9A3E66DF1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1B387-344E-5959-0C07-9971A029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C07E8-AD17-6F8B-C670-7C0DB54B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77B453-D795-0950-DD5C-CD15B590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3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AE9F5-545F-5506-9FAE-248E3846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192F2-EE79-C6CB-E506-7FBCB518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72D18-37BA-709D-4243-F805D46F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0DD29-8E0E-5399-6BFD-FFE8FFB4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8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98B90-B86F-79BB-D5C6-B353A2C67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BF365-0DCB-F6F1-02AF-C9A51839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7D698-9818-BBC8-AB0F-F03C34D5F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57508-5573-A7F9-833C-DC2877513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E3AB5-A5DF-6371-EF1C-C93F289AA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FA24A-3F07-D787-C53B-2EAF8766A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DB727-6848-A738-A65A-15B6473A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16ED-B799-6C16-509B-5823E575E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E143A-FF77-8EC7-26FA-946EEAEAB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5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272B-F685-E97C-07B2-CF405D717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228E1-3B51-7AE8-DD1A-BA1BC1E55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82F2E9-E9A9-116A-7479-CA174CCE1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E0F64-DCD7-28C1-D4F5-1C99EB2FE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1BC0-491A-0CC2-CB5D-CD49BA97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64FC7-E0D0-B8F7-E4F9-08254315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957F2C-2DD4-6FB6-0D39-E4749C1F2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E1E20-AD5F-C4DA-C874-D7CD30879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E6E57-4920-5B61-D979-827D90413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5939-FEE8-684B-9F4C-7816EF3EA899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F6ADE-F4F1-25DE-A795-FA4BC33AE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3A3C9-9185-C177-32E8-8986CE8DA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3FE5-2A91-C14F-A642-BD06EF77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355D-22B8-6A9A-AD3F-0B96324FB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L’LORRI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005D2-4D63-12C9-FE68-611A7083E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Adeline </a:t>
            </a:r>
            <a:r>
              <a:rPr lang="en-US" dirty="0" err="1"/>
              <a:t>Gicquel</a:t>
            </a:r>
            <a:endParaRPr lang="en-US" dirty="0"/>
          </a:p>
          <a:p>
            <a:r>
              <a:rPr lang="en-US" dirty="0"/>
              <a:t>11-27-2023</a:t>
            </a:r>
          </a:p>
        </p:txBody>
      </p:sp>
    </p:spTree>
    <p:extLst>
      <p:ext uri="{BB962C8B-B14F-4D97-AF65-F5344CB8AC3E}">
        <p14:creationId xmlns:p14="http://schemas.microsoft.com/office/powerpoint/2010/main" val="3222575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F453-DDB8-36FB-FF0B-9ED4C47D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- </a:t>
            </a:r>
            <a:r>
              <a:rPr lang="en-US" dirty="0" err="1"/>
              <a:t>SIS.pdf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E8F47-B66A-FD46-30AE-4CFA55B78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900" dirty="0">
                <a:effectLst/>
                <a:latin typeface="Helvetica" pitchFamily="2" charset="0"/>
              </a:rPr>
              <a:t>Some typos ”error! Reference source not found</a:t>
            </a:r>
          </a:p>
          <a:p>
            <a:endParaRPr lang="en-US" sz="2300" dirty="0">
              <a:effectLst/>
              <a:latin typeface="Helvetica" pitchFamily="2" charset="0"/>
            </a:endParaRPr>
          </a:p>
          <a:p>
            <a:r>
              <a:rPr lang="en-US" sz="2900" dirty="0">
                <a:latin typeface="Helvetica" pitchFamily="2" charset="0"/>
              </a:rPr>
              <a:t>Table 3.2 and the 2</a:t>
            </a:r>
            <a:r>
              <a:rPr lang="en-US" sz="2900" baseline="30000" dirty="0">
                <a:latin typeface="Helvetica" pitchFamily="2" charset="0"/>
              </a:rPr>
              <a:t>nd</a:t>
            </a:r>
            <a:r>
              <a:rPr lang="en-US" sz="2900" dirty="0">
                <a:latin typeface="Helvetica" pitchFamily="2" charset="0"/>
              </a:rPr>
              <a:t> Table 3.2 (it should be 3.3?) need to be corrected – Probably not a full list</a:t>
            </a:r>
            <a:endParaRPr lang="en-US" sz="2900" dirty="0">
              <a:effectLst/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MIDUTC is not </a:t>
            </a:r>
            <a:r>
              <a:rPr lang="en-US" sz="2300" dirty="0" err="1">
                <a:latin typeface="Helvetica" pitchFamily="2" charset="0"/>
              </a:rPr>
              <a:t>lucy:mid_sclk</a:t>
            </a:r>
            <a:r>
              <a:rPr lang="en-US" sz="2300" dirty="0">
                <a:latin typeface="Helvetica" pitchFamily="2" charset="0"/>
              </a:rPr>
              <a:t> but </a:t>
            </a:r>
            <a:r>
              <a:rPr lang="en-US" sz="2300" dirty="0" err="1">
                <a:effectLst/>
                <a:latin typeface="Helvetica" pitchFamily="2" charset="0"/>
              </a:rPr>
              <a:t>lucy:mid_utc</a:t>
            </a:r>
            <a:endParaRPr lang="en-US" sz="2300" dirty="0"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PRODLVL is not </a:t>
            </a:r>
            <a:r>
              <a:rPr lang="en-US" sz="2300" dirty="0" err="1">
                <a:latin typeface="Helvetica" pitchFamily="2" charset="0"/>
              </a:rPr>
              <a:t>processing_level</a:t>
            </a:r>
            <a:endParaRPr lang="en-US" sz="2300" dirty="0"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TRGFOVN is not </a:t>
            </a:r>
            <a:r>
              <a:rPr lang="en-US" sz="2300" dirty="0" err="1">
                <a:effectLst/>
                <a:latin typeface="Helvetica" pitchFamily="2" charset="0"/>
              </a:rPr>
              <a:t>lucy:target_fov_name</a:t>
            </a:r>
            <a:r>
              <a:rPr lang="en-US" sz="2300" dirty="0">
                <a:latin typeface="Helvetica" pitchFamily="2" charset="0"/>
              </a:rPr>
              <a:t> because it’s the  the number of target</a:t>
            </a:r>
            <a:endParaRPr lang="en-US" sz="2300" dirty="0">
              <a:effectLst/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SPCSCNM is Lucy in the PDS3 fits header and the </a:t>
            </a:r>
            <a:r>
              <a:rPr lang="en-US" sz="2300" dirty="0" err="1">
                <a:effectLst/>
                <a:latin typeface="Helvetica" pitchFamily="2" charset="0"/>
              </a:rPr>
              <a:t>geom:Reference_Frame_Identification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geom:frame_spice_name</a:t>
            </a:r>
            <a:r>
              <a:rPr lang="en-US" sz="2300" dirty="0">
                <a:latin typeface="Helvetica" pitchFamily="2" charset="0"/>
              </a:rPr>
              <a:t> is J2000</a:t>
            </a:r>
          </a:p>
          <a:p>
            <a:pPr lvl="1"/>
            <a:r>
              <a:rPr lang="en-US" sz="2300" dirty="0">
                <a:effectLst/>
                <a:latin typeface="Helvetica" pitchFamily="2" charset="0"/>
              </a:rPr>
              <a:t>For the Vectors you should list the </a:t>
            </a:r>
            <a:r>
              <a:rPr lang="en-US" sz="2300" dirty="0" err="1">
                <a:effectLst/>
                <a:latin typeface="Helvetica" pitchFamily="2" charset="0"/>
              </a:rPr>
              <a:t>geom</a:t>
            </a:r>
            <a:r>
              <a:rPr lang="en-US" sz="2300" dirty="0" err="1">
                <a:latin typeface="Helvetica" pitchFamily="2" charset="0"/>
              </a:rPr>
              <a:t>:vectors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geom:Vectors_Cartesian_Specific</a:t>
            </a:r>
            <a:r>
              <a:rPr lang="en-US" sz="2300" dirty="0">
                <a:effectLst/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geom:Vector_Cartesian_Position</a:t>
            </a:r>
            <a:r>
              <a:rPr lang="en-US" sz="2300" dirty="0">
                <a:effectLst/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velocity_XX_To_XX</a:t>
            </a:r>
            <a:r>
              <a:rPr lang="en-US" sz="2300" dirty="0">
                <a:effectLst/>
                <a:latin typeface="Helvetica" pitchFamily="2" charset="0"/>
              </a:rPr>
              <a:t> instead of just </a:t>
            </a:r>
            <a:r>
              <a:rPr lang="en-US" sz="2300" dirty="0" err="1">
                <a:effectLst/>
                <a:latin typeface="Helvetica" pitchFamily="2" charset="0"/>
              </a:rPr>
              <a:t>geom</a:t>
            </a:r>
            <a:r>
              <a:rPr lang="en-US" sz="2300" dirty="0" err="1">
                <a:latin typeface="Helvetica" pitchFamily="2" charset="0"/>
              </a:rPr>
              <a:t>:vectors</a:t>
            </a:r>
            <a:endParaRPr lang="en-US" sz="2300" dirty="0">
              <a:effectLst/>
              <a:latin typeface="Helvetica" pitchFamily="2" charset="0"/>
            </a:endParaRPr>
          </a:p>
          <a:p>
            <a:pPr lvl="1"/>
            <a:r>
              <a:rPr lang="en-US" sz="2300" dirty="0">
                <a:effectLst/>
                <a:latin typeface="Helvetica" pitchFamily="2" charset="0"/>
              </a:rPr>
              <a:t>SOL_ELON is </a:t>
            </a:r>
            <a:r>
              <a:rPr lang="en-US" sz="2300" dirty="0">
                <a:latin typeface="Helvetica" pitchFamily="2" charset="0"/>
              </a:rPr>
              <a:t>not </a:t>
            </a:r>
            <a:r>
              <a:rPr lang="en-US" sz="2300" dirty="0" err="1">
                <a:latin typeface="Helvetica" pitchFamily="2" charset="0"/>
              </a:rPr>
              <a:t>geom:vectors</a:t>
            </a:r>
            <a:r>
              <a:rPr lang="en-US" sz="2300" dirty="0">
                <a:latin typeface="Helvetica" pitchFamily="2" charset="0"/>
              </a:rPr>
              <a:t> but</a:t>
            </a:r>
            <a:r>
              <a:rPr lang="en-US" sz="2300" dirty="0">
                <a:effectLst/>
                <a:latin typeface="Helvetica" pitchFamily="2" charset="0"/>
              </a:rPr>
              <a:t> </a:t>
            </a:r>
            <a:r>
              <a:rPr lang="en-US" sz="2300" dirty="0" err="1">
                <a:effectLst/>
                <a:latin typeface="Helvetica" pitchFamily="2" charset="0"/>
              </a:rPr>
              <a:t>geom:Illumination_Geometry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geom:Illumination_Geometry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geom:solar_elongation</a:t>
            </a:r>
            <a:endParaRPr lang="en-US" sz="2300" dirty="0">
              <a:latin typeface="Helvetica" pitchFamily="2" charset="0"/>
            </a:endParaRPr>
          </a:p>
          <a:p>
            <a:pPr lvl="1"/>
            <a:r>
              <a:rPr lang="en-US" sz="2300" dirty="0">
                <a:effectLst/>
                <a:latin typeface="Helvetica" pitchFamily="2" charset="0"/>
              </a:rPr>
              <a:t>SPCTRANG is not </a:t>
            </a:r>
            <a:r>
              <a:rPr lang="en-US" sz="2300" dirty="0" err="1">
                <a:effectLst/>
                <a:latin typeface="Helvetica" pitchFamily="2" charset="0"/>
              </a:rPr>
              <a:t>geom:vectors</a:t>
            </a:r>
            <a:r>
              <a:rPr lang="en-US" sz="2300" dirty="0">
                <a:effectLst/>
                <a:latin typeface="Helvetica" pitchFamily="2" charset="0"/>
              </a:rPr>
              <a:t> but </a:t>
            </a:r>
            <a:r>
              <a:rPr lang="en-US" sz="2300" dirty="0" err="1">
                <a:effectLst/>
                <a:latin typeface="Helvetica" pitchFamily="2" charset="0"/>
              </a:rPr>
              <a:t>geom:Distances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geom:Distances_Specific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geom:spacecraft_target_center_distance</a:t>
            </a:r>
            <a:endParaRPr lang="en-US" sz="2300" dirty="0">
              <a:effectLst/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SPCTSORN/SPCTEORN/SPCSCSRN/SPCESCRN you need to list the </a:t>
            </a:r>
            <a:r>
              <a:rPr lang="en-US" sz="2300" dirty="0" err="1">
                <a:latin typeface="Helvetica" pitchFamily="2" charset="0"/>
              </a:rPr>
              <a:t>geom:distances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geom:Distances</a:t>
            </a:r>
            <a:r>
              <a:rPr lang="en-US" sz="2300" dirty="0">
                <a:latin typeface="Helvetica" pitchFamily="2" charset="0"/>
              </a:rPr>
              <a:t> </a:t>
            </a:r>
            <a:r>
              <a:rPr lang="en-US" sz="2300" dirty="0">
                <a:effectLst/>
                <a:latin typeface="Helvetica" pitchFamily="2" charset="0"/>
              </a:rPr>
              <a:t>Specific</a:t>
            </a:r>
            <a:r>
              <a:rPr lang="en-US" sz="2300" dirty="0">
                <a:latin typeface="Helvetica" pitchFamily="2" charset="0"/>
              </a:rPr>
              <a:t>/ - </a:t>
            </a:r>
            <a:r>
              <a:rPr lang="en-US" sz="2300" dirty="0" err="1">
                <a:effectLst/>
                <a:latin typeface="Helvetica" pitchFamily="2" charset="0"/>
              </a:rPr>
              <a:t>geom:target_heliocentric_distance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>
                <a:effectLst/>
                <a:latin typeface="Helvetica" pitchFamily="2" charset="0"/>
              </a:rPr>
              <a:t> </a:t>
            </a:r>
            <a:r>
              <a:rPr lang="en-US" sz="2300" dirty="0" err="1">
                <a:effectLst/>
                <a:latin typeface="Helvetica" pitchFamily="2" charset="0"/>
              </a:rPr>
              <a:t>geom:target_geocentric_distance</a:t>
            </a:r>
            <a:r>
              <a:rPr lang="en-US" sz="2300" dirty="0">
                <a:effectLst/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geom:spacecraft_heliocentric_distance</a:t>
            </a:r>
            <a:r>
              <a:rPr lang="en-US" sz="2300" dirty="0">
                <a:effectLst/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geom:spacecraft_geocentric_distance</a:t>
            </a:r>
            <a:r>
              <a:rPr lang="en-US" sz="2300" dirty="0">
                <a:effectLst/>
                <a:latin typeface="Helvetica" pitchFamily="2" charset="0"/>
              </a:rPr>
              <a:t> instead of just </a:t>
            </a:r>
            <a:r>
              <a:rPr lang="en-US" sz="2300" dirty="0" err="1">
                <a:latin typeface="Helvetica" pitchFamily="2" charset="0"/>
              </a:rPr>
              <a:t>geom:distances</a:t>
            </a:r>
            <a:endParaRPr lang="en-US" sz="2300" dirty="0">
              <a:effectLst/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SPCKMK is </a:t>
            </a:r>
            <a:r>
              <a:rPr lang="en-US" sz="2300" dirty="0" err="1">
                <a:effectLst/>
                <a:latin typeface="Helvetica" pitchFamily="2" charset="0"/>
              </a:rPr>
              <a:t>geom:SPICE_Kernel_Identification</a:t>
            </a:r>
            <a:r>
              <a:rPr lang="en-US" sz="2300" dirty="0">
                <a:effectLst/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geom:spice_kernel_file_name</a:t>
            </a:r>
            <a:r>
              <a:rPr lang="en-US" sz="2300" dirty="0">
                <a:effectLst/>
                <a:latin typeface="Helvetica" pitchFamily="2" charset="0"/>
              </a:rPr>
              <a:t> and not only </a:t>
            </a:r>
            <a:r>
              <a:rPr lang="en-US" sz="2300" dirty="0" err="1">
                <a:effectLst/>
                <a:latin typeface="Helvetica" pitchFamily="2" charset="0"/>
              </a:rPr>
              <a:t>geom:SPICE_Kernel_Identification</a:t>
            </a:r>
            <a:endParaRPr lang="en-US" sz="2300" dirty="0">
              <a:effectLst/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SPCKNUM is not in the PDS4 XML</a:t>
            </a:r>
            <a:endParaRPr lang="en-US" sz="2300" dirty="0">
              <a:effectLst/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CD[n]_[n] are </a:t>
            </a:r>
            <a:r>
              <a:rPr lang="en-US" sz="2300" dirty="0" err="1">
                <a:effectLst/>
                <a:latin typeface="Helvetica" pitchFamily="2" charset="0"/>
              </a:rPr>
              <a:t>ebt:Transformation_Element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ebt:element_value</a:t>
            </a:r>
            <a:r>
              <a:rPr lang="en-US" sz="2300" dirty="0">
                <a:latin typeface="Helvetica" pitchFamily="2" charset="0"/>
              </a:rPr>
              <a:t> and not only </a:t>
            </a:r>
            <a:r>
              <a:rPr lang="en-US" sz="2300" dirty="0" err="1">
                <a:effectLst/>
                <a:latin typeface="Helvetica" pitchFamily="2" charset="0"/>
              </a:rPr>
              <a:t>ebt:Transformation_Element</a:t>
            </a:r>
            <a:endParaRPr lang="en-US" sz="2300" dirty="0">
              <a:effectLst/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CTYPE1/2 are not </a:t>
            </a:r>
            <a:r>
              <a:rPr lang="en-US" sz="2300" dirty="0" err="1">
                <a:latin typeface="Helvetica" pitchFamily="2" charset="0"/>
              </a:rPr>
              <a:t>e</a:t>
            </a:r>
            <a:r>
              <a:rPr lang="en-US" sz="2300" dirty="0" err="1">
                <a:effectLst/>
                <a:latin typeface="Helvetica" pitchFamily="2" charset="0"/>
              </a:rPr>
              <a:t>bt:coordinate_system_projection</a:t>
            </a:r>
            <a:r>
              <a:rPr lang="en-US" sz="2300" dirty="0">
                <a:latin typeface="Helvetica" pitchFamily="2" charset="0"/>
              </a:rPr>
              <a:t> but </a:t>
            </a:r>
            <a:r>
              <a:rPr lang="en-US" sz="2300" dirty="0" err="1">
                <a:effectLst/>
                <a:latin typeface="Helvetica" pitchFamily="2" charset="0"/>
              </a:rPr>
              <a:t>ebt:coordinate_name</a:t>
            </a:r>
            <a:endParaRPr lang="en-US" sz="2300" dirty="0">
              <a:latin typeface="Helvetica" pitchFamily="2" charset="0"/>
            </a:endParaRPr>
          </a:p>
          <a:p>
            <a:pPr lvl="1"/>
            <a:r>
              <a:rPr lang="en-US" sz="2400" dirty="0">
                <a:latin typeface="Helvetica" pitchFamily="2" charset="0"/>
              </a:rPr>
              <a:t>CUNIT1/2 are not the </a:t>
            </a:r>
            <a:r>
              <a:rPr lang="en-US" sz="2400" dirty="0" err="1">
                <a:latin typeface="Helvetica" pitchFamily="2" charset="0"/>
              </a:rPr>
              <a:t>ebt:frame_spice_name</a:t>
            </a:r>
            <a:r>
              <a:rPr lang="en-US" sz="2400" dirty="0">
                <a:latin typeface="Helvetica" pitchFamily="2" charset="0"/>
              </a:rPr>
              <a:t> because it’s the unit (deg)</a:t>
            </a:r>
          </a:p>
          <a:p>
            <a:pPr lvl="1"/>
            <a:r>
              <a:rPr lang="en-US" sz="2300" dirty="0">
                <a:effectLst/>
                <a:latin typeface="Helvetica" pitchFamily="2" charset="0"/>
              </a:rPr>
              <a:t>CRVAL1/</a:t>
            </a:r>
            <a:r>
              <a:rPr lang="en-US" sz="2300" dirty="0">
                <a:latin typeface="Helvetica" pitchFamily="2" charset="0"/>
              </a:rPr>
              <a:t>2 are not not </a:t>
            </a:r>
            <a:r>
              <a:rPr lang="en-US" sz="2300" dirty="0" err="1">
                <a:effectLst/>
                <a:latin typeface="Helvetica" pitchFamily="2" charset="0"/>
              </a:rPr>
              <a:t>ebt:Reference_Frame_Identification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latin typeface="Helvetica" pitchFamily="2" charset="0"/>
              </a:rPr>
              <a:t>ebt:frame_spice_name</a:t>
            </a:r>
            <a:r>
              <a:rPr lang="en-US" sz="2300" dirty="0">
                <a:latin typeface="Helvetica" pitchFamily="2" charset="0"/>
              </a:rPr>
              <a:t> but </a:t>
            </a:r>
            <a:r>
              <a:rPr lang="en-US" sz="2300" dirty="0" err="1">
                <a:effectLst/>
                <a:latin typeface="Helvetica" pitchFamily="2" charset="0"/>
              </a:rPr>
              <a:t>ebt:World_Axis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ebt:world_coordinate_reference_point</a:t>
            </a:r>
            <a:endParaRPr lang="en-US" sz="2300" dirty="0">
              <a:effectLst/>
              <a:latin typeface="Helvetica" pitchFamily="2" charset="0"/>
            </a:endParaRPr>
          </a:p>
          <a:p>
            <a:pPr lvl="1"/>
            <a:r>
              <a:rPr lang="en-US" sz="2300" dirty="0">
                <a:latin typeface="Helvetica" pitchFamily="2" charset="0"/>
              </a:rPr>
              <a:t>A/B/AP/BP_ORDER are </a:t>
            </a:r>
            <a:r>
              <a:rPr lang="en-US" sz="2300" dirty="0" err="1">
                <a:effectLst/>
                <a:latin typeface="Helvetica" pitchFamily="2" charset="0"/>
              </a:rPr>
              <a:t>ebt:A</a:t>
            </a:r>
            <a:r>
              <a:rPr lang="en-US" sz="2300" dirty="0">
                <a:latin typeface="Helvetica" pitchFamily="2" charset="0"/>
              </a:rPr>
              <a:t>/B/AP/BP</a:t>
            </a:r>
            <a:r>
              <a:rPr lang="en-US" sz="2300" dirty="0">
                <a:effectLst/>
                <a:latin typeface="Helvetica" pitchFamily="2" charset="0"/>
              </a:rPr>
              <a:t>_ORDER/</a:t>
            </a:r>
            <a:r>
              <a:rPr lang="en-US" sz="2300" dirty="0" err="1">
                <a:effectLst/>
                <a:latin typeface="Helvetica" pitchFamily="2" charset="0"/>
              </a:rPr>
              <a:t>bt:polynomial_order</a:t>
            </a:r>
            <a:r>
              <a:rPr lang="en-US" sz="2300" dirty="0">
                <a:effectLst/>
                <a:latin typeface="Helvetica" pitchFamily="2" charset="0"/>
              </a:rPr>
              <a:t> and not only </a:t>
            </a:r>
            <a:r>
              <a:rPr lang="en-US" sz="2300" dirty="0" err="1">
                <a:effectLst/>
                <a:latin typeface="Helvetica" pitchFamily="2" charset="0"/>
              </a:rPr>
              <a:t>ebt:A</a:t>
            </a:r>
            <a:r>
              <a:rPr lang="en-US" sz="2300" dirty="0">
                <a:latin typeface="Helvetica" pitchFamily="2" charset="0"/>
              </a:rPr>
              <a:t>/B/AP/BP</a:t>
            </a:r>
            <a:r>
              <a:rPr lang="en-US" sz="2300" dirty="0">
                <a:effectLst/>
                <a:latin typeface="Helvetica" pitchFamily="2" charset="0"/>
              </a:rPr>
              <a:t>_ORDER</a:t>
            </a:r>
          </a:p>
          <a:p>
            <a:pPr lvl="1"/>
            <a:r>
              <a:rPr lang="en-US" sz="2300" dirty="0">
                <a:effectLst/>
                <a:latin typeface="Helvetica" pitchFamily="2" charset="0"/>
              </a:rPr>
              <a:t>A/B/AP/BP_[n]_</a:t>
            </a:r>
            <a:r>
              <a:rPr lang="en-US" sz="2300" dirty="0">
                <a:latin typeface="Helvetica" pitchFamily="2" charset="0"/>
              </a:rPr>
              <a:t>[n]</a:t>
            </a:r>
            <a:r>
              <a:rPr lang="en-US" sz="2300" dirty="0">
                <a:effectLst/>
                <a:latin typeface="Helvetica" pitchFamily="2" charset="0"/>
              </a:rPr>
              <a:t> are </a:t>
            </a:r>
            <a:r>
              <a:rPr lang="en-US" sz="2300" dirty="0" err="1">
                <a:effectLst/>
                <a:latin typeface="Helvetica" pitchFamily="2" charset="0"/>
              </a:rPr>
              <a:t>ebt:A</a:t>
            </a:r>
            <a:r>
              <a:rPr lang="en-US" sz="2300" dirty="0">
                <a:latin typeface="Helvetica" pitchFamily="2" charset="0"/>
              </a:rPr>
              <a:t>/B/AP/BP</a:t>
            </a:r>
            <a:r>
              <a:rPr lang="en-US" sz="2300" dirty="0">
                <a:effectLst/>
                <a:latin typeface="Helvetica" pitchFamily="2" charset="0"/>
              </a:rPr>
              <a:t>_ORDER/</a:t>
            </a:r>
            <a:r>
              <a:rPr lang="en-US" sz="2300" dirty="0" err="1">
                <a:effectLst/>
                <a:latin typeface="Helvetica" pitchFamily="2" charset="0"/>
              </a:rPr>
              <a:t>ebt:SIP_Element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ebt:element_value</a:t>
            </a:r>
            <a:r>
              <a:rPr lang="en-US" sz="2300" dirty="0">
                <a:latin typeface="Helvetica" pitchFamily="2" charset="0"/>
              </a:rPr>
              <a:t> and not only </a:t>
            </a:r>
            <a:r>
              <a:rPr lang="en-US" sz="2300" dirty="0" err="1">
                <a:effectLst/>
                <a:latin typeface="Helvetica" pitchFamily="2" charset="0"/>
              </a:rPr>
              <a:t>ebt:A</a:t>
            </a:r>
            <a:r>
              <a:rPr lang="en-US" sz="2300" dirty="0">
                <a:latin typeface="Helvetica" pitchFamily="2" charset="0"/>
              </a:rPr>
              <a:t>/B/AP/BP</a:t>
            </a:r>
            <a:r>
              <a:rPr lang="en-US" sz="2300" dirty="0">
                <a:effectLst/>
                <a:latin typeface="Helvetica" pitchFamily="2" charset="0"/>
              </a:rPr>
              <a:t>_ORDER</a:t>
            </a:r>
          </a:p>
          <a:p>
            <a:pPr lvl="1"/>
            <a:r>
              <a:rPr lang="en-US" sz="2300" dirty="0">
                <a:latin typeface="Helvetica" pitchFamily="2" charset="0"/>
              </a:rPr>
              <a:t>ASM is not </a:t>
            </a:r>
            <a:r>
              <a:rPr lang="en-US" sz="2300" dirty="0" err="1">
                <a:latin typeface="Helvetica" pitchFamily="2" charset="0"/>
              </a:rPr>
              <a:t>lucy:lralph_status</a:t>
            </a:r>
            <a:r>
              <a:rPr lang="en-US" sz="2300" dirty="0">
                <a:latin typeface="Helvetica" pitchFamily="2" charset="0"/>
              </a:rPr>
              <a:t> but </a:t>
            </a:r>
            <a:r>
              <a:rPr lang="en-US" sz="2300" dirty="0" err="1">
                <a:effectLst/>
                <a:latin typeface="Helvetica" pitchFamily="2" charset="0"/>
              </a:rPr>
              <a:t>lucy:LLORRI_Instrument_Parameters</a:t>
            </a:r>
            <a:r>
              <a:rPr lang="en-US" sz="2300" dirty="0">
                <a:latin typeface="Helvetica" pitchFamily="2" charset="0"/>
              </a:rPr>
              <a:t>/</a:t>
            </a:r>
            <a:r>
              <a:rPr lang="en-US" sz="2300" dirty="0" err="1">
                <a:effectLst/>
                <a:latin typeface="Helvetica" pitchFamily="2" charset="0"/>
              </a:rPr>
              <a:t>lucy:attached_sync_marker_dec</a:t>
            </a:r>
            <a:r>
              <a:rPr lang="en-US" sz="2300" dirty="0">
                <a:latin typeface="Helvetica" pitchFamily="2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000096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1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10F30-7EC4-3B8D-6543-1244CA6D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PDS3/PDS4 labels comparison - Raw and calibrated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10EC-CA6F-C649-3CE1-099D96B56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400" dirty="0">
              <a:latin typeface="Helvetica" pitchFamily="2" charset="0"/>
            </a:endParaRPr>
          </a:p>
          <a:p>
            <a:r>
              <a:rPr lang="en-US" sz="1400" dirty="0">
                <a:latin typeface="Helvetica" pitchFamily="2" charset="0"/>
              </a:rPr>
              <a:t>Some geometry vectors between PDS3 and PDS4 labels are reversed and would need to be updated. For example:</a:t>
            </a:r>
          </a:p>
          <a:p>
            <a:pPr lvl="1"/>
            <a:r>
              <a:rPr lang="en-US" sz="1200" dirty="0">
                <a:latin typeface="Helvetica" pitchFamily="2" charset="0"/>
              </a:rPr>
              <a:t>PDS3 S/C </a:t>
            </a:r>
            <a:r>
              <a:rPr lang="en-US" sz="1200" dirty="0" err="1">
                <a:latin typeface="Helvetica" pitchFamily="2" charset="0"/>
              </a:rPr>
              <a:t>wrt</a:t>
            </a:r>
            <a:r>
              <a:rPr lang="en-US" sz="1200" dirty="0">
                <a:latin typeface="Helvetica" pitchFamily="2" charset="0"/>
              </a:rPr>
              <a:t> Target (SPCTSCX/Y/Z) – PDS4 </a:t>
            </a:r>
            <a:r>
              <a:rPr lang="en-US" sz="1200" dirty="0" err="1">
                <a:latin typeface="Helvetica" pitchFamily="2" charset="0"/>
              </a:rPr>
              <a:t>Vector_Cartesian_Position_Spacecraft_To_Target</a:t>
            </a:r>
            <a:endParaRPr lang="en-US" sz="1200" dirty="0">
              <a:latin typeface="Helvetica" pitchFamily="2" charset="0"/>
            </a:endParaRPr>
          </a:p>
          <a:p>
            <a:pPr lvl="1"/>
            <a:r>
              <a:rPr lang="en-US" sz="1200" dirty="0">
                <a:latin typeface="Helvetica" pitchFamily="2" charset="0"/>
              </a:rPr>
              <a:t>PDS3 Sun </a:t>
            </a:r>
            <a:r>
              <a:rPr lang="en-US" sz="1200" dirty="0" err="1">
                <a:latin typeface="Helvetica" pitchFamily="2" charset="0"/>
              </a:rPr>
              <a:t>wrt</a:t>
            </a:r>
            <a:r>
              <a:rPr lang="en-US" sz="1200" dirty="0">
                <a:latin typeface="Helvetica" pitchFamily="2" charset="0"/>
              </a:rPr>
              <a:t> Target (SPCTSOX/Y/Z) – PDS4  </a:t>
            </a:r>
            <a:r>
              <a:rPr lang="en-US" sz="1200" dirty="0" err="1">
                <a:latin typeface="Helvetica" pitchFamily="2" charset="0"/>
              </a:rPr>
              <a:t>Vector_Cartesian_Position_Sun_To_Target</a:t>
            </a:r>
            <a:endParaRPr lang="en-US" sz="1200" dirty="0">
              <a:latin typeface="Helvetica" pitchFamily="2" charset="0"/>
            </a:endParaRPr>
          </a:p>
          <a:p>
            <a:pPr lvl="1"/>
            <a:r>
              <a:rPr lang="en-US" sz="1200" dirty="0">
                <a:latin typeface="Helvetica" pitchFamily="2" charset="0"/>
              </a:rPr>
              <a:t>PDS3 Sun </a:t>
            </a:r>
            <a:r>
              <a:rPr lang="en-US" sz="1200" dirty="0" err="1">
                <a:latin typeface="Helvetica" pitchFamily="2" charset="0"/>
              </a:rPr>
              <a:t>wrt</a:t>
            </a:r>
            <a:r>
              <a:rPr lang="en-US" sz="1200" dirty="0">
                <a:latin typeface="Helvetica" pitchFamily="2" charset="0"/>
              </a:rPr>
              <a:t> Target (SPCTSOVX/VY/VZ) – PDS4 </a:t>
            </a:r>
            <a:r>
              <a:rPr lang="en-US" sz="1200" dirty="0" err="1">
                <a:latin typeface="Helvetica" pitchFamily="2" charset="0"/>
              </a:rPr>
              <a:t>Vector_Cartesian_Velocity_Target_Relative_To_Sun</a:t>
            </a:r>
            <a:endParaRPr lang="en-US" sz="1200" dirty="0">
              <a:latin typeface="Helvetica" pitchFamily="2" charset="0"/>
            </a:endParaRPr>
          </a:p>
          <a:p>
            <a:pPr lvl="1"/>
            <a:r>
              <a:rPr lang="en-US" sz="1200" dirty="0">
                <a:latin typeface="Helvetica" pitchFamily="2" charset="0"/>
              </a:rPr>
              <a:t>PDS3 Earth </a:t>
            </a:r>
            <a:r>
              <a:rPr lang="en-US" sz="1200" dirty="0" err="1">
                <a:latin typeface="Helvetica" pitchFamily="2" charset="0"/>
              </a:rPr>
              <a:t>wrt</a:t>
            </a:r>
            <a:r>
              <a:rPr lang="en-US" sz="1200" dirty="0">
                <a:latin typeface="Helvetica" pitchFamily="2" charset="0"/>
              </a:rPr>
              <a:t> Target (SPCTEOX/Y/Z) – PDS4 </a:t>
            </a:r>
            <a:r>
              <a:rPr lang="en-US" sz="1200" dirty="0" err="1">
                <a:latin typeface="Helvetica" pitchFamily="2" charset="0"/>
              </a:rPr>
              <a:t>Vector_Cartesian_Position_Earth_To_Target</a:t>
            </a:r>
            <a:endParaRPr lang="en-US" sz="1200" dirty="0">
              <a:latin typeface="Helvetica" pitchFamily="2" charset="0"/>
            </a:endParaRPr>
          </a:p>
          <a:p>
            <a:pPr lvl="1"/>
            <a:r>
              <a:rPr lang="en-US" sz="1200" dirty="0">
                <a:latin typeface="Helvetica" pitchFamily="2" charset="0"/>
              </a:rPr>
              <a:t>PDS3 Earth </a:t>
            </a:r>
            <a:r>
              <a:rPr lang="en-US" sz="1200" dirty="0" err="1">
                <a:latin typeface="Helvetica" pitchFamily="2" charset="0"/>
              </a:rPr>
              <a:t>wrt</a:t>
            </a:r>
            <a:r>
              <a:rPr lang="en-US" sz="1200" dirty="0">
                <a:latin typeface="Helvetica" pitchFamily="2" charset="0"/>
              </a:rPr>
              <a:t> Target (SPCTEOVX/VY/VZ) – PDS4 </a:t>
            </a:r>
            <a:r>
              <a:rPr lang="en-US" sz="1200" dirty="0" err="1">
                <a:latin typeface="Helvetica" pitchFamily="2" charset="0"/>
              </a:rPr>
              <a:t>Vector_Cartesian_Velocity_Target_Relative_To</a:t>
            </a:r>
            <a:r>
              <a:rPr lang="en-US" sz="1200" dirty="0">
                <a:latin typeface="Helvetica" pitchFamily="2" charset="0"/>
              </a:rPr>
              <a:t> Earth</a:t>
            </a:r>
          </a:p>
          <a:p>
            <a:pPr lvl="1"/>
            <a:r>
              <a:rPr lang="en-US" sz="1200" dirty="0">
                <a:latin typeface="Helvetica" pitchFamily="2" charset="0"/>
              </a:rPr>
              <a:t>PDS3 Sun </a:t>
            </a:r>
            <a:r>
              <a:rPr lang="en-US" sz="1200" dirty="0" err="1">
                <a:latin typeface="Helvetica" pitchFamily="2" charset="0"/>
              </a:rPr>
              <a:t>wrt</a:t>
            </a:r>
            <a:r>
              <a:rPr lang="en-US" sz="1200" dirty="0">
                <a:latin typeface="Helvetica" pitchFamily="2" charset="0"/>
              </a:rPr>
              <a:t> S/C (SPCSCSX/Y/Z) – PDS4 </a:t>
            </a:r>
            <a:r>
              <a:rPr lang="en-US" sz="1200" dirty="0" err="1">
                <a:latin typeface="Helvetica" pitchFamily="2" charset="0"/>
              </a:rPr>
              <a:t>Vector_Cartesian_Position_Sun_To_Spacecraft</a:t>
            </a:r>
            <a:endParaRPr lang="en-US" sz="1200" dirty="0">
              <a:latin typeface="Helvetica" pitchFamily="2" charset="0"/>
            </a:endParaRPr>
          </a:p>
          <a:p>
            <a:pPr lvl="1"/>
            <a:r>
              <a:rPr lang="en-US" sz="1200" dirty="0">
                <a:latin typeface="Helvetica" pitchFamily="2" charset="0"/>
              </a:rPr>
              <a:t>PDS3 Sun </a:t>
            </a:r>
            <a:r>
              <a:rPr lang="en-US" sz="1200" dirty="0" err="1">
                <a:latin typeface="Helvetica" pitchFamily="2" charset="0"/>
              </a:rPr>
              <a:t>wrt</a:t>
            </a:r>
            <a:r>
              <a:rPr lang="en-US" sz="1200" dirty="0">
                <a:latin typeface="Helvetica" pitchFamily="2" charset="0"/>
              </a:rPr>
              <a:t> S/C (SPCSCSVX/VY/VZ) – PDS4 </a:t>
            </a:r>
            <a:r>
              <a:rPr lang="en-US" sz="1200" dirty="0" err="1">
                <a:latin typeface="Helvetica" pitchFamily="2" charset="0"/>
              </a:rPr>
              <a:t>Vector_Cartesian_Velocity_Spacecraft_Relative_To_Sun</a:t>
            </a:r>
            <a:endParaRPr lang="en-US" sz="1200" dirty="0">
              <a:latin typeface="Helvetica" pitchFamily="2" charset="0"/>
            </a:endParaRPr>
          </a:p>
          <a:p>
            <a:pPr lvl="1"/>
            <a:endParaRPr lang="en-US" sz="1400" dirty="0">
              <a:latin typeface="Helvetica" pitchFamily="2" charset="0"/>
            </a:endParaRPr>
          </a:p>
          <a:p>
            <a:r>
              <a:rPr lang="en-US" sz="1400" dirty="0">
                <a:latin typeface="Helvetica" pitchFamily="2" charset="0"/>
              </a:rPr>
              <a:t>The PDS4 XML labels accurately describes the data when using he PDS4 Viewer</a:t>
            </a:r>
          </a:p>
          <a:p>
            <a:endParaRPr lang="en-US" sz="1400" dirty="0">
              <a:latin typeface="Helvetica" pitchFamily="2" charset="0"/>
            </a:endParaRPr>
          </a:p>
          <a:p>
            <a:r>
              <a:rPr lang="en-US" sz="1400" dirty="0">
                <a:latin typeface="Helvetica" pitchFamily="2" charset="0"/>
              </a:rPr>
              <a:t>The values in the PDS3 fits header and PDS4 XML labels are identical</a:t>
            </a:r>
          </a:p>
          <a:p>
            <a:endParaRPr lang="en-US" sz="1400" dirty="0">
              <a:latin typeface="Helvetica" pitchFamily="2" charset="0"/>
            </a:endParaRPr>
          </a:p>
          <a:p>
            <a:r>
              <a:rPr lang="en-US" sz="1400" dirty="0">
                <a:latin typeface="Helvetica" pitchFamily="2" charset="0"/>
              </a:rPr>
              <a:t>The PDS4 XML labels validated</a:t>
            </a:r>
          </a:p>
        </p:txBody>
      </p:sp>
    </p:spTree>
    <p:extLst>
      <p:ext uri="{BB962C8B-B14F-4D97-AF65-F5344CB8AC3E}">
        <p14:creationId xmlns:p14="http://schemas.microsoft.com/office/powerpoint/2010/main" val="97025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4656A-D7A3-2961-2A37-B559A243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Missing attributes from PDS3 fits header to PDS4 label – Raw and partially processed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246A8-7E73-B312-A497-28C2FC43C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latin typeface="Helvetica" pitchFamily="2" charset="0"/>
              </a:rPr>
              <a:t>Angle between Earth and instrument boresight (EARTH_ELONG) – I would suggest adding it because there are position from Earth to Spacecraft and velocity from Spacecraft to Earth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Angle between target and instrument boresight (TFT_ELON) – I would suggest adding it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Position angles (PA_X/Y/ZINS, PA_SUN, PA_SUN_X/Y/Z) - I would suggest adding them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Spice status (SPCSTAT) – It’s either OK or INCOMPLETE and I would think a user would want to know if it’s incomplete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I would add the short and long wavelengths of the instrument 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I would add the target NAIF ID if applicable </a:t>
            </a:r>
            <a:r>
              <a:rPr lang="en-US" dirty="0">
                <a:effectLst/>
                <a:latin typeface="Helvetica" pitchFamily="2" charset="0"/>
              </a:rPr>
              <a:t>&lt;</a:t>
            </a:r>
            <a:r>
              <a:rPr lang="en-US" dirty="0" err="1">
                <a:effectLst/>
                <a:latin typeface="Helvetica" pitchFamily="2" charset="0"/>
              </a:rPr>
              <a:t>geom:Geometry_Target_Identification</a:t>
            </a:r>
            <a:r>
              <a:rPr lang="en-US" dirty="0">
                <a:latin typeface="Helvetica" pitchFamily="2" charset="0"/>
              </a:rPr>
              <a:t>&gt;</a:t>
            </a:r>
            <a:r>
              <a:rPr lang="en-US" dirty="0">
                <a:effectLst/>
                <a:latin typeface="Helvetica" pitchFamily="2" charset="0"/>
              </a:rPr>
              <a:t> &lt;</a:t>
            </a:r>
            <a:r>
              <a:rPr lang="en-US" dirty="0" err="1">
                <a:effectLst/>
                <a:latin typeface="Helvetica" pitchFamily="2" charset="0"/>
              </a:rPr>
              <a:t>geom:body_spice_name</a:t>
            </a:r>
            <a:r>
              <a:rPr lang="en-US" dirty="0">
                <a:effectLst/>
                <a:latin typeface="Helvetica" pitchFamily="2" charset="0"/>
              </a:rPr>
              <a:t>&gt;</a:t>
            </a:r>
          </a:p>
          <a:p>
            <a:pPr marL="0" indent="0">
              <a:buNone/>
            </a:pPr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What is the PDS3 attributes in the FITS header for the following PDS4 attributes in the XML file: </a:t>
            </a:r>
            <a:r>
              <a:rPr lang="en-US" dirty="0" err="1">
                <a:effectLst/>
                <a:latin typeface="Helvetica" pitchFamily="2" charset="0"/>
              </a:rPr>
              <a:t>geom:celestial_north_clock_angle</a:t>
            </a:r>
            <a:r>
              <a:rPr lang="en-US" dirty="0">
                <a:latin typeface="Helvetica" pitchFamily="2" charset="0"/>
              </a:rPr>
              <a:t>, </a:t>
            </a:r>
            <a:r>
              <a:rPr lang="en-US" dirty="0" err="1">
                <a:effectLst/>
                <a:latin typeface="Helvetica" pitchFamily="2" charset="0"/>
              </a:rPr>
              <a:t>geom:ecliptic_north_clock_angle</a:t>
            </a:r>
            <a:r>
              <a:rPr lang="en-US" dirty="0">
                <a:latin typeface="Helvetica" pitchFamily="2" charset="0"/>
              </a:rPr>
              <a:t>, </a:t>
            </a:r>
            <a:r>
              <a:rPr lang="en-US" dirty="0" err="1">
                <a:effectLst/>
                <a:latin typeface="Helvetica" pitchFamily="2" charset="0"/>
              </a:rPr>
              <a:t>geom:sun_direction_clock_angle</a:t>
            </a:r>
            <a:r>
              <a:rPr lang="en-US" dirty="0">
                <a:effectLst/>
                <a:latin typeface="Helvetica" pitchFamily="2" charset="0"/>
              </a:rPr>
              <a:t>? For the </a:t>
            </a:r>
            <a:r>
              <a:rPr lang="en-US" dirty="0" err="1">
                <a:effectLst/>
                <a:latin typeface="Helvetica" pitchFamily="2" charset="0"/>
              </a:rPr>
              <a:t>geom:celestial_north_clock_angle</a:t>
            </a:r>
            <a:r>
              <a:rPr lang="en-US" dirty="0">
                <a:latin typeface="Helvetica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7551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EAD0-6119-1B2C-705A-380F44A0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Suggestions/Problems PDS4 templates - Raw and partially processed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5F649-36FF-6A54-610C-5E682E428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00" dirty="0">
                <a:effectLst/>
                <a:latin typeface="Helvetica" pitchFamily="2" charset="0"/>
              </a:rPr>
              <a:t>I would not capitalize words in the Lucy Dictionary. For example:</a:t>
            </a:r>
          </a:p>
          <a:p>
            <a:pPr marL="457200" lvl="1" indent="0">
              <a:buNone/>
            </a:pPr>
            <a:r>
              <a:rPr lang="en-US" sz="1100" dirty="0">
                <a:effectLst/>
                <a:latin typeface="Helvetica" pitchFamily="2" charset="0"/>
              </a:rPr>
              <a:t>&lt;</a:t>
            </a:r>
            <a:r>
              <a:rPr lang="en-US" sz="1100" dirty="0" err="1">
                <a:effectLst/>
                <a:latin typeface="Helvetica" pitchFamily="2" charset="0"/>
              </a:rPr>
              <a:t>lucy:observation_complete</a:t>
            </a:r>
            <a:r>
              <a:rPr lang="en-US" sz="1100" dirty="0">
                <a:effectLst/>
                <a:latin typeface="Helvetica" pitchFamily="2" charset="0"/>
              </a:rPr>
              <a:t>&gt;COMPLETE&lt;/</a:t>
            </a:r>
            <a:r>
              <a:rPr lang="en-US" sz="1100" dirty="0" err="1">
                <a:effectLst/>
                <a:latin typeface="Helvetica" pitchFamily="2" charset="0"/>
              </a:rPr>
              <a:t>lucy:observation_complete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</a:p>
          <a:p>
            <a:pPr marL="0" indent="0">
              <a:buNone/>
            </a:pPr>
            <a:endParaRPr lang="en-US" sz="1100" dirty="0">
              <a:effectLst/>
              <a:latin typeface="Helvetica" pitchFamily="2" charset="0"/>
            </a:endParaRPr>
          </a:p>
          <a:p>
            <a:r>
              <a:rPr lang="en-US" sz="1100" dirty="0">
                <a:effectLst/>
                <a:latin typeface="Helvetica" pitchFamily="2" charset="0"/>
              </a:rPr>
              <a:t>I would suggest to be more consistent. Sometimes it’s L’LORRI and sometimes it’s LLORRI. For example:</a:t>
            </a:r>
          </a:p>
          <a:p>
            <a:pPr marL="457200" lvl="1" indent="0">
              <a:buNone/>
            </a:pPr>
            <a:r>
              <a:rPr lang="en-US" sz="1100" dirty="0">
                <a:effectLst/>
                <a:latin typeface="Helvetica" pitchFamily="2" charset="0"/>
              </a:rPr>
              <a:t>&lt;title&gt;LLORRI Raw Data Product&lt;/title&gt;</a:t>
            </a:r>
          </a:p>
          <a:p>
            <a:pPr marL="457200" lvl="1" indent="0">
              <a:buNone/>
            </a:pPr>
            <a:r>
              <a:rPr lang="en-US" sz="1100" dirty="0">
                <a:latin typeface="Helvetica" pitchFamily="2" charset="0"/>
              </a:rPr>
              <a:t>I would also suggest the &lt;title&gt; to be Lucy L’LORRI in the PDS4 data template to be consistent with the </a:t>
            </a:r>
            <a:r>
              <a:rPr lang="en-US" sz="1100" dirty="0" err="1">
                <a:latin typeface="Helvetica" pitchFamily="2" charset="0"/>
              </a:rPr>
              <a:t>collection.xml</a:t>
            </a:r>
            <a:r>
              <a:rPr lang="en-US" sz="1100" dirty="0">
                <a:latin typeface="Helvetica" pitchFamily="2" charset="0"/>
              </a:rPr>
              <a:t> files</a:t>
            </a:r>
          </a:p>
          <a:p>
            <a:pPr marL="0" indent="0">
              <a:buNone/>
            </a:pPr>
            <a:endParaRPr lang="en-US" sz="1100" dirty="0">
              <a:effectLst/>
              <a:latin typeface="Helvetica" pitchFamily="2" charset="0"/>
            </a:endParaRPr>
          </a:p>
          <a:p>
            <a:r>
              <a:rPr lang="en-US" sz="1100" dirty="0">
                <a:latin typeface="Helvetica" pitchFamily="2" charset="0"/>
              </a:rPr>
              <a:t>I would suggest having only the LLORI instrument status in the Lucy Dictionary referenced in the PDS4 XML LLORI labels</a:t>
            </a:r>
          </a:p>
          <a:p>
            <a:endParaRPr lang="en-US" sz="1100" dirty="0">
              <a:latin typeface="Helvetica" pitchFamily="2" charset="0"/>
            </a:endParaRPr>
          </a:p>
          <a:p>
            <a:r>
              <a:rPr lang="en-US" sz="1100" dirty="0">
                <a:effectLst/>
                <a:latin typeface="Helvetica" pitchFamily="2" charset="0"/>
              </a:rPr>
              <a:t>I would add the LID to each calibration files with a description for the partially process xml files</a:t>
            </a:r>
          </a:p>
          <a:p>
            <a:endParaRPr lang="en-US" sz="1100" dirty="0">
              <a:latin typeface="Helvetica" pitchFamily="2" charset="0"/>
            </a:endParaRPr>
          </a:p>
          <a:p>
            <a:r>
              <a:rPr lang="en-US" sz="1100" dirty="0">
                <a:effectLst/>
                <a:latin typeface="Helvetica" pitchFamily="2" charset="0"/>
              </a:rPr>
              <a:t>I would add the LID for the Space Science Reviews paper in the following section. </a:t>
            </a:r>
            <a:r>
              <a:rPr lang="en-US" sz="1100" dirty="0">
                <a:latin typeface="Helvetica" pitchFamily="2" charset="0"/>
              </a:rPr>
              <a:t>It would be easier for t</a:t>
            </a:r>
            <a:r>
              <a:rPr lang="en-US" sz="1100" dirty="0">
                <a:effectLst/>
                <a:latin typeface="Helvetica" pitchFamily="2" charset="0"/>
              </a:rPr>
              <a:t>he user to find description of the instrument if needed in the PDS4 XML label. The reference type would be </a:t>
            </a:r>
            <a:r>
              <a:rPr lang="en-US" sz="1100" dirty="0" err="1">
                <a:effectLst/>
                <a:latin typeface="Helvetica" pitchFamily="2" charset="0"/>
              </a:rPr>
              <a:t>data_to_document</a:t>
            </a:r>
            <a:endParaRPr lang="en-US" sz="1100" dirty="0">
              <a:effectLst/>
              <a:latin typeface="Helvetica" pitchFamily="2" charset="0"/>
            </a:endParaRPr>
          </a:p>
          <a:p>
            <a:pPr marL="457200" lvl="1" indent="0">
              <a:buNone/>
            </a:pPr>
            <a:r>
              <a:rPr lang="en-US" sz="1100" dirty="0">
                <a:effectLst/>
                <a:latin typeface="Helvetica" pitchFamily="2" charset="0"/>
              </a:rPr>
              <a:t>&lt;</a:t>
            </a:r>
            <a:r>
              <a:rPr lang="en-US" sz="1100" dirty="0" err="1">
                <a:effectLst/>
                <a:latin typeface="Helvetica" pitchFamily="2" charset="0"/>
              </a:rPr>
              <a:t>Reference_List</a:t>
            </a:r>
            <a:r>
              <a:rPr lang="en-US" sz="1100" dirty="0">
                <a:effectLst/>
                <a:latin typeface="Helvetica" pitchFamily="2" charset="0"/>
              </a:rPr>
              <a:t>&gt;&lt;</a:t>
            </a:r>
            <a:r>
              <a:rPr lang="en-US" sz="1100" dirty="0" err="1">
                <a:effectLst/>
                <a:latin typeface="Helvetica" pitchFamily="2" charset="0"/>
              </a:rPr>
              <a:t>Internal_Reference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</a:p>
          <a:p>
            <a:pPr marL="457200" lvl="1" indent="0">
              <a:buNone/>
            </a:pPr>
            <a:endParaRPr lang="en-US" sz="1100" dirty="0">
              <a:effectLst/>
              <a:latin typeface="Helvetica" pitchFamily="2" charset="0"/>
            </a:endParaRPr>
          </a:p>
          <a:p>
            <a:r>
              <a:rPr lang="en-US" sz="1100" dirty="0">
                <a:effectLst/>
                <a:latin typeface="Helvetica" pitchFamily="2" charset="0"/>
              </a:rPr>
              <a:t>I believe that Calibrator is no longer a valid value for &lt;type&gt; attribute in the newer version of the PDS Dictionary</a:t>
            </a:r>
          </a:p>
          <a:p>
            <a:pPr marL="0" indent="0">
              <a:buNone/>
            </a:pPr>
            <a:r>
              <a:rPr lang="en-US" sz="1100" dirty="0">
                <a:effectLst/>
                <a:latin typeface="Helvetica" pitchFamily="2" charset="0"/>
              </a:rPr>
              <a:t>	&lt;</a:t>
            </a:r>
            <a:r>
              <a:rPr lang="en-US" sz="1100" dirty="0" err="1">
                <a:effectLst/>
                <a:latin typeface="Helvetica" pitchFamily="2" charset="0"/>
              </a:rPr>
              <a:t>Target_Identification</a:t>
            </a:r>
            <a:r>
              <a:rPr lang="en-US" sz="1100" dirty="0">
                <a:effectLst/>
                <a:latin typeface="Helvetica" pitchFamily="2" charset="0"/>
              </a:rPr>
              <a:t>&gt;&lt;type&gt;Calibrator&lt;/type&gt;</a:t>
            </a:r>
          </a:p>
        </p:txBody>
      </p:sp>
    </p:spTree>
    <p:extLst>
      <p:ext uri="{BB962C8B-B14F-4D97-AF65-F5344CB8AC3E}">
        <p14:creationId xmlns:p14="http://schemas.microsoft.com/office/powerpoint/2010/main" val="138750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0984-9E6D-61E5-35A4-DB4D6595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files - Raw and partially processed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4E835-A7CA-8D17-1198-B83A056A2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>
                <a:latin typeface="Helvetica" pitchFamily="2" charset="0"/>
              </a:rPr>
              <a:t>It needs to be consistent for the target name, type and </a:t>
            </a:r>
            <a:r>
              <a:rPr lang="en-US" sz="1200" dirty="0" err="1">
                <a:latin typeface="Helvetica" pitchFamily="2" charset="0"/>
              </a:rPr>
              <a:t>LID_refeence</a:t>
            </a:r>
            <a:r>
              <a:rPr lang="en-US" sz="1200" dirty="0">
                <a:latin typeface="Helvetica" pitchFamily="2" charset="0"/>
              </a:rPr>
              <a:t> between the data template and the </a:t>
            </a:r>
            <a:r>
              <a:rPr lang="en-US" sz="1200" dirty="0" err="1">
                <a:latin typeface="Helvetica" pitchFamily="2" charset="0"/>
              </a:rPr>
              <a:t>collection.xm</a:t>
            </a:r>
            <a:r>
              <a:rPr lang="en-US" sz="1200" dirty="0">
                <a:latin typeface="Helvetica" pitchFamily="2" charset="0"/>
              </a:rPr>
              <a:t>; file. Also, the target name should not be capitalized</a:t>
            </a:r>
          </a:p>
          <a:p>
            <a:pPr marL="0" indent="0">
              <a:buNone/>
            </a:pPr>
            <a:r>
              <a:rPr lang="en-US" sz="1200" dirty="0">
                <a:latin typeface="Helvetica" pitchFamily="2" charset="0"/>
              </a:rPr>
              <a:t>	In the PDS4 XML Label</a:t>
            </a:r>
            <a:r>
              <a:rPr lang="en-US" sz="1200" dirty="0">
                <a:effectLst/>
                <a:latin typeface="Helvetica" pitchFamily="2" charset="0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effectLst/>
                <a:latin typeface="Helvetica" pitchFamily="2" charset="0"/>
              </a:rPr>
              <a:t>		&lt;</a:t>
            </a:r>
            <a:r>
              <a:rPr lang="en-US" sz="1200" dirty="0" err="1">
                <a:effectLst/>
                <a:latin typeface="Helvetica" pitchFamily="2" charset="0"/>
              </a:rPr>
              <a:t>Target_Identification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effectLst/>
                <a:latin typeface="Helvetica" pitchFamily="2" charset="0"/>
              </a:rPr>
              <a:t>     		 &lt;name&gt;UNKNOWN&lt;/name&gt;</a:t>
            </a:r>
          </a:p>
          <a:p>
            <a:pPr marL="0" indent="0">
              <a:buNone/>
            </a:pP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latin typeface="Helvetica" pitchFamily="2" charset="0"/>
              </a:rPr>
              <a:t>	In the </a:t>
            </a:r>
            <a:r>
              <a:rPr lang="en-US" sz="1200" dirty="0" err="1">
                <a:latin typeface="Helvetica" pitchFamily="2" charset="0"/>
              </a:rPr>
              <a:t>Collection.xml</a:t>
            </a:r>
            <a:endParaRPr lang="en-US" sz="12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sz="1200" dirty="0">
                <a:effectLst/>
                <a:latin typeface="Helvetica" pitchFamily="2" charset="0"/>
              </a:rPr>
              <a:t>  		&lt;</a:t>
            </a:r>
            <a:r>
              <a:rPr lang="en-US" sz="1200" dirty="0" err="1">
                <a:effectLst/>
                <a:latin typeface="Helvetica" pitchFamily="2" charset="0"/>
              </a:rPr>
              <a:t>Target_Identification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effectLst/>
                <a:latin typeface="Helvetica" pitchFamily="2" charset="0"/>
              </a:rPr>
              <a:t>      		&lt;name&gt;space&lt;/name&gt;</a:t>
            </a:r>
            <a:br>
              <a:rPr lang="en-US" sz="1200" dirty="0">
                <a:effectLst/>
                <a:latin typeface="Helvetica" pitchFamily="2" charset="0"/>
              </a:rPr>
            </a:br>
            <a:endParaRPr lang="en-US" sz="1200" dirty="0">
              <a:latin typeface="Helvetica" pitchFamily="2" charset="0"/>
            </a:endParaRPr>
          </a:p>
          <a:p>
            <a:r>
              <a:rPr lang="en-US" sz="1200" dirty="0">
                <a:effectLst/>
                <a:latin typeface="Helvetica" pitchFamily="2" charset="0"/>
              </a:rPr>
              <a:t>&lt;</a:t>
            </a:r>
            <a:r>
              <a:rPr lang="en-US" sz="1200" dirty="0" err="1">
                <a:effectLst/>
                <a:latin typeface="Helvetica" pitchFamily="2" charset="0"/>
              </a:rPr>
              <a:t>Reference_List</a:t>
            </a:r>
            <a:r>
              <a:rPr lang="en-US" sz="1200" dirty="0">
                <a:effectLst/>
                <a:latin typeface="Helvetica" pitchFamily="2" charset="0"/>
              </a:rPr>
              <a:t>&gt; &lt; </a:t>
            </a:r>
            <a:r>
              <a:rPr lang="en-US" sz="1200" dirty="0" err="1">
                <a:effectLst/>
                <a:latin typeface="Helvetica" pitchFamily="2" charset="0"/>
              </a:rPr>
              <a:t>Internal_Reference</a:t>
            </a:r>
            <a:r>
              <a:rPr lang="en-US" sz="1200" dirty="0">
                <a:effectLst/>
                <a:latin typeface="Helvetica" pitchFamily="2" charset="0"/>
              </a:rPr>
              <a:t> &gt;</a:t>
            </a:r>
          </a:p>
          <a:p>
            <a:pPr lvl="1"/>
            <a:r>
              <a:rPr lang="en-US" sz="1200" dirty="0">
                <a:latin typeface="Helvetica" pitchFamily="2" charset="0"/>
              </a:rPr>
              <a:t>I would add the LID for the raw and partially processed data. </a:t>
            </a:r>
          </a:p>
          <a:p>
            <a:pPr lvl="1"/>
            <a:r>
              <a:rPr lang="en-US" sz="1200" dirty="0">
                <a:effectLst/>
                <a:latin typeface="Helvetica" pitchFamily="2" charset="0"/>
              </a:rPr>
              <a:t>I would add the LID for the calibration collection. </a:t>
            </a:r>
          </a:p>
          <a:p>
            <a:pPr lvl="1"/>
            <a:endParaRPr lang="en-US" sz="1200" dirty="0">
              <a:effectLst/>
              <a:latin typeface="Helvetica" pitchFamily="2" charset="0"/>
            </a:endParaRPr>
          </a:p>
          <a:p>
            <a:r>
              <a:rPr lang="en-US" sz="1200" dirty="0">
                <a:effectLst/>
                <a:latin typeface="Helvetica" pitchFamily="2" charset="0"/>
              </a:rPr>
              <a:t>&lt;</a:t>
            </a:r>
            <a:r>
              <a:rPr lang="en-US" sz="1200" dirty="0" err="1">
                <a:effectLst/>
                <a:latin typeface="Helvetica" pitchFamily="2" charset="0"/>
              </a:rPr>
              <a:t>Primary_Result_Summary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r>
              <a:rPr lang="en-US" sz="1200" dirty="0">
                <a:latin typeface="Helvetica" pitchFamily="2" charset="0"/>
              </a:rPr>
              <a:t> &lt;</a:t>
            </a:r>
            <a:r>
              <a:rPr lang="en-US" sz="1200" dirty="0" err="1">
                <a:latin typeface="Helvetica" pitchFamily="2" charset="0"/>
              </a:rPr>
              <a:t>Science_Facets</a:t>
            </a:r>
            <a:r>
              <a:rPr lang="en-US" sz="1200" dirty="0">
                <a:latin typeface="Helvetica" pitchFamily="2" charset="0"/>
              </a:rPr>
              <a:t>&gt;&lt;</a:t>
            </a:r>
            <a:r>
              <a:rPr lang="en-US" sz="1200" dirty="0" err="1">
                <a:latin typeface="Helvetica" pitchFamily="2" charset="0"/>
              </a:rPr>
              <a:t>wavelength_range</a:t>
            </a:r>
            <a:r>
              <a:rPr lang="en-US" sz="1200" dirty="0">
                <a:latin typeface="Helvetica" pitchFamily="2" charset="0"/>
              </a:rPr>
              <a:t>&gt;</a:t>
            </a:r>
            <a:endParaRPr lang="en-US" sz="1200" dirty="0">
              <a:effectLst/>
              <a:latin typeface="Helvetica" pitchFamily="2" charset="0"/>
            </a:endParaRPr>
          </a:p>
          <a:p>
            <a:pPr lvl="1"/>
            <a:r>
              <a:rPr lang="en-US" sz="1200" dirty="0">
                <a:effectLst/>
                <a:latin typeface="Helvetica" pitchFamily="2" charset="0"/>
              </a:rPr>
              <a:t>I would add the wavelen</a:t>
            </a:r>
            <a:r>
              <a:rPr lang="en-US" sz="1200" dirty="0">
                <a:latin typeface="Helvetica" pitchFamily="2" charset="0"/>
              </a:rPr>
              <a:t>gth range</a:t>
            </a:r>
            <a:br>
              <a:rPr lang="en-US" sz="1200" dirty="0">
                <a:effectLst/>
                <a:latin typeface="Helvetica" pitchFamily="2" charset="0"/>
              </a:rPr>
            </a:br>
            <a:endParaRPr lang="en-US" sz="1200" dirty="0">
              <a:latin typeface="Helvetica" pitchFamily="2" charset="0"/>
            </a:endParaRPr>
          </a:p>
          <a:p>
            <a:r>
              <a:rPr lang="en-US" sz="1200" dirty="0" err="1">
                <a:effectLst/>
                <a:latin typeface="Helvetica" pitchFamily="2" charset="0"/>
              </a:rPr>
              <a:t>Collection_inventory</a:t>
            </a:r>
            <a:r>
              <a:rPr lang="en-US" sz="1200" dirty="0" err="1">
                <a:latin typeface="Helvetica" pitchFamily="2" charset="0"/>
              </a:rPr>
              <a:t>.csv</a:t>
            </a:r>
            <a:endParaRPr lang="en-US" sz="1200" dirty="0">
              <a:latin typeface="Helvetica" pitchFamily="2" charset="0"/>
            </a:endParaRPr>
          </a:p>
          <a:p>
            <a:pPr marL="457200" lvl="1" indent="0">
              <a:buNone/>
            </a:pPr>
            <a:r>
              <a:rPr lang="en-US" sz="1200" dirty="0">
                <a:effectLst/>
                <a:latin typeface="Helvetica" pitchFamily="2" charset="0"/>
              </a:rPr>
              <a:t>No problem. </a:t>
            </a:r>
          </a:p>
        </p:txBody>
      </p:sp>
    </p:spTree>
    <p:extLst>
      <p:ext uri="{BB962C8B-B14F-4D97-AF65-F5344CB8AC3E}">
        <p14:creationId xmlns:p14="http://schemas.microsoft.com/office/powerpoint/2010/main" val="68801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E062-20FF-0D05-8346-EC2975EBD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5F219-4B35-CB7B-F54D-90215A6F9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614"/>
          </a:xfrm>
        </p:spPr>
        <p:txBody>
          <a:bodyPr>
            <a:noAutofit/>
          </a:bodyPr>
          <a:lstStyle/>
          <a:p>
            <a:r>
              <a:rPr lang="en-US" sz="1600" dirty="0">
                <a:effectLst/>
                <a:latin typeface="Helvetica" pitchFamily="2" charset="0"/>
              </a:rPr>
              <a:t>llorri_flat_1x1/4x4.xml, llorri_superbias_1x1/4x4.xml, llorri_toffsets_1x1/4x4.xml</a:t>
            </a:r>
          </a:p>
          <a:p>
            <a:endParaRPr lang="en-US" sz="1600" dirty="0">
              <a:effectLst/>
              <a:latin typeface="Helvetica" pitchFamily="2" charset="0"/>
            </a:endParaRPr>
          </a:p>
          <a:p>
            <a:pPr lvl="1"/>
            <a:r>
              <a:rPr lang="en-US" sz="1200" dirty="0">
                <a:latin typeface="Helvetica" pitchFamily="2" charset="0"/>
              </a:rPr>
              <a:t>I would remove this entire block. The &lt;name&gt; refers to the purpose of the file and not a target. Also, the name is already in the </a:t>
            </a:r>
            <a:r>
              <a:rPr lang="en-US" sz="1200" dirty="0">
                <a:effectLst/>
                <a:latin typeface="Helvetica" pitchFamily="2" charset="0"/>
              </a:rPr>
              <a:t>&lt;</a:t>
            </a:r>
            <a:r>
              <a:rPr lang="en-US" sz="1200" dirty="0" err="1">
                <a:effectLst/>
                <a:latin typeface="Helvetica" pitchFamily="2" charset="0"/>
              </a:rPr>
              <a:t>Identification_Area</a:t>
            </a:r>
            <a:r>
              <a:rPr lang="en-US" sz="1200" dirty="0">
                <a:effectLst/>
                <a:latin typeface="Helvetica" pitchFamily="2" charset="0"/>
              </a:rPr>
              <a:t>&gt; </a:t>
            </a:r>
            <a:r>
              <a:rPr lang="en-US" sz="1200" dirty="0">
                <a:latin typeface="Helvetica" pitchFamily="2" charset="0"/>
              </a:rPr>
              <a:t>&lt;title&gt;</a:t>
            </a:r>
          </a:p>
          <a:p>
            <a:pPr marL="457200" lvl="1" indent="0">
              <a:buNone/>
            </a:pPr>
            <a:r>
              <a:rPr lang="en-US" sz="1200" dirty="0">
                <a:latin typeface="Helvetica" pitchFamily="2" charset="0"/>
              </a:rPr>
              <a:t>  	&lt;</a:t>
            </a:r>
            <a:r>
              <a:rPr lang="en-US" sz="1200" dirty="0" err="1">
                <a:effectLst/>
                <a:latin typeface="Helvetica" pitchFamily="2" charset="0"/>
              </a:rPr>
              <a:t>Target_Identification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effectLst/>
                <a:latin typeface="Helvetica" pitchFamily="2" charset="0"/>
              </a:rPr>
              <a:t>  	&lt;name&gt;</a:t>
            </a:r>
            <a:r>
              <a:rPr lang="en-US" sz="1200" dirty="0">
                <a:latin typeface="Helvetica" pitchFamily="2" charset="0"/>
              </a:rPr>
              <a:t> Flat Field /</a:t>
            </a:r>
            <a:r>
              <a:rPr lang="en-US" sz="1200" dirty="0">
                <a:effectLst/>
                <a:latin typeface="Helvetica" pitchFamily="2" charset="0"/>
              </a:rPr>
              <a:t>Bias Image/Exposure Time Offsets&lt;/name&gt;</a:t>
            </a: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effectLst/>
                <a:latin typeface="Helvetica" pitchFamily="2" charset="0"/>
              </a:rPr>
              <a:t>   	&lt;type&gt;Calibrator&lt;/type&gt;</a:t>
            </a: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effectLst/>
                <a:latin typeface="Helvetica" pitchFamily="2" charset="0"/>
              </a:rPr>
              <a:t>   	&lt;</a:t>
            </a:r>
            <a:r>
              <a:rPr lang="en-US" sz="1200" dirty="0" err="1">
                <a:effectLst/>
                <a:latin typeface="Helvetica" pitchFamily="2" charset="0"/>
              </a:rPr>
              <a:t>Internal_Reference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effectLst/>
                <a:latin typeface="Helvetica" pitchFamily="2" charset="0"/>
              </a:rPr>
              <a:t>   	&lt;</a:t>
            </a:r>
            <a:r>
              <a:rPr lang="en-US" sz="1200" dirty="0" err="1">
                <a:effectLst/>
                <a:latin typeface="Helvetica" pitchFamily="2" charset="0"/>
              </a:rPr>
              <a:t>lid_reference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r>
              <a:rPr lang="en-US" sz="1200" dirty="0" err="1">
                <a:effectLst/>
                <a:latin typeface="Helvetica" pitchFamily="2" charset="0"/>
              </a:rPr>
              <a:t>urn:nasa:pds:context:target:calibrator.bias</a:t>
            </a:r>
            <a:r>
              <a:rPr lang="en-US" sz="1200" dirty="0">
                <a:effectLst/>
                <a:latin typeface="Helvetica" pitchFamily="2" charset="0"/>
              </a:rPr>
              <a:t>&lt;/</a:t>
            </a:r>
            <a:r>
              <a:rPr lang="en-US" sz="1200" dirty="0" err="1">
                <a:effectLst/>
                <a:latin typeface="Helvetica" pitchFamily="2" charset="0"/>
              </a:rPr>
              <a:t>lid_reference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effectLst/>
                <a:latin typeface="Helvetica" pitchFamily="2" charset="0"/>
              </a:rPr>
              <a:t>   	&lt;</a:t>
            </a:r>
            <a:r>
              <a:rPr lang="en-US" sz="1200" dirty="0" err="1">
                <a:effectLst/>
                <a:latin typeface="Helvetica" pitchFamily="2" charset="0"/>
              </a:rPr>
              <a:t>reference_type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r>
              <a:rPr lang="en-US" sz="1200" dirty="0" err="1">
                <a:effectLst/>
                <a:latin typeface="Helvetica" pitchFamily="2" charset="0"/>
              </a:rPr>
              <a:t>data_to_target</a:t>
            </a:r>
            <a:r>
              <a:rPr lang="en-US" sz="1200" dirty="0">
                <a:effectLst/>
                <a:latin typeface="Helvetica" pitchFamily="2" charset="0"/>
              </a:rPr>
              <a:t>&lt;/</a:t>
            </a:r>
            <a:r>
              <a:rPr lang="en-US" sz="1200" dirty="0" err="1">
                <a:effectLst/>
                <a:latin typeface="Helvetica" pitchFamily="2" charset="0"/>
              </a:rPr>
              <a:t>reference_type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effectLst/>
                <a:latin typeface="Helvetica" pitchFamily="2" charset="0"/>
              </a:rPr>
              <a:t>   	&lt;/</a:t>
            </a:r>
            <a:r>
              <a:rPr lang="en-US" sz="1200" dirty="0" err="1">
                <a:effectLst/>
                <a:latin typeface="Helvetica" pitchFamily="2" charset="0"/>
              </a:rPr>
              <a:t>Internal_Reference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br>
              <a:rPr lang="en-US" sz="1200" dirty="0">
                <a:effectLst/>
                <a:latin typeface="Helvetica" pitchFamily="2" charset="0"/>
              </a:rPr>
            </a:br>
            <a:r>
              <a:rPr lang="en-US" sz="1200" dirty="0">
                <a:effectLst/>
                <a:latin typeface="Helvetica" pitchFamily="2" charset="0"/>
              </a:rPr>
              <a:t>   	&lt;/</a:t>
            </a:r>
            <a:r>
              <a:rPr lang="en-US" sz="1200" dirty="0" err="1">
                <a:effectLst/>
                <a:latin typeface="Helvetica" pitchFamily="2" charset="0"/>
              </a:rPr>
              <a:t>Target_Identification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</a:p>
          <a:p>
            <a:pPr marL="457200" lvl="1" indent="0">
              <a:buNone/>
            </a:pPr>
            <a:endParaRPr lang="en-US" sz="1200" dirty="0">
              <a:latin typeface="Helvetica" pitchFamily="2" charset="0"/>
            </a:endParaRPr>
          </a:p>
          <a:p>
            <a:pPr lvl="1"/>
            <a:r>
              <a:rPr lang="en-US" sz="1200" dirty="0">
                <a:effectLst/>
                <a:latin typeface="Helvetica" pitchFamily="2" charset="0"/>
              </a:rPr>
              <a:t>I would add the wavelen</a:t>
            </a:r>
            <a:r>
              <a:rPr lang="en-US" sz="1200" dirty="0">
                <a:latin typeface="Helvetica" pitchFamily="2" charset="0"/>
              </a:rPr>
              <a:t>gth range</a:t>
            </a:r>
          </a:p>
          <a:p>
            <a:pPr marL="457200" lvl="1" indent="0">
              <a:buNone/>
            </a:pPr>
            <a:r>
              <a:rPr lang="en-US" sz="1200" dirty="0">
                <a:effectLst/>
                <a:latin typeface="Helvetica" pitchFamily="2" charset="0"/>
              </a:rPr>
              <a:t>	&lt;</a:t>
            </a:r>
            <a:r>
              <a:rPr lang="en-US" sz="1200" dirty="0" err="1">
                <a:effectLst/>
                <a:latin typeface="Helvetica" pitchFamily="2" charset="0"/>
              </a:rPr>
              <a:t>Primary_Result_Summary</a:t>
            </a:r>
            <a:r>
              <a:rPr lang="en-US" sz="1200" dirty="0">
                <a:effectLst/>
                <a:latin typeface="Helvetica" pitchFamily="2" charset="0"/>
              </a:rPr>
              <a:t>&gt;</a:t>
            </a:r>
            <a:r>
              <a:rPr lang="en-US" sz="1200" dirty="0">
                <a:latin typeface="Helvetica" pitchFamily="2" charset="0"/>
              </a:rPr>
              <a:t> &lt;</a:t>
            </a:r>
            <a:r>
              <a:rPr lang="en-US" sz="1200" dirty="0" err="1">
                <a:latin typeface="Helvetica" pitchFamily="2" charset="0"/>
              </a:rPr>
              <a:t>Science_Facets</a:t>
            </a:r>
            <a:r>
              <a:rPr lang="en-US" sz="1200" dirty="0">
                <a:latin typeface="Helvetica" pitchFamily="2" charset="0"/>
              </a:rPr>
              <a:t>&gt;&lt;</a:t>
            </a:r>
            <a:r>
              <a:rPr lang="en-US" sz="1200" dirty="0" err="1">
                <a:latin typeface="Helvetica" pitchFamily="2" charset="0"/>
              </a:rPr>
              <a:t>wavelength_range</a:t>
            </a:r>
            <a:r>
              <a:rPr lang="en-US" sz="1200" dirty="0">
                <a:latin typeface="Helvetica" pitchFamily="2" charset="0"/>
              </a:rPr>
              <a:t>&gt;</a:t>
            </a:r>
            <a:endParaRPr lang="en-US" sz="1200" dirty="0">
              <a:effectLst/>
              <a:latin typeface="Helvetica" pitchFamily="2" charset="0"/>
            </a:endParaRPr>
          </a:p>
          <a:p>
            <a:pPr marL="457200" lvl="1" indent="0">
              <a:buNone/>
            </a:pPr>
            <a:endParaRPr lang="en-US" sz="1050" dirty="0">
              <a:solidFill>
                <a:srgbClr val="000096"/>
              </a:solidFill>
              <a:effectLst/>
              <a:latin typeface="Helvetica" pitchFamily="2" charset="0"/>
            </a:endParaRPr>
          </a:p>
          <a:p>
            <a:pPr lvl="1"/>
            <a:r>
              <a:rPr lang="en-US" sz="1200" dirty="0">
                <a:latin typeface="Helvetica" pitchFamily="2" charset="0"/>
              </a:rPr>
              <a:t>This will need to be updated</a:t>
            </a:r>
          </a:p>
          <a:p>
            <a:pPr marL="914400" lvl="2" indent="0">
              <a:buNone/>
            </a:pPr>
            <a:r>
              <a:rPr lang="en-US" sz="1200" dirty="0">
                <a:effectLst/>
                <a:latin typeface="Helvetica" pitchFamily="2" charset="0"/>
              </a:rPr>
              <a:t>&lt;description&gt;TBS&lt;/description&gt;</a:t>
            </a:r>
          </a:p>
          <a:p>
            <a:pPr lvl="1"/>
            <a:endParaRPr lang="en-US" sz="1200" dirty="0">
              <a:latin typeface="Helvetica" pitchFamily="2" charset="0"/>
            </a:endParaRPr>
          </a:p>
          <a:p>
            <a:pPr marL="457200" lvl="1" indent="0">
              <a:buNone/>
            </a:pPr>
            <a:r>
              <a:rPr lang="en-US" sz="1200" dirty="0">
                <a:effectLst/>
                <a:latin typeface="Helvetica" pitchFamily="2" charset="0"/>
              </a:rPr>
              <a:t>    	</a:t>
            </a:r>
            <a:endParaRPr lang="en-US" sz="9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8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E062-20FF-0D05-8346-EC2975EBD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 - Collection files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5F219-4B35-CB7B-F54D-90215A6F9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614"/>
          </a:xfrm>
        </p:spPr>
        <p:txBody>
          <a:bodyPr>
            <a:noAutofit/>
          </a:bodyPr>
          <a:lstStyle/>
          <a:p>
            <a:r>
              <a:rPr lang="en-US" sz="1600" dirty="0" err="1">
                <a:effectLst/>
                <a:latin typeface="Helvetica" pitchFamily="2" charset="0"/>
              </a:rPr>
              <a:t>Collection_inventory</a:t>
            </a:r>
            <a:r>
              <a:rPr lang="en-US" sz="1600" dirty="0" err="1">
                <a:latin typeface="Helvetica" pitchFamily="2" charset="0"/>
              </a:rPr>
              <a:t>.csv</a:t>
            </a:r>
            <a:endParaRPr lang="en-US" sz="1600" dirty="0">
              <a:latin typeface="Helvetica" pitchFamily="2" charset="0"/>
            </a:endParaRPr>
          </a:p>
          <a:p>
            <a:pPr marL="457200" lvl="1" indent="0">
              <a:buNone/>
            </a:pPr>
            <a:r>
              <a:rPr lang="en-US" sz="1100" dirty="0">
                <a:effectLst/>
                <a:latin typeface="Helvetica" pitchFamily="2" charset="0"/>
              </a:rPr>
              <a:t>No problem. </a:t>
            </a:r>
          </a:p>
          <a:p>
            <a:pPr marL="457200" lvl="1" indent="0">
              <a:buNone/>
            </a:pPr>
            <a:endParaRPr lang="en-US" sz="1100" dirty="0">
              <a:latin typeface="Helvetica" pitchFamily="2" charset="0"/>
            </a:endParaRPr>
          </a:p>
          <a:p>
            <a:r>
              <a:rPr lang="en-US" sz="1600" dirty="0" err="1">
                <a:effectLst/>
                <a:latin typeface="Helvetica" pitchFamily="2" charset="0"/>
              </a:rPr>
              <a:t>Collection.xml</a:t>
            </a:r>
            <a:endParaRPr lang="en-US" sz="1600" dirty="0">
              <a:effectLst/>
              <a:latin typeface="Helvetica" pitchFamily="2" charset="0"/>
            </a:endParaRPr>
          </a:p>
          <a:p>
            <a:pPr lvl="1"/>
            <a:r>
              <a:rPr lang="en-US" sz="1100" dirty="0">
                <a:latin typeface="Helvetica" pitchFamily="2" charset="0"/>
              </a:rPr>
              <a:t>This needs to be removed or corrected</a:t>
            </a:r>
          </a:p>
          <a:p>
            <a:pPr marL="457200" lvl="1" indent="0">
              <a:buNone/>
            </a:pPr>
            <a:r>
              <a:rPr lang="en-US" sz="1100" dirty="0">
                <a:effectLst/>
                <a:latin typeface="Helvetica" pitchFamily="2" charset="0"/>
              </a:rPr>
              <a:t>	&lt;</a:t>
            </a:r>
            <a:r>
              <a:rPr lang="en-US" sz="1100" dirty="0" err="1">
                <a:effectLst/>
                <a:latin typeface="Helvetica" pitchFamily="2" charset="0"/>
              </a:rPr>
              <a:t>Time_Coordinates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   	&lt;</a:t>
            </a:r>
            <a:r>
              <a:rPr lang="en-US" sz="1100" dirty="0" err="1">
                <a:effectLst/>
                <a:latin typeface="Helvetica" pitchFamily="2" charset="0"/>
              </a:rPr>
              <a:t>start_date_time</a:t>
            </a:r>
            <a:r>
              <a:rPr lang="en-US" sz="1100" dirty="0">
                <a:effectLst/>
                <a:latin typeface="Helvetica" pitchFamily="2" charset="0"/>
              </a:rPr>
              <a:t>&gt;1970-01-01T00:00:00Z&lt;/</a:t>
            </a:r>
            <a:r>
              <a:rPr lang="en-US" sz="1100" dirty="0" err="1">
                <a:effectLst/>
                <a:latin typeface="Helvetica" pitchFamily="2" charset="0"/>
              </a:rPr>
              <a:t>start_date_time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   	&lt;</a:t>
            </a:r>
            <a:r>
              <a:rPr lang="en-US" sz="1100" dirty="0" err="1">
                <a:effectLst/>
                <a:latin typeface="Helvetica" pitchFamily="2" charset="0"/>
              </a:rPr>
              <a:t>stop_date_time</a:t>
            </a:r>
            <a:r>
              <a:rPr lang="en-US" sz="1100" dirty="0">
                <a:effectLst/>
                <a:latin typeface="Helvetica" pitchFamily="2" charset="0"/>
              </a:rPr>
              <a:t>&gt;1970-01-01T00:00:00Z&lt;/</a:t>
            </a:r>
            <a:r>
              <a:rPr lang="en-US" sz="1100" dirty="0" err="1">
                <a:effectLst/>
                <a:latin typeface="Helvetica" pitchFamily="2" charset="0"/>
              </a:rPr>
              <a:t>stop_date_time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 	&lt;/</a:t>
            </a:r>
            <a:r>
              <a:rPr lang="en-US" sz="1100" dirty="0" err="1">
                <a:effectLst/>
                <a:latin typeface="Helvetica" pitchFamily="2" charset="0"/>
              </a:rPr>
              <a:t>Time_Coordinates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</a:p>
          <a:p>
            <a:pPr marL="457200" lvl="1" indent="0">
              <a:buNone/>
            </a:pPr>
            <a:endParaRPr lang="en-US" sz="1100" dirty="0">
              <a:effectLst/>
              <a:latin typeface="Helvetica" pitchFamily="2" charset="0"/>
            </a:endParaRPr>
          </a:p>
          <a:p>
            <a:pPr lvl="1"/>
            <a:r>
              <a:rPr lang="en-US" sz="1100" dirty="0">
                <a:effectLst/>
                <a:latin typeface="Helvetica" pitchFamily="2" charset="0"/>
              </a:rPr>
              <a:t>I don</a:t>
            </a:r>
            <a:r>
              <a:rPr lang="en-US" sz="1100" dirty="0">
                <a:latin typeface="Helvetica" pitchFamily="2" charset="0"/>
              </a:rPr>
              <a:t>’t think this is relevant here. I would remove it. </a:t>
            </a:r>
          </a:p>
          <a:p>
            <a:pPr marL="457200" lvl="1" indent="0">
              <a:buNone/>
            </a:pPr>
            <a:r>
              <a:rPr lang="en-US" sz="1100" dirty="0">
                <a:effectLst/>
                <a:latin typeface="Helvetica" pitchFamily="2" charset="0"/>
              </a:rPr>
              <a:t>	&lt;</a:t>
            </a:r>
            <a:r>
              <a:rPr lang="en-US" sz="1100" dirty="0" err="1">
                <a:effectLst/>
                <a:latin typeface="Helvetica" pitchFamily="2" charset="0"/>
              </a:rPr>
              <a:t>Reference_List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	&lt;</a:t>
            </a:r>
            <a:r>
              <a:rPr lang="en-US" sz="1100" dirty="0" err="1">
                <a:effectLst/>
                <a:latin typeface="Helvetica" pitchFamily="2" charset="0"/>
              </a:rPr>
              <a:t>Internal_Reference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  	&lt;</a:t>
            </a:r>
            <a:r>
              <a:rPr lang="en-US" sz="1100" dirty="0" err="1">
                <a:effectLst/>
                <a:latin typeface="Helvetica" pitchFamily="2" charset="0"/>
              </a:rPr>
              <a:t>lid_reference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r>
              <a:rPr lang="en-US" sz="1100" dirty="0" err="1">
                <a:effectLst/>
                <a:latin typeface="Helvetica" pitchFamily="2" charset="0"/>
              </a:rPr>
              <a:t>urn:nasa:pds:lucy.mission:document:lucymissioninfo</a:t>
            </a:r>
            <a:r>
              <a:rPr lang="en-US" sz="1100" dirty="0">
                <a:effectLst/>
                <a:latin typeface="Helvetica" pitchFamily="2" charset="0"/>
              </a:rPr>
              <a:t>&lt;/</a:t>
            </a:r>
            <a:r>
              <a:rPr lang="en-US" sz="1100" dirty="0" err="1">
                <a:effectLst/>
                <a:latin typeface="Helvetica" pitchFamily="2" charset="0"/>
              </a:rPr>
              <a:t>lid_reference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  	&lt;</a:t>
            </a:r>
            <a:r>
              <a:rPr lang="en-US" sz="1100" dirty="0" err="1">
                <a:effectLst/>
                <a:latin typeface="Helvetica" pitchFamily="2" charset="0"/>
              </a:rPr>
              <a:t>reference_type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r>
              <a:rPr lang="en-US" sz="1100" dirty="0" err="1">
                <a:effectLst/>
                <a:latin typeface="Helvetica" pitchFamily="2" charset="0"/>
              </a:rPr>
              <a:t>collection_to_document</a:t>
            </a:r>
            <a:r>
              <a:rPr lang="en-US" sz="1100" dirty="0">
                <a:effectLst/>
                <a:latin typeface="Helvetica" pitchFamily="2" charset="0"/>
              </a:rPr>
              <a:t>&lt;/</a:t>
            </a:r>
            <a:r>
              <a:rPr lang="en-US" sz="1100" dirty="0" err="1">
                <a:effectLst/>
                <a:latin typeface="Helvetica" pitchFamily="2" charset="0"/>
              </a:rPr>
              <a:t>reference_type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	&lt;/</a:t>
            </a:r>
            <a:r>
              <a:rPr lang="en-US" sz="1100" dirty="0" err="1">
                <a:effectLst/>
                <a:latin typeface="Helvetica" pitchFamily="2" charset="0"/>
              </a:rPr>
              <a:t>Internal_Reference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 	&lt;</a:t>
            </a:r>
            <a:r>
              <a:rPr lang="en-US" sz="1100" dirty="0" err="1">
                <a:effectLst/>
                <a:latin typeface="Helvetica" pitchFamily="2" charset="0"/>
              </a:rPr>
              <a:t>Internal_Reference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   	&lt;</a:t>
            </a:r>
            <a:r>
              <a:rPr lang="en-US" sz="1100" dirty="0" err="1">
                <a:effectLst/>
                <a:latin typeface="Helvetica" pitchFamily="2" charset="0"/>
              </a:rPr>
              <a:t>lid_reference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r>
              <a:rPr lang="en-US" sz="1100" dirty="0" err="1">
                <a:effectLst/>
                <a:latin typeface="Helvetica" pitchFamily="2" charset="0"/>
              </a:rPr>
              <a:t>urn:nasa:pds:lucy.inst:document:ocamssis</a:t>
            </a:r>
            <a:r>
              <a:rPr lang="en-US" sz="1100" dirty="0">
                <a:effectLst/>
                <a:latin typeface="Helvetica" pitchFamily="2" charset="0"/>
              </a:rPr>
              <a:t>&lt;/</a:t>
            </a:r>
            <a:r>
              <a:rPr lang="en-US" sz="1100" dirty="0" err="1">
                <a:effectLst/>
                <a:latin typeface="Helvetica" pitchFamily="2" charset="0"/>
              </a:rPr>
              <a:t>lid_reference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 	&lt;</a:t>
            </a:r>
            <a:r>
              <a:rPr lang="en-US" sz="1100" dirty="0" err="1">
                <a:effectLst/>
                <a:latin typeface="Helvetica" pitchFamily="2" charset="0"/>
              </a:rPr>
              <a:t>reference_type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r>
              <a:rPr lang="en-US" sz="1100" dirty="0" err="1">
                <a:effectLst/>
                <a:latin typeface="Helvetica" pitchFamily="2" charset="0"/>
              </a:rPr>
              <a:t>collection_to_document</a:t>
            </a:r>
            <a:r>
              <a:rPr lang="en-US" sz="1100" dirty="0">
                <a:effectLst/>
                <a:latin typeface="Helvetica" pitchFamily="2" charset="0"/>
              </a:rPr>
              <a:t>&lt;/</a:t>
            </a:r>
            <a:r>
              <a:rPr lang="en-US" sz="1100" dirty="0" err="1">
                <a:effectLst/>
                <a:latin typeface="Helvetica" pitchFamily="2" charset="0"/>
              </a:rPr>
              <a:t>reference_type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   	&lt;/</a:t>
            </a:r>
            <a:r>
              <a:rPr lang="en-US" sz="1100" dirty="0" err="1">
                <a:effectLst/>
                <a:latin typeface="Helvetica" pitchFamily="2" charset="0"/>
              </a:rPr>
              <a:t>Internal_Reference</a:t>
            </a:r>
            <a:r>
              <a:rPr lang="en-US" sz="1100" dirty="0">
                <a:effectLst/>
                <a:latin typeface="Helvetica" pitchFamily="2" charset="0"/>
              </a:rPr>
              <a:t>&gt;</a:t>
            </a:r>
            <a:br>
              <a:rPr lang="en-US" sz="1100" dirty="0">
                <a:effectLst/>
                <a:latin typeface="Helvetica" pitchFamily="2" charset="0"/>
              </a:rPr>
            </a:br>
            <a:r>
              <a:rPr lang="en-US" sz="1100" dirty="0">
                <a:effectLst/>
                <a:latin typeface="Helvetica" pitchFamily="2" charset="0"/>
              </a:rPr>
              <a:t> 	&lt;/</a:t>
            </a:r>
            <a:r>
              <a:rPr lang="en-US" sz="1100" dirty="0" err="1">
                <a:effectLst/>
                <a:latin typeface="Helvetica" pitchFamily="2" charset="0"/>
              </a:rPr>
              <a:t>Reference_List</a:t>
            </a:r>
            <a:r>
              <a:rPr lang="en-US" sz="1100" dirty="0">
                <a:latin typeface="Helvetica" pitchFamily="2" charset="0"/>
              </a:rPr>
              <a:t>&gt;</a:t>
            </a:r>
          </a:p>
          <a:p>
            <a:pPr marL="457200" lvl="1" indent="0">
              <a:buNone/>
            </a:pPr>
            <a:endParaRPr lang="en-US" sz="1100" dirty="0">
              <a:effectLst/>
              <a:latin typeface="Helvetica" pitchFamily="2" charset="0"/>
            </a:endParaRPr>
          </a:p>
          <a:p>
            <a:pPr lvl="2"/>
            <a:endParaRPr lang="en-US" sz="5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68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7317-BA64-8FC1-1AAE-AD57C7EA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1C3B3-9D41-AD50-104D-955F99E12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was not able to reproduce the partially calibrated data following the calibration step</a:t>
            </a:r>
          </a:p>
          <a:p>
            <a:pPr lvl="1"/>
            <a:r>
              <a:rPr lang="en-US" dirty="0"/>
              <a:t>Exposure time </a:t>
            </a:r>
          </a:p>
          <a:p>
            <a:pPr lvl="2"/>
            <a:r>
              <a:rPr lang="en-US" dirty="0"/>
              <a:t>how and when should it be corrected seems to be missing. Also, in the PDS4 XML label the exposure time is 30 s. And in the files llorri_toffsets_1x1.txt and llorri_toffsets_4x4.txt the exposure time is in </a:t>
            </a:r>
            <a:r>
              <a:rPr lang="en-US" dirty="0" err="1"/>
              <a:t>ms</a:t>
            </a:r>
            <a:r>
              <a:rPr lang="en-US" dirty="0"/>
              <a:t> with a max exposure of 999ms.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Bias </a:t>
            </a:r>
            <a:r>
              <a:rPr lang="en-US" dirty="0" err="1"/>
              <a:t>substraction</a:t>
            </a:r>
            <a:r>
              <a:rPr lang="en-US" dirty="0"/>
              <a:t> – systematic offset of 3.2 DN for 1 x 1 and 5.1 DN for 4 x 4</a:t>
            </a:r>
          </a:p>
          <a:p>
            <a:pPr lvl="2"/>
            <a:r>
              <a:rPr lang="en-US" dirty="0"/>
              <a:t>It’s unclear how this should be corrected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Smear Removal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Texp</a:t>
            </a:r>
            <a:r>
              <a:rPr lang="en-US" dirty="0"/>
              <a:t> is an array and should be </a:t>
            </a:r>
            <a:r>
              <a:rPr lang="en-US" dirty="0" err="1"/>
              <a:t>Texp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or </a:t>
            </a:r>
            <a:r>
              <a:rPr lang="en-US" dirty="0" err="1"/>
              <a:t>Texp</a:t>
            </a:r>
            <a:r>
              <a:rPr lang="en-US" dirty="0"/>
              <a:t>(j) in the equation. However, in the equation it looks like a single value. </a:t>
            </a:r>
          </a:p>
          <a:p>
            <a:pPr lvl="2"/>
            <a:r>
              <a:rPr lang="en-US" dirty="0"/>
              <a:t>When reproducing the steps, I didn’t take into account the smear removal</a:t>
            </a:r>
          </a:p>
        </p:txBody>
      </p:sp>
    </p:spTree>
    <p:extLst>
      <p:ext uri="{BB962C8B-B14F-4D97-AF65-F5344CB8AC3E}">
        <p14:creationId xmlns:p14="http://schemas.microsoft.com/office/powerpoint/2010/main" val="1217525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E062-20FF-0D05-8346-EC2975EBD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5F219-4B35-CB7B-F54D-90215A6F9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900" dirty="0" err="1">
                <a:effectLst/>
                <a:latin typeface="Helvetica" pitchFamily="2" charset="0"/>
              </a:rPr>
              <a:t>Collection_inventory</a:t>
            </a:r>
            <a:r>
              <a:rPr lang="en-US" sz="1900" dirty="0" err="1">
                <a:latin typeface="Helvetica" pitchFamily="2" charset="0"/>
              </a:rPr>
              <a:t>.csv</a:t>
            </a:r>
            <a:endParaRPr lang="en-US" sz="19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Helvetica" pitchFamily="2" charset="0"/>
              </a:rPr>
              <a:t>	No problem. </a:t>
            </a:r>
          </a:p>
          <a:p>
            <a:pPr marL="0" indent="0">
              <a:buNone/>
            </a:pPr>
            <a:endParaRPr lang="en-US" sz="1800" dirty="0">
              <a:latin typeface="Helvetica" pitchFamily="2" charset="0"/>
            </a:endParaRPr>
          </a:p>
          <a:p>
            <a:r>
              <a:rPr lang="en-US" sz="1900" dirty="0" err="1">
                <a:effectLst/>
                <a:latin typeface="Helvetica" pitchFamily="2" charset="0"/>
              </a:rPr>
              <a:t>Collection.xml</a:t>
            </a:r>
            <a:endParaRPr lang="en-US" sz="1900" dirty="0">
              <a:effectLst/>
              <a:latin typeface="Helvetica" pitchFamily="2" charset="0"/>
            </a:endParaRPr>
          </a:p>
          <a:p>
            <a:pPr lvl="1"/>
            <a:r>
              <a:rPr lang="en-US" sz="1800" dirty="0">
                <a:effectLst/>
                <a:latin typeface="Helvetica" pitchFamily="2" charset="0"/>
              </a:rPr>
              <a:t>I don</a:t>
            </a:r>
            <a:r>
              <a:rPr lang="en-US" sz="1800" dirty="0">
                <a:latin typeface="Helvetica" pitchFamily="2" charset="0"/>
              </a:rPr>
              <a:t>’t think this is relevant here. I would remove it</a:t>
            </a:r>
            <a:endParaRPr lang="en-US" sz="1800" dirty="0">
              <a:effectLst/>
              <a:latin typeface="Helvetica" pitchFamily="2" charset="0"/>
            </a:endParaRPr>
          </a:p>
          <a:p>
            <a:pPr marL="914400" lvl="2" indent="0">
              <a:buNone/>
            </a:pPr>
            <a:r>
              <a:rPr lang="en-US" sz="1800" dirty="0">
                <a:effectLst/>
                <a:latin typeface="Helvetica" pitchFamily="2" charset="0"/>
              </a:rPr>
              <a:t>&lt;</a:t>
            </a:r>
            <a:r>
              <a:rPr lang="en-US" sz="1800" dirty="0" err="1">
                <a:effectLst/>
                <a:latin typeface="Helvetica" pitchFamily="2" charset="0"/>
              </a:rPr>
              <a:t>Reference_List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br>
              <a:rPr lang="en-US" sz="1800" dirty="0">
                <a:effectLst/>
                <a:latin typeface="Helvetica" pitchFamily="2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    &lt;</a:t>
            </a:r>
            <a:r>
              <a:rPr lang="en-US" sz="1800" dirty="0" err="1">
                <a:effectLst/>
                <a:latin typeface="Helvetica" pitchFamily="2" charset="0"/>
              </a:rPr>
              <a:t>Internal_Reference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br>
              <a:rPr lang="en-US" sz="1800" dirty="0">
                <a:effectLst/>
                <a:latin typeface="Helvetica" pitchFamily="2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      &lt;</a:t>
            </a:r>
            <a:r>
              <a:rPr lang="en-US" sz="1800" dirty="0" err="1">
                <a:effectLst/>
                <a:latin typeface="Helvetica" pitchFamily="2" charset="0"/>
              </a:rPr>
              <a:t>lid_reference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r>
              <a:rPr lang="en-US" sz="1800" dirty="0" err="1">
                <a:effectLst/>
                <a:latin typeface="Helvetica" pitchFamily="2" charset="0"/>
              </a:rPr>
              <a:t>urn:nasa:pds:lucy.mission:document:lucymissioninfo</a:t>
            </a:r>
            <a:r>
              <a:rPr lang="en-US" sz="1800" dirty="0">
                <a:effectLst/>
                <a:latin typeface="Helvetica" pitchFamily="2" charset="0"/>
              </a:rPr>
              <a:t>&lt;/</a:t>
            </a:r>
            <a:r>
              <a:rPr lang="en-US" sz="1800" dirty="0" err="1">
                <a:effectLst/>
                <a:latin typeface="Helvetica" pitchFamily="2" charset="0"/>
              </a:rPr>
              <a:t>lid_reference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br>
              <a:rPr lang="en-US" sz="1800" dirty="0">
                <a:effectLst/>
                <a:latin typeface="Helvetica" pitchFamily="2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      &lt;</a:t>
            </a:r>
            <a:r>
              <a:rPr lang="en-US" sz="1800" dirty="0" err="1">
                <a:effectLst/>
                <a:latin typeface="Helvetica" pitchFamily="2" charset="0"/>
              </a:rPr>
              <a:t>reference_type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r>
              <a:rPr lang="en-US" sz="1800" dirty="0" err="1">
                <a:effectLst/>
                <a:latin typeface="Helvetica" pitchFamily="2" charset="0"/>
              </a:rPr>
              <a:t>collection_to_document</a:t>
            </a:r>
            <a:r>
              <a:rPr lang="en-US" sz="1800" dirty="0">
                <a:effectLst/>
                <a:latin typeface="Helvetica" pitchFamily="2" charset="0"/>
              </a:rPr>
              <a:t>&lt;/</a:t>
            </a:r>
            <a:r>
              <a:rPr lang="en-US" sz="1800" dirty="0" err="1">
                <a:effectLst/>
                <a:latin typeface="Helvetica" pitchFamily="2" charset="0"/>
              </a:rPr>
              <a:t>reference_type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br>
              <a:rPr lang="en-US" sz="1800" dirty="0">
                <a:effectLst/>
                <a:latin typeface="Helvetica" pitchFamily="2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    &lt;/</a:t>
            </a:r>
            <a:r>
              <a:rPr lang="en-US" sz="1800" dirty="0" err="1">
                <a:effectLst/>
                <a:latin typeface="Helvetica" pitchFamily="2" charset="0"/>
              </a:rPr>
              <a:t>Internal_Reference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br>
              <a:rPr lang="en-US" sz="1800" dirty="0">
                <a:effectLst/>
                <a:latin typeface="Helvetica" pitchFamily="2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    &lt;</a:t>
            </a:r>
            <a:r>
              <a:rPr lang="en-US" sz="1800" dirty="0" err="1">
                <a:effectLst/>
                <a:latin typeface="Helvetica" pitchFamily="2" charset="0"/>
              </a:rPr>
              <a:t>Internal_Reference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br>
              <a:rPr lang="en-US" sz="1800" dirty="0">
                <a:effectLst/>
                <a:latin typeface="Helvetica" pitchFamily="2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      &lt;</a:t>
            </a:r>
            <a:r>
              <a:rPr lang="en-US" sz="1800" dirty="0" err="1">
                <a:effectLst/>
                <a:latin typeface="Helvetica" pitchFamily="2" charset="0"/>
              </a:rPr>
              <a:t>lid_reference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r>
              <a:rPr lang="en-US" sz="1800" dirty="0" err="1">
                <a:effectLst/>
                <a:latin typeface="Helvetica" pitchFamily="2" charset="0"/>
              </a:rPr>
              <a:t>urn:nasa:pds:lucy.inst:document:ocamssis</a:t>
            </a:r>
            <a:r>
              <a:rPr lang="en-US" sz="1800" dirty="0">
                <a:effectLst/>
                <a:latin typeface="Helvetica" pitchFamily="2" charset="0"/>
              </a:rPr>
              <a:t>&lt;/</a:t>
            </a:r>
            <a:r>
              <a:rPr lang="en-US" sz="1800" dirty="0" err="1">
                <a:effectLst/>
                <a:latin typeface="Helvetica" pitchFamily="2" charset="0"/>
              </a:rPr>
              <a:t>lid_reference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br>
              <a:rPr lang="en-US" sz="1800" dirty="0">
                <a:effectLst/>
                <a:latin typeface="Helvetica" pitchFamily="2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      &lt;</a:t>
            </a:r>
            <a:r>
              <a:rPr lang="en-US" sz="1800" dirty="0" err="1">
                <a:effectLst/>
                <a:latin typeface="Helvetica" pitchFamily="2" charset="0"/>
              </a:rPr>
              <a:t>reference_type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r>
              <a:rPr lang="en-US" sz="1800" dirty="0" err="1">
                <a:effectLst/>
                <a:latin typeface="Helvetica" pitchFamily="2" charset="0"/>
              </a:rPr>
              <a:t>collection_to_document</a:t>
            </a:r>
            <a:r>
              <a:rPr lang="en-US" sz="1800" dirty="0">
                <a:effectLst/>
                <a:latin typeface="Helvetica" pitchFamily="2" charset="0"/>
              </a:rPr>
              <a:t>&lt;/</a:t>
            </a:r>
            <a:r>
              <a:rPr lang="en-US" sz="1800" dirty="0" err="1">
                <a:effectLst/>
                <a:latin typeface="Helvetica" pitchFamily="2" charset="0"/>
              </a:rPr>
              <a:t>reference_type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br>
              <a:rPr lang="en-US" sz="1800" dirty="0">
                <a:effectLst/>
                <a:latin typeface="Helvetica" pitchFamily="2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    &lt;/</a:t>
            </a:r>
            <a:r>
              <a:rPr lang="en-US" sz="1800" dirty="0" err="1">
                <a:effectLst/>
                <a:latin typeface="Helvetica" pitchFamily="2" charset="0"/>
              </a:rPr>
              <a:t>Internal_Reference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  <a:br>
              <a:rPr lang="en-US" sz="1800" dirty="0">
                <a:effectLst/>
                <a:latin typeface="Helvetica" pitchFamily="2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  &lt;/</a:t>
            </a:r>
            <a:r>
              <a:rPr lang="en-US" sz="1800" dirty="0" err="1">
                <a:effectLst/>
                <a:latin typeface="Helvetica" pitchFamily="2" charset="0"/>
              </a:rPr>
              <a:t>Reference_List</a:t>
            </a:r>
            <a:r>
              <a:rPr lang="en-US" sz="1800" dirty="0">
                <a:effectLst/>
                <a:latin typeface="Helvetica" pitchFamily="2" charset="0"/>
              </a:rPr>
              <a:t>&gt;</a:t>
            </a:r>
          </a:p>
          <a:p>
            <a:pPr marL="0" indent="0">
              <a:buNone/>
            </a:pPr>
            <a:endParaRPr lang="en-US" sz="1900" dirty="0">
              <a:effectLst/>
              <a:latin typeface="Helvetica" pitchFamily="2" charset="0"/>
            </a:endParaRPr>
          </a:p>
          <a:p>
            <a:r>
              <a:rPr lang="en-US" sz="1900" dirty="0" err="1">
                <a:latin typeface="Helvetica" pitchFamily="2" charset="0"/>
              </a:rPr>
              <a:t>llorri_sis.xml</a:t>
            </a:r>
            <a:endParaRPr lang="en-US" sz="1900" dirty="0">
              <a:latin typeface="Helvetica" pitchFamily="2" charset="0"/>
            </a:endParaRPr>
          </a:p>
          <a:p>
            <a:pPr lvl="1"/>
            <a:r>
              <a:rPr lang="en-US" sz="1600" dirty="0">
                <a:latin typeface="Helvetica" pitchFamily="2" charset="0"/>
              </a:rPr>
              <a:t>You added a description of the L’LORI instrument. I think this should be added in all the </a:t>
            </a:r>
            <a:r>
              <a:rPr lang="en-US" sz="1600" dirty="0" err="1">
                <a:latin typeface="Helvetica" pitchFamily="2" charset="0"/>
              </a:rPr>
              <a:t>collection.xml</a:t>
            </a:r>
            <a:r>
              <a:rPr lang="en-US" sz="1600" dirty="0">
                <a:latin typeface="Helvetica" pitchFamily="2" charset="0"/>
              </a:rPr>
              <a:t> files because you have a description of the Lucy spacecraft. And if possible, I would add the description of the Lucy spacecraft and the L’LORI instrument in every files (data, document, calibration)</a:t>
            </a:r>
          </a:p>
          <a:p>
            <a:endParaRPr lang="en-US" sz="1900" dirty="0">
              <a:effectLst/>
              <a:latin typeface="Helvetica" pitchFamily="2" charset="0"/>
            </a:endParaRPr>
          </a:p>
          <a:p>
            <a:pPr lvl="1"/>
            <a:endParaRPr lang="en-US" sz="1500" dirty="0">
              <a:effectLst/>
              <a:latin typeface="Helvetica" pitchFamily="2" charset="0"/>
            </a:endParaRPr>
          </a:p>
          <a:p>
            <a:pPr lvl="2"/>
            <a:endParaRPr lang="en-US" sz="1800" dirty="0">
              <a:effectLst/>
              <a:latin typeface="Helvetica" pitchFamily="2" charset="0"/>
            </a:endParaRPr>
          </a:p>
          <a:p>
            <a:pPr marL="914400" lvl="2" indent="0">
              <a:buNone/>
            </a:pPr>
            <a:endParaRPr lang="en-US" sz="1800" dirty="0">
              <a:effectLst/>
              <a:latin typeface="Helvetica" pitchFamily="2" charset="0"/>
            </a:endParaRPr>
          </a:p>
          <a:p>
            <a:endParaRPr lang="en-US" sz="18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1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10230</TotalTime>
  <Words>2130</Words>
  <Application>Microsoft Macintosh PowerPoint</Application>
  <PresentationFormat>Widescreen</PresentationFormat>
  <Paragraphs>132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Office Theme</vt:lpstr>
      <vt:lpstr>L’LORRI Review</vt:lpstr>
      <vt:lpstr>PDS3/PDS4 labels comparison - Raw and calibrated data</vt:lpstr>
      <vt:lpstr>Missing attributes from PDS3 fits header to PDS4 label – Raw and partially processed data</vt:lpstr>
      <vt:lpstr>Suggestions/Problems PDS4 templates - Raw and partially processed data</vt:lpstr>
      <vt:lpstr>Collection files - Raw and partially processed data</vt:lpstr>
      <vt:lpstr>Calibration</vt:lpstr>
      <vt:lpstr>Calibration - Collection files </vt:lpstr>
      <vt:lpstr>Calibration step</vt:lpstr>
      <vt:lpstr>Document</vt:lpstr>
      <vt:lpstr>Document - SIS.pdf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Adeline Gicquel-Brodtke</dc:creator>
  <cp:lastModifiedBy>Adeline Gicquel-Brodtke</cp:lastModifiedBy>
  <cp:revision>61</cp:revision>
  <dcterms:created xsi:type="dcterms:W3CDTF">2023-11-14T15:29:40Z</dcterms:created>
  <dcterms:modified xsi:type="dcterms:W3CDTF">2023-11-21T21:04:06Z</dcterms:modified>
</cp:coreProperties>
</file>