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1pPr>
    <a:lvl2pPr marL="0" marR="0" indent="4572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2pPr>
    <a:lvl3pPr marL="0" marR="0" indent="9144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3pPr>
    <a:lvl4pPr marL="0" marR="0" indent="13716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4pPr>
    <a:lvl5pPr marL="0" marR="0" indent="18288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5pPr>
    <a:lvl6pPr marL="0" marR="0" indent="22860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6pPr>
    <a:lvl7pPr marL="0" marR="0" indent="27432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7pPr>
    <a:lvl8pPr marL="0" marR="0" indent="32004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8pPr>
    <a:lvl9pPr marL="0" marR="0" indent="36576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93"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01" name="Sandy path between two hills leading to the ocean"/>
          <p:cNvSpPr/>
          <p:nvPr>
            <p:ph type="pic" sz="quarter" idx="21"/>
          </p:nvPr>
        </p:nvSpPr>
        <p:spPr>
          <a:xfrm>
            <a:off x="6556375" y="5092700"/>
            <a:ext cx="5657850" cy="3771900"/>
          </a:xfrm>
          <a:prstGeom prst="rect">
            <a:avLst/>
          </a:prstGeom>
        </p:spPr>
        <p:txBody>
          <a:bodyPr lIns="91439" tIns="45719" rIns="91439" bIns="45719" anchor="t">
            <a:noAutofit/>
          </a:bodyPr>
          <a:lstStyle/>
          <a:p>
            <a:pPr/>
          </a:p>
        </p:txBody>
      </p:sp>
      <p:sp>
        <p:nvSpPr>
          <p:cNvPr id="102" name="Heron flying low over a beach with a short fence in the foreground"/>
          <p:cNvSpPr/>
          <p:nvPr>
            <p:ph type="pic" sz="half" idx="22"/>
          </p:nvPr>
        </p:nvSpPr>
        <p:spPr>
          <a:xfrm>
            <a:off x="6718300" y="749300"/>
            <a:ext cx="5334000" cy="5334000"/>
          </a:xfrm>
          <a:prstGeom prst="rect">
            <a:avLst/>
          </a:prstGeom>
        </p:spPr>
        <p:txBody>
          <a:bodyPr lIns="91439" tIns="45719" rIns="91439" bIns="45719" anchor="t">
            <a:noAutofit/>
          </a:bodyPr>
          <a:lstStyle/>
          <a:p>
            <a:pPr/>
          </a:p>
        </p:txBody>
      </p:sp>
      <p:sp>
        <p:nvSpPr>
          <p:cNvPr id="103" name="View of beach and sea from a grassy sand dune"/>
          <p:cNvSpPr/>
          <p:nvPr>
            <p:ph type="pic" idx="23"/>
          </p:nvPr>
        </p:nvSpPr>
        <p:spPr>
          <a:xfrm>
            <a:off x="-2832100" y="889000"/>
            <a:ext cx="11963400" cy="7975600"/>
          </a:xfrm>
          <a:prstGeom prst="rect">
            <a:avLst/>
          </a:prstGeom>
        </p:spPr>
        <p:txBody>
          <a:bodyPr lIns="91439" tIns="45719" rIns="91439" bIns="45719" anchor="t">
            <a:noAutofit/>
          </a:bodyPr>
          <a:lstStyle/>
          <a:p>
            <a:pP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1" name="–Johnny Appleseed"/>
          <p:cNvSpPr txBox="1"/>
          <p:nvPr>
            <p:ph type="body" sz="quarter" idx="21"/>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112" name="“Type a quote here.”"/>
          <p:cNvSpPr txBox="1"/>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1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20" name="View of beach and sea from a grassy sand dune"/>
          <p:cNvSpPr/>
          <p:nvPr>
            <p:ph type="pic" idx="21"/>
          </p:nvPr>
        </p:nvSpPr>
        <p:spPr>
          <a:xfrm>
            <a:off x="-1308100" y="-50800"/>
            <a:ext cx="14782800" cy="9855200"/>
          </a:xfrm>
          <a:prstGeom prst="rect">
            <a:avLst/>
          </a:prstGeom>
        </p:spPr>
        <p:txBody>
          <a:bodyPr lIns="91439" tIns="45719" rIns="91439" bIns="45719" anchor="t">
            <a:noAutofit/>
          </a:bodyPr>
          <a:lstStyle/>
          <a:p>
            <a:pPr/>
          </a:p>
        </p:txBody>
      </p:sp>
      <p:sp>
        <p:nvSpPr>
          <p:cNvPr id="1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View of beach and sea from a grassy sand dune"/>
          <p:cNvSpPr/>
          <p:nvPr>
            <p:ph type="pic" idx="21"/>
          </p:nvPr>
        </p:nvSpPr>
        <p:spPr>
          <a:xfrm>
            <a:off x="1625600" y="374650"/>
            <a:ext cx="9753600" cy="65024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Heron flying low over a beach with a short fence in the foreground"/>
          <p:cNvSpPr/>
          <p:nvPr>
            <p:ph type="pic" idx="21"/>
          </p:nvPr>
        </p:nvSpPr>
        <p:spPr>
          <a:xfrm>
            <a:off x="6375400" y="635000"/>
            <a:ext cx="82169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Sandy path between two hills leading to the ocean"/>
          <p:cNvSpPr/>
          <p:nvPr>
            <p:ph type="pic" idx="21"/>
          </p:nvPr>
        </p:nvSpPr>
        <p:spPr>
          <a:xfrm>
            <a:off x="3810000" y="2590800"/>
            <a:ext cx="942975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5" name="Title Text"/>
          <p:cNvSpPr txBox="1"/>
          <p:nvPr>
            <p:ph type="title"/>
          </p:nvPr>
        </p:nvSpPr>
        <p:spPr>
          <a:prstGeom prst="rect">
            <a:avLst/>
          </a:prstGeom>
        </p:spPr>
        <p:txBody>
          <a:bodyPr/>
          <a:lstStyle/>
          <a:p>
            <a:pPr/>
            <a:r>
              <a:t>Title Text</a:t>
            </a:r>
          </a:p>
        </p:txBody>
      </p:sp>
      <p:sp>
        <p:nvSpPr>
          <p:cNvPr id="76"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77"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4" name="Title Text"/>
          <p:cNvSpPr txBox="1"/>
          <p:nvPr>
            <p:ph type="title"/>
          </p:nvPr>
        </p:nvSpPr>
        <p:spPr>
          <a:prstGeom prst="rect">
            <a:avLst/>
          </a:prstGeom>
        </p:spPr>
        <p:txBody>
          <a:bodyPr/>
          <a:lstStyle/>
          <a:p>
            <a:pPr/>
            <a:r>
              <a:t>Title Text</a:t>
            </a:r>
          </a:p>
        </p:txBody>
      </p:sp>
      <p:sp>
        <p:nvSpPr>
          <p:cNvPr id="85"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86"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lgn="ctr">
              <a:spcBef>
                <a:spcPts val="0"/>
              </a:spcBef>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Lucy Cruise/EGA Sample Review -…"/>
          <p:cNvSpPr txBox="1"/>
          <p:nvPr>
            <p:ph type="ctrTitle"/>
          </p:nvPr>
        </p:nvSpPr>
        <p:spPr>
          <a:prstGeom prst="rect">
            <a:avLst/>
          </a:prstGeom>
        </p:spPr>
        <p:txBody>
          <a:bodyPr/>
          <a:lstStyle/>
          <a:p>
            <a:pPr defTabSz="502412">
              <a:defRPr sz="6880"/>
            </a:pPr>
            <a:r>
              <a:t>Lucy Cruise/EGA Sample Review -</a:t>
            </a:r>
          </a:p>
          <a:p>
            <a:pPr defTabSz="502412">
              <a:defRPr sz="6880"/>
            </a:pPr>
            <a:r>
              <a:t>L’LORRI bundle</a:t>
            </a:r>
          </a:p>
        </p:txBody>
      </p:sp>
      <p:sp>
        <p:nvSpPr>
          <p:cNvPr id="138" name="Carol Neese, Small Bodies Node…"/>
          <p:cNvSpPr txBox="1"/>
          <p:nvPr>
            <p:ph type="subTitle" sz="quarter" idx="1"/>
          </p:nvPr>
        </p:nvSpPr>
        <p:spPr>
          <a:prstGeom prst="rect">
            <a:avLst/>
          </a:prstGeom>
        </p:spPr>
        <p:txBody>
          <a:bodyPr/>
          <a:lstStyle/>
          <a:p>
            <a:pPr defTabSz="537463">
              <a:defRPr sz="3404"/>
            </a:pPr>
            <a:r>
              <a:t>Carol Neese, Small Bodies Node</a:t>
            </a:r>
          </a:p>
          <a:p>
            <a:pPr defTabSz="537463">
              <a:defRPr sz="3404"/>
            </a:pPr>
            <a:r>
              <a:t>November 27, 2023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L’LORRI calibration data product and labels"/>
          <p:cNvSpPr txBox="1"/>
          <p:nvPr>
            <p:ph type="title"/>
          </p:nvPr>
        </p:nvSpPr>
        <p:spPr>
          <a:prstGeom prst="rect">
            <a:avLst/>
          </a:prstGeom>
        </p:spPr>
        <p:txBody>
          <a:bodyPr/>
          <a:lstStyle>
            <a:lvl1pPr defTabSz="484886">
              <a:defRPr sz="6640"/>
            </a:lvl1pPr>
          </a:lstStyle>
          <a:p>
            <a:pPr/>
            <a:r>
              <a:t>L’LORRI calibration data product and labels</a:t>
            </a:r>
          </a:p>
        </p:txBody>
      </p:sp>
      <p:sp>
        <p:nvSpPr>
          <p:cNvPr id="165" name="All calibration products display correctly in PDS4 Viewer.…"/>
          <p:cNvSpPr txBox="1"/>
          <p:nvPr>
            <p:ph type="body" idx="1"/>
          </p:nvPr>
        </p:nvSpPr>
        <p:spPr>
          <a:xfrm>
            <a:off x="952500" y="2597150"/>
            <a:ext cx="11099800" cy="6286500"/>
          </a:xfrm>
          <a:prstGeom prst="rect">
            <a:avLst/>
          </a:prstGeom>
        </p:spPr>
        <p:txBody>
          <a:bodyPr/>
          <a:lstStyle/>
          <a:p>
            <a:pPr marL="417830" indent="-417830" defTabSz="549148">
              <a:spcBef>
                <a:spcPts val="3900"/>
              </a:spcBef>
              <a:defRPr sz="3008">
                <a:solidFill>
                  <a:srgbClr val="00F900"/>
                </a:solidFill>
              </a:defRPr>
            </a:pPr>
            <a:r>
              <a:t>All calibration products display correctly in PDS4 Viewer.</a:t>
            </a:r>
          </a:p>
          <a:p>
            <a:pPr marL="417830" indent="-417830" defTabSz="549148">
              <a:spcBef>
                <a:spcPts val="3900"/>
              </a:spcBef>
              <a:defRPr sz="3008">
                <a:solidFill>
                  <a:srgbClr val="00F900"/>
                </a:solidFill>
              </a:defRPr>
            </a:pPr>
            <a:r>
              <a:t>All calibration products needed to calibrate the data according to the calibration description in the SIS are present.</a:t>
            </a:r>
          </a:p>
          <a:p>
            <a:pPr marL="417830" indent="-417830" defTabSz="549148">
              <a:spcBef>
                <a:spcPts val="3900"/>
              </a:spcBef>
              <a:defRPr sz="3008">
                <a:solidFill>
                  <a:srgbClr val="00F900"/>
                </a:solidFill>
              </a:defRPr>
            </a:pPr>
            <a:r>
              <a:t>Calibration product labels have adequate metadata with the exception of the following:</a:t>
            </a:r>
          </a:p>
          <a:p>
            <a:pPr marL="417830" indent="-417830" defTabSz="549148">
              <a:spcBef>
                <a:spcPts val="3900"/>
              </a:spcBef>
              <a:defRPr sz="3008">
                <a:solidFill>
                  <a:srgbClr val="FF2600"/>
                </a:solidFill>
              </a:defRPr>
            </a:pPr>
            <a:r>
              <a:t>Label:  Author list and description in Citation_Information have “TBS”</a:t>
            </a:r>
          </a:p>
          <a:p>
            <a:pPr marL="417830" indent="-417830" defTabSz="549148">
              <a:spcBef>
                <a:spcPts val="3900"/>
              </a:spcBef>
              <a:defRPr sz="3008">
                <a:solidFill>
                  <a:srgbClr val="FF2600"/>
                </a:solidFill>
              </a:defRPr>
            </a:pPr>
            <a:r>
              <a:t>Label:  Modification detail has &lt;version_id&gt; 0.1, which doesn’t exist.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L’LORRI bundle label"/>
          <p:cNvSpPr txBox="1"/>
          <p:nvPr>
            <p:ph type="title"/>
          </p:nvPr>
        </p:nvSpPr>
        <p:spPr>
          <a:prstGeom prst="rect">
            <a:avLst/>
          </a:prstGeom>
        </p:spPr>
        <p:txBody>
          <a:bodyPr/>
          <a:lstStyle/>
          <a:p>
            <a:pPr/>
            <a:r>
              <a:t>L’LORRI bundle label</a:t>
            </a:r>
          </a:p>
        </p:txBody>
      </p:sp>
      <p:sp>
        <p:nvSpPr>
          <p:cNvPr id="168" name="Versioning:  Didymos observations are in V1.0 of the bundle, and the bundle under review now is V2.0.  Didymos observations are in liens resolution now. When bundle is first archived, the bundle, collections, and all products should have VID 1.0, then ap"/>
          <p:cNvSpPr txBox="1"/>
          <p:nvPr>
            <p:ph type="body" idx="1"/>
          </p:nvPr>
        </p:nvSpPr>
        <p:spPr>
          <a:xfrm>
            <a:off x="952500" y="2597150"/>
            <a:ext cx="11099800" cy="6286500"/>
          </a:xfrm>
          <a:prstGeom prst="rect">
            <a:avLst/>
          </a:prstGeom>
        </p:spPr>
        <p:txBody>
          <a:bodyPr/>
          <a:lstStyle/>
          <a:p>
            <a:pPr marL="253364" indent="-253364" defTabSz="332993">
              <a:spcBef>
                <a:spcPts val="2300"/>
              </a:spcBef>
              <a:defRPr sz="1824">
                <a:solidFill>
                  <a:srgbClr val="FF2600"/>
                </a:solidFill>
              </a:defRPr>
            </a:pPr>
            <a:r>
              <a:t>Versioning:  Didymos observations are in V1.0 of the bundle, and the bundle under review now is V2.0.  Didymos observations are in liens resolution now. When bundle is first archived, the bundle, collections, and all products should have VID 1.0, then appropriately incremented VIDs for later ingestions.</a:t>
            </a:r>
          </a:p>
          <a:p>
            <a:pPr marL="253364" indent="-253364" defTabSz="332993">
              <a:spcBef>
                <a:spcPts val="2300"/>
              </a:spcBef>
              <a:defRPr sz="1824">
                <a:solidFill>
                  <a:srgbClr val="FF2600"/>
                </a:solidFill>
              </a:defRPr>
            </a:pPr>
            <a:r>
              <a:t>Citation_Information author list is placeholder.</a:t>
            </a:r>
          </a:p>
          <a:p>
            <a:pPr marL="253364" indent="-253364" defTabSz="332993">
              <a:spcBef>
                <a:spcPts val="2300"/>
              </a:spcBef>
              <a:defRPr sz="1824">
                <a:solidFill>
                  <a:srgbClr val="FF2600"/>
                </a:solidFill>
              </a:defRPr>
            </a:pPr>
            <a:r>
              <a:t>Citation_Information lacks a &lt;doi&gt;.</a:t>
            </a:r>
          </a:p>
          <a:p>
            <a:pPr marL="253364" indent="-253364" defTabSz="332993">
              <a:spcBef>
                <a:spcPts val="2300"/>
              </a:spcBef>
              <a:defRPr sz="1824">
                <a:solidFill>
                  <a:srgbClr val="942192"/>
                </a:solidFill>
              </a:defRPr>
            </a:pPr>
            <a:r>
              <a:t>Suggestion:  Add appropriate &lt;keyword&gt;s in Citation_Information</a:t>
            </a:r>
          </a:p>
          <a:p>
            <a:pPr marL="253364" indent="-253364" defTabSz="332993">
              <a:spcBef>
                <a:spcPts val="2300"/>
              </a:spcBef>
              <a:defRPr sz="1824">
                <a:solidFill>
                  <a:srgbClr val="FF2600"/>
                </a:solidFill>
              </a:defRPr>
            </a:pPr>
            <a:r>
              <a:t>Modification_History has a Modification_Detail for version 0.1, which doesn't exist.  The label should have modification detail for its own version and for all earlier versions.</a:t>
            </a:r>
          </a:p>
          <a:p>
            <a:pPr marL="253364" indent="-253364" defTabSz="332993">
              <a:spcBef>
                <a:spcPts val="2300"/>
              </a:spcBef>
              <a:defRPr sz="1824">
                <a:solidFill>
                  <a:srgbClr val="FF2600"/>
                </a:solidFill>
              </a:defRPr>
            </a:pPr>
            <a:r>
              <a:t>&lt;start_date_time&gt; for the bundle is in 1970, probably an error.</a:t>
            </a:r>
          </a:p>
          <a:p>
            <a:pPr marL="253364" indent="-253364" defTabSz="332993">
              <a:spcBef>
                <a:spcPts val="2300"/>
              </a:spcBef>
              <a:defRPr sz="1824">
                <a:solidFill>
                  <a:srgbClr val="FF2600"/>
                </a:solidFill>
              </a:defRPr>
            </a:pPr>
            <a:r>
              <a:t>descriptions for observing system components are placeholders.  (The descriptions do appear in the collection labels.)</a:t>
            </a:r>
          </a:p>
          <a:p>
            <a:pPr marL="253364" indent="-253364" defTabSz="332993">
              <a:spcBef>
                <a:spcPts val="2300"/>
              </a:spcBef>
              <a:defRPr sz="1824">
                <a:solidFill>
                  <a:srgbClr val="FF2600"/>
                </a:solidFill>
              </a:defRPr>
            </a:pPr>
            <a:r>
              <a:t>Bundle member entries for document and calibration collections are for VID 1.0, but the collections provided are VID 2.0.  This will presumably be cleaned up when the versioning is finalized.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L’LORRI collection labels and inventories"/>
          <p:cNvSpPr txBox="1"/>
          <p:nvPr>
            <p:ph type="title"/>
          </p:nvPr>
        </p:nvSpPr>
        <p:spPr>
          <a:prstGeom prst="rect">
            <a:avLst/>
          </a:prstGeom>
        </p:spPr>
        <p:txBody>
          <a:bodyPr/>
          <a:lstStyle>
            <a:lvl1pPr defTabSz="484886">
              <a:defRPr sz="6640"/>
            </a:lvl1pPr>
          </a:lstStyle>
          <a:p>
            <a:pPr/>
            <a:r>
              <a:t>L’LORRI collection labels and inventories</a:t>
            </a:r>
          </a:p>
        </p:txBody>
      </p:sp>
      <p:sp>
        <p:nvSpPr>
          <p:cNvPr id="171" name="Collection inventories should include the version number, i.e. LIDVID, not just LID.…"/>
          <p:cNvSpPr txBox="1"/>
          <p:nvPr>
            <p:ph type="body" idx="1"/>
          </p:nvPr>
        </p:nvSpPr>
        <p:spPr>
          <a:xfrm>
            <a:off x="952500" y="2597150"/>
            <a:ext cx="11099800" cy="6286500"/>
          </a:xfrm>
          <a:prstGeom prst="rect">
            <a:avLst/>
          </a:prstGeom>
        </p:spPr>
        <p:txBody>
          <a:bodyPr/>
          <a:lstStyle/>
          <a:p>
            <a:pPr marL="320040" indent="-320040" defTabSz="420624">
              <a:spcBef>
                <a:spcPts val="3000"/>
              </a:spcBef>
              <a:defRPr sz="2304">
                <a:solidFill>
                  <a:srgbClr val="FF2600"/>
                </a:solidFill>
              </a:defRPr>
            </a:pPr>
            <a:r>
              <a:t>Collection inventories should include the version number, i.e. LIDVID, not just LID.</a:t>
            </a:r>
          </a:p>
          <a:p>
            <a:pPr marL="320040" indent="-320040" defTabSz="420624">
              <a:spcBef>
                <a:spcPts val="3000"/>
              </a:spcBef>
              <a:defRPr sz="2304">
                <a:solidFill>
                  <a:srgbClr val="FF2600"/>
                </a:solidFill>
              </a:defRPr>
            </a:pPr>
            <a:r>
              <a:t>Author lists have placeholder.</a:t>
            </a:r>
          </a:p>
          <a:p>
            <a:pPr marL="320040" indent="-320040" defTabSz="420624">
              <a:spcBef>
                <a:spcPts val="3000"/>
              </a:spcBef>
              <a:defRPr sz="2304">
                <a:solidFill>
                  <a:srgbClr val="FF2600"/>
                </a:solidFill>
              </a:defRPr>
            </a:pPr>
            <a:r>
              <a:t>Modification details have &lt;version_id&gt; 0.1, which doesn’t exist.</a:t>
            </a:r>
          </a:p>
          <a:p>
            <a:pPr marL="320040" indent="-320040" defTabSz="420624">
              <a:spcBef>
                <a:spcPts val="3000"/>
              </a:spcBef>
              <a:defRPr sz="2304">
                <a:solidFill>
                  <a:srgbClr val="FF2600"/>
                </a:solidFill>
              </a:defRPr>
            </a:pPr>
            <a:r>
              <a:t>Target names and types should be the same as that of the products in the collection.  They are not.</a:t>
            </a:r>
          </a:p>
          <a:p>
            <a:pPr marL="320040" indent="-320040" defTabSz="420624">
              <a:spcBef>
                <a:spcPts val="3000"/>
              </a:spcBef>
              <a:defRPr sz="2304">
                <a:solidFill>
                  <a:srgbClr val="FF2600"/>
                </a:solidFill>
              </a:defRPr>
            </a:pPr>
            <a:r>
              <a:t>—&gt; Reference list includes urn:nasa:pds:lucy.mission:document:lucymissioninfo and urn:nasa:pds:lucy.inst:document:ocamssis.  Bundles lucy.mission and lucy.inst are not archived yet.  (Also "ocamssis" looks like a mistake.) Be sure to archive these products and confirm LID references before archiving MVIC bundle.</a:t>
            </a:r>
          </a:p>
          <a:p>
            <a:pPr marL="320040" indent="-320040" defTabSz="420624">
              <a:spcBef>
                <a:spcPts val="3000"/>
              </a:spcBef>
              <a:defRPr sz="2304">
                <a:solidFill>
                  <a:srgbClr val="FF2600"/>
                </a:solidFill>
              </a:defRPr>
            </a:pPr>
            <a:r>
              <a:t>Document and Calibration collection labels have VID 2.0 although bundle label references VID 1.0.  Presumably this will get cleared up when the versions are finalized.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L’LORRI SIS"/>
          <p:cNvSpPr txBox="1"/>
          <p:nvPr>
            <p:ph type="title"/>
          </p:nvPr>
        </p:nvSpPr>
        <p:spPr>
          <a:prstGeom prst="rect">
            <a:avLst/>
          </a:prstGeom>
        </p:spPr>
        <p:txBody>
          <a:bodyPr/>
          <a:lstStyle/>
          <a:p>
            <a:pPr/>
            <a:r>
              <a:t>L’LORRI SIS</a:t>
            </a:r>
          </a:p>
        </p:txBody>
      </p:sp>
      <p:sp>
        <p:nvSpPr>
          <p:cNvPr id="174" name="Overall the SIS is in good shape, with a few things that need to be fixed or addressed.…"/>
          <p:cNvSpPr txBox="1"/>
          <p:nvPr>
            <p:ph type="body" idx="1"/>
          </p:nvPr>
        </p:nvSpPr>
        <p:spPr>
          <a:prstGeom prst="rect">
            <a:avLst/>
          </a:prstGeom>
        </p:spPr>
        <p:txBody>
          <a:bodyPr/>
          <a:lstStyle/>
          <a:p>
            <a:pPr marL="288925" indent="-288925" defTabSz="379729">
              <a:spcBef>
                <a:spcPts val="2700"/>
              </a:spcBef>
              <a:defRPr sz="2080">
                <a:solidFill>
                  <a:srgbClr val="00F900"/>
                </a:solidFill>
              </a:defRPr>
            </a:pPr>
            <a:r>
              <a:t>Overall the SIS is in good shape, with a few things that need to be fixed or addressed.</a:t>
            </a:r>
          </a:p>
          <a:p>
            <a:pPr marL="288925" indent="-288925" defTabSz="379729">
              <a:spcBef>
                <a:spcPts val="2700"/>
              </a:spcBef>
              <a:defRPr sz="2080">
                <a:solidFill>
                  <a:srgbClr val="FF2600"/>
                </a:solidFill>
              </a:defRPr>
            </a:pPr>
            <a:r>
              <a:t>Document SIS label references wrong LID for the SIS.  (it says leisa.)</a:t>
            </a:r>
          </a:p>
          <a:p>
            <a:pPr marL="288925" indent="-288925" defTabSz="379729">
              <a:spcBef>
                <a:spcPts val="2700"/>
              </a:spcBef>
              <a:defRPr sz="2080">
                <a:solidFill>
                  <a:srgbClr val="942192"/>
                </a:solidFill>
              </a:defRPr>
            </a:pPr>
            <a:r>
              <a:t>Suggestion:  SIS refers to the PP product as "calibrated" in numerous places.  I understand that it is effectively calibrated, but falls into the PP definition for PDS4, so this is understandable.  It should probably be made more clear in the SIS, probably by saying at the beginning what the situation is and then using Partially Processed throughout, since that's what is in the LIDs.  (Now it is not explained until section 2.3.2.2.)</a:t>
            </a:r>
          </a:p>
          <a:p>
            <a:pPr marL="288925" indent="-288925" defTabSz="379729">
              <a:spcBef>
                <a:spcPts val="2700"/>
              </a:spcBef>
              <a:defRPr sz="2080">
                <a:solidFill>
                  <a:srgbClr val="FF2600"/>
                </a:solidFill>
              </a:defRPr>
            </a:pPr>
            <a:r>
              <a:t>Applicable Documents cites PDS documents with IM version 1.16, but bundle uses 1.18.  This can be fixed by changing the SIS references to say "1.16 or later”.</a:t>
            </a:r>
          </a:p>
          <a:p>
            <a:pPr marL="288925" indent="-288925" defTabSz="379729">
              <a:spcBef>
                <a:spcPts val="2700"/>
              </a:spcBef>
              <a:defRPr sz="2080">
                <a:solidFill>
                  <a:schemeClr val="accent4">
                    <a:hueOff val="-1081314"/>
                    <a:satOff val="4338"/>
                    <a:lumOff val="-8931"/>
                  </a:schemeClr>
                </a:solidFill>
              </a:defRPr>
            </a:pPr>
            <a:r>
              <a:t>SIS does not appear to give enough information to understand the image_header and image_descriptor extensions of the raw data product.  Histogram extension documentation probably ok.</a:t>
            </a:r>
          </a:p>
          <a:p>
            <a:pPr marL="288925" indent="-288925" defTabSz="379729">
              <a:spcBef>
                <a:spcPts val="2700"/>
              </a:spcBef>
              <a:defRPr sz="2080">
                <a:solidFill>
                  <a:schemeClr val="accent4">
                    <a:hueOff val="-1081314"/>
                    <a:satOff val="4338"/>
                    <a:lumOff val="-8931"/>
                  </a:schemeClr>
                </a:solidFill>
              </a:defRPr>
            </a:pPr>
            <a:r>
              <a:t>SIS does not appear to give information to understand the quality extension of the partially processed data product.  Documentation of error extension probably ok.</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L’LORRI SIS, continued"/>
          <p:cNvSpPr txBox="1"/>
          <p:nvPr>
            <p:ph type="title"/>
          </p:nvPr>
        </p:nvSpPr>
        <p:spPr>
          <a:prstGeom prst="rect">
            <a:avLst/>
          </a:prstGeom>
        </p:spPr>
        <p:txBody>
          <a:bodyPr/>
          <a:lstStyle/>
          <a:p>
            <a:pPr/>
            <a:r>
              <a:t>L’LORRI SIS, continued</a:t>
            </a:r>
          </a:p>
        </p:txBody>
      </p:sp>
      <p:sp>
        <p:nvSpPr>
          <p:cNvPr id="177" name="Section 2.3.2 has Word warning &quot;Error! Reference source not found.”…"/>
          <p:cNvSpPr txBox="1"/>
          <p:nvPr>
            <p:ph type="body" idx="1"/>
          </p:nvPr>
        </p:nvSpPr>
        <p:spPr>
          <a:prstGeom prst="rect">
            <a:avLst/>
          </a:prstGeom>
        </p:spPr>
        <p:txBody>
          <a:bodyPr/>
          <a:lstStyle/>
          <a:p>
            <a:pPr marL="342264" indent="-342264" defTabSz="449833">
              <a:spcBef>
                <a:spcPts val="3200"/>
              </a:spcBef>
              <a:defRPr sz="2464">
                <a:solidFill>
                  <a:srgbClr val="FF2600"/>
                </a:solidFill>
              </a:defRPr>
            </a:pPr>
            <a:r>
              <a:t>Section 2.3.2 has Word warning "Error! Reference source not found.”</a:t>
            </a:r>
          </a:p>
          <a:p>
            <a:pPr marL="342264" indent="-342264" defTabSz="449833">
              <a:spcBef>
                <a:spcPts val="3200"/>
              </a:spcBef>
              <a:defRPr sz="2464">
                <a:solidFill>
                  <a:schemeClr val="accent4">
                    <a:hueOff val="-1081314"/>
                    <a:satOff val="4338"/>
                    <a:lumOff val="-8931"/>
                  </a:schemeClr>
                </a:solidFill>
              </a:defRPr>
            </a:pPr>
            <a:r>
              <a:t>—&gt; Section 2.3.2.2.8 Conversion to Physical Units:  It says the "photometry" keyword devisors for scaling count rates in the data product to physical units are added to the FITS header.  These FITS header keywords are not identified, and I can't find anything like this in the FITS header or in the PDS4 label.  Instrument paper has more information about this, and gives specific values for keywords in Table 6.  Are these the keywords to use rather than having custom keywords in each image label and header?  In that case the SIS should say that, and give the keyword values.</a:t>
            </a:r>
          </a:p>
          <a:p>
            <a:pPr marL="342264" indent="-342264" defTabSz="449833">
              <a:spcBef>
                <a:spcPts val="3200"/>
              </a:spcBef>
              <a:defRPr sz="2464">
                <a:solidFill>
                  <a:srgbClr val="FF2600"/>
                </a:solidFill>
              </a:defRPr>
            </a:pPr>
            <a:r>
              <a:t>Filename definition in section 2.3.4.1 doesn't match the product filenames.</a:t>
            </a:r>
          </a:p>
          <a:p>
            <a:pPr marL="342264" indent="-342264" defTabSz="449833">
              <a:spcBef>
                <a:spcPts val="3200"/>
              </a:spcBef>
              <a:defRPr sz="2464">
                <a:solidFill>
                  <a:srgbClr val="FF2600"/>
                </a:solidFill>
              </a:defRPr>
            </a:pPr>
            <a:r>
              <a:t>Header of SIS wrongly says "Lucy SOC to PDS SBN Interface Control Document".</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Other Documentation"/>
          <p:cNvSpPr txBox="1"/>
          <p:nvPr>
            <p:ph type="title"/>
          </p:nvPr>
        </p:nvSpPr>
        <p:spPr>
          <a:prstGeom prst="rect">
            <a:avLst/>
          </a:prstGeom>
        </p:spPr>
        <p:txBody>
          <a:bodyPr/>
          <a:lstStyle/>
          <a:p>
            <a:pPr/>
            <a:r>
              <a:t>Other Documentation</a:t>
            </a:r>
          </a:p>
        </p:txBody>
      </p:sp>
      <p:sp>
        <p:nvSpPr>
          <p:cNvPr id="180" name="Suggestion:  L’LORRI instrument paper is in draft form, but has good information to understand the details of the instrument.  Once it is published, ideally it should be included in the bundle.  In addition, the paper should be referenced prominently in "/>
          <p:cNvSpPr txBox="1"/>
          <p:nvPr>
            <p:ph type="body" idx="1"/>
          </p:nvPr>
        </p:nvSpPr>
        <p:spPr>
          <a:prstGeom prst="rect">
            <a:avLst/>
          </a:prstGeom>
        </p:spPr>
        <p:txBody>
          <a:bodyPr/>
          <a:lstStyle/>
          <a:p>
            <a:pPr marL="426719" indent="-426719" defTabSz="560831">
              <a:spcBef>
                <a:spcPts val="4000"/>
              </a:spcBef>
              <a:defRPr sz="3072">
                <a:solidFill>
                  <a:srgbClr val="942192"/>
                </a:solidFill>
              </a:defRPr>
            </a:pPr>
            <a:r>
              <a:t>Suggestion:  L’LORRI instrument paper is in draft form, but has good information to understand the details of the instrument.  Once it is published, ideally it should be included in the bundle.  In addition, the paper should be referenced prominently in the SIS and added as an internal or external reference to the product labels.</a:t>
            </a:r>
          </a:p>
          <a:p>
            <a:pPr marL="426719" indent="-426719" defTabSz="560831">
              <a:spcBef>
                <a:spcPts val="4000"/>
              </a:spcBef>
              <a:defRPr sz="3072">
                <a:solidFill>
                  <a:srgbClr val="942192"/>
                </a:solidFill>
              </a:defRPr>
            </a:pPr>
            <a:r>
              <a:t>Suggestion:  Mission bundle is not available yet, but to support the instrument bundles its document collection should include a mission description or paper, mission plan or timeline, spacecraft description, and once they are available, as-flown documentations of each flyby, plus other desired mission documentation.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Draft dictionaries - EBT"/>
          <p:cNvSpPr txBox="1"/>
          <p:nvPr>
            <p:ph type="title"/>
          </p:nvPr>
        </p:nvSpPr>
        <p:spPr>
          <a:prstGeom prst="rect">
            <a:avLst/>
          </a:prstGeom>
        </p:spPr>
        <p:txBody>
          <a:bodyPr/>
          <a:lstStyle/>
          <a:p>
            <a:pPr/>
            <a:r>
              <a:t>Draft dictionaries - EBT</a:t>
            </a:r>
          </a:p>
        </p:txBody>
      </p:sp>
      <p:sp>
        <p:nvSpPr>
          <p:cNvPr id="183" name="EBT dictionary was used for the WCS.  We have not seen WCS for spacecraft data before, but Lucy team explained that it is important for use during OpNav approach and for creating the Digital Elevation Models.…"/>
          <p:cNvSpPr txBox="1"/>
          <p:nvPr>
            <p:ph type="body" idx="1"/>
          </p:nvPr>
        </p:nvSpPr>
        <p:spPr>
          <a:prstGeom prst="rect">
            <a:avLst/>
          </a:prstGeom>
        </p:spPr>
        <p:txBody>
          <a:bodyPr/>
          <a:lstStyle/>
          <a:p>
            <a:pPr/>
            <a:r>
              <a:t>EBT dictionary was used for the WCS.  We have not seen WCS for spacecraft data before, but Lucy team explained that it is important for use during OpNav approach and for creating the Digital Elevation Models.</a:t>
            </a:r>
          </a:p>
          <a:p>
            <a:pPr/>
            <a:r>
              <a:rPr>
                <a:solidFill>
                  <a:srgbClr val="00F900"/>
                </a:solidFill>
              </a:rPr>
              <a:t>Beatrice reviewed the EBT portion of the discipline areas of the product labels and reports they look ok.</a:t>
            </a:r>
            <a:r>
              <a:t>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Draft dictionaries - Lucy"/>
          <p:cNvSpPr txBox="1"/>
          <p:nvPr>
            <p:ph type="title"/>
          </p:nvPr>
        </p:nvSpPr>
        <p:spPr>
          <a:prstGeom prst="rect">
            <a:avLst/>
          </a:prstGeom>
        </p:spPr>
        <p:txBody>
          <a:bodyPr/>
          <a:lstStyle>
            <a:lvl1pPr defTabSz="566674">
              <a:defRPr sz="7760"/>
            </a:lvl1pPr>
          </a:lstStyle>
          <a:p>
            <a:pPr/>
            <a:r>
              <a:t>Draft dictionaries - Lucy</a:t>
            </a:r>
          </a:p>
        </p:txBody>
      </p:sp>
      <p:sp>
        <p:nvSpPr>
          <p:cNvPr id="186" name="Organization of Lucy dictionary looks good, content is extensive.…"/>
          <p:cNvSpPr txBox="1"/>
          <p:nvPr>
            <p:ph type="body" idx="1"/>
          </p:nvPr>
        </p:nvSpPr>
        <p:spPr>
          <a:prstGeom prst="rect">
            <a:avLst/>
          </a:prstGeom>
        </p:spPr>
        <p:txBody>
          <a:bodyPr/>
          <a:lstStyle/>
          <a:p>
            <a:pPr marL="346709" indent="-346709" defTabSz="455675">
              <a:spcBef>
                <a:spcPts val="3200"/>
              </a:spcBef>
              <a:defRPr sz="2496">
                <a:solidFill>
                  <a:srgbClr val="00F900"/>
                </a:solidFill>
              </a:defRPr>
            </a:pPr>
            <a:r>
              <a:t>Organization of Lucy dictionary looks good, content is extensive.</a:t>
            </a:r>
          </a:p>
          <a:p>
            <a:pPr marL="346709" indent="-346709" defTabSz="455675">
              <a:spcBef>
                <a:spcPts val="3200"/>
              </a:spcBef>
              <a:defRPr sz="2496"/>
            </a:pPr>
            <a:r>
              <a:t>Noted a few potential deficiencies in the dictionary:</a:t>
            </a:r>
          </a:p>
          <a:p>
            <a:pPr marL="346709" indent="-346709" defTabSz="455675">
              <a:spcBef>
                <a:spcPts val="3200"/>
              </a:spcBef>
              <a:defRPr sz="2496">
                <a:solidFill>
                  <a:schemeClr val="accent4">
                    <a:hueOff val="-1081314"/>
                    <a:satOff val="4338"/>
                    <a:lumOff val="-8931"/>
                  </a:schemeClr>
                </a:solidFill>
              </a:defRPr>
            </a:pPr>
            <a:r>
              <a:t>Many attribute descriptions are just a restatement of the attribute name, and thus not very informative.  More informative descriptions would be good.</a:t>
            </a:r>
          </a:p>
          <a:p>
            <a:pPr marL="346709" indent="-346709" defTabSz="455675">
              <a:spcBef>
                <a:spcPts val="3200"/>
              </a:spcBef>
              <a:defRPr sz="2496">
                <a:solidFill>
                  <a:schemeClr val="accent4">
                    <a:hueOff val="-1081314"/>
                    <a:satOff val="4338"/>
                    <a:lumOff val="-8931"/>
                  </a:schemeClr>
                </a:solidFill>
              </a:defRPr>
            </a:pPr>
            <a:r>
              <a:t>Many attributes are about things which are not explained in the documentation, so even if they have better descriptions, their meaning and purpose is unknown to the user.  Perhaps documentation can be provided.</a:t>
            </a:r>
          </a:p>
          <a:p>
            <a:pPr marL="346709" indent="-346709" defTabSz="455675">
              <a:spcBef>
                <a:spcPts val="3200"/>
              </a:spcBef>
              <a:defRPr sz="2496">
                <a:solidFill>
                  <a:schemeClr val="accent4">
                    <a:hueOff val="-1081314"/>
                    <a:satOff val="4338"/>
                    <a:lumOff val="-8931"/>
                  </a:schemeClr>
                </a:solidFill>
              </a:defRPr>
            </a:pPr>
            <a:r>
              <a:t>&lt;lucy:sap_identifier&gt; and &lt;lucy:visit_name&gt; values contain the string “Dnky” or “23245.dnky”, which appears to refer to Dinkinesh flyby, but the product is not from the flyby.</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The End"/>
          <p:cNvSpPr txBox="1"/>
          <p:nvPr>
            <p:ph type="title"/>
          </p:nvPr>
        </p:nvSpPr>
        <p:spPr>
          <a:prstGeom prst="rect">
            <a:avLst/>
          </a:prstGeom>
        </p:spPr>
        <p:txBody>
          <a:bodyPr/>
          <a:lstStyle/>
          <a:p>
            <a:pPr/>
            <a:r>
              <a:t>The End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Scope - What did I review?…"/>
          <p:cNvSpPr txBox="1"/>
          <p:nvPr>
            <p:ph type="title"/>
          </p:nvPr>
        </p:nvSpPr>
        <p:spPr>
          <a:prstGeom prst="rect">
            <a:avLst/>
          </a:prstGeom>
        </p:spPr>
        <p:txBody>
          <a:bodyPr/>
          <a:lstStyle/>
          <a:p>
            <a:pPr defTabSz="484886">
              <a:defRPr sz="6640"/>
            </a:pPr>
            <a:r>
              <a:t>Scope - What did I review?</a:t>
            </a:r>
          </a:p>
          <a:p>
            <a:pPr defTabSz="484886">
              <a:defRPr sz="6640"/>
            </a:pPr>
            <a:r>
              <a:t>(for reference)</a:t>
            </a:r>
          </a:p>
        </p:txBody>
      </p:sp>
      <p:sp>
        <p:nvSpPr>
          <p:cNvPr id="141" name="Test to confirm that data products can be read in standard software, including PDS4 Viewer.…"/>
          <p:cNvSpPr txBox="1"/>
          <p:nvPr>
            <p:ph type="body" idx="1"/>
          </p:nvPr>
        </p:nvSpPr>
        <p:spPr>
          <a:prstGeom prst="rect">
            <a:avLst/>
          </a:prstGeom>
        </p:spPr>
        <p:txBody>
          <a:bodyPr/>
          <a:lstStyle/>
          <a:p>
            <a:pPr marL="386715" indent="-386715" defTabSz="508254">
              <a:spcBef>
                <a:spcPts val="3600"/>
              </a:spcBef>
              <a:defRPr sz="2784"/>
            </a:pPr>
            <a:r>
              <a:t>Test to confirm that data products can be read in standard software, including PDS4 Viewer.</a:t>
            </a:r>
          </a:p>
          <a:p>
            <a:pPr marL="386715" indent="-386715" defTabSz="508254">
              <a:spcBef>
                <a:spcPts val="3600"/>
              </a:spcBef>
              <a:defRPr sz="2784"/>
            </a:pPr>
            <a:r>
              <a:t>Overall sufficiency and completeness of metadata.</a:t>
            </a:r>
          </a:p>
          <a:p>
            <a:pPr marL="386715" indent="-386715" defTabSz="508254">
              <a:spcBef>
                <a:spcPts val="3600"/>
              </a:spcBef>
              <a:defRPr sz="2784"/>
            </a:pPr>
            <a:r>
              <a:t>Sufficiency of documentation to understand and use the data.</a:t>
            </a:r>
          </a:p>
          <a:p>
            <a:pPr marL="386715" indent="-386715" defTabSz="508254">
              <a:spcBef>
                <a:spcPts val="3600"/>
              </a:spcBef>
              <a:defRPr sz="2784"/>
            </a:pPr>
            <a:r>
              <a:t>Review of full bundle for accessibility and usability.</a:t>
            </a:r>
          </a:p>
          <a:p>
            <a:pPr marL="386715" indent="-386715" defTabSz="508254">
              <a:spcBef>
                <a:spcPts val="3600"/>
              </a:spcBef>
              <a:defRPr sz="2784"/>
            </a:pPr>
            <a:r>
              <a:t>Review of Lucy dictionary for content and organization (leaving full validation for Richard…)</a:t>
            </a:r>
          </a:p>
          <a:p>
            <a:pPr marL="386715" indent="-386715" defTabSz="508254">
              <a:spcBef>
                <a:spcPts val="3600"/>
              </a:spcBef>
              <a:defRPr sz="2784"/>
            </a:pPr>
            <a:r>
              <a:t>PDS4 standards validation, not including the two draft dictionaries.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Color key for comments"/>
          <p:cNvSpPr txBox="1"/>
          <p:nvPr>
            <p:ph type="title"/>
          </p:nvPr>
        </p:nvSpPr>
        <p:spPr>
          <a:prstGeom prst="rect">
            <a:avLst/>
          </a:prstGeom>
        </p:spPr>
        <p:txBody>
          <a:bodyPr/>
          <a:lstStyle>
            <a:lvl1pPr defTabSz="566674">
              <a:defRPr sz="7760"/>
            </a:lvl1pPr>
          </a:lstStyle>
          <a:p>
            <a:pPr/>
            <a:r>
              <a:t>Color key for comments</a:t>
            </a:r>
          </a:p>
        </p:txBody>
      </p:sp>
      <p:sp>
        <p:nvSpPr>
          <p:cNvPr id="144" name="Green comments are observations confirming something is good.…"/>
          <p:cNvSpPr txBox="1"/>
          <p:nvPr>
            <p:ph type="body" idx="1"/>
          </p:nvPr>
        </p:nvSpPr>
        <p:spPr>
          <a:prstGeom prst="rect">
            <a:avLst/>
          </a:prstGeom>
        </p:spPr>
        <p:txBody>
          <a:bodyPr/>
          <a:lstStyle/>
          <a:p>
            <a:pPr marL="377825" indent="-377825" defTabSz="496570">
              <a:spcBef>
                <a:spcPts val="3500"/>
              </a:spcBef>
              <a:defRPr sz="2720">
                <a:solidFill>
                  <a:srgbClr val="00F900"/>
                </a:solidFill>
              </a:defRPr>
            </a:pPr>
            <a:r>
              <a:t>Green comments are observations confirming something is good.</a:t>
            </a:r>
          </a:p>
          <a:p>
            <a:pPr marL="377825" indent="-377825" defTabSz="496570">
              <a:spcBef>
                <a:spcPts val="3500"/>
              </a:spcBef>
              <a:defRPr sz="2720">
                <a:solidFill>
                  <a:schemeClr val="accent4">
                    <a:hueOff val="-1081314"/>
                    <a:satOff val="4338"/>
                    <a:lumOff val="-8931"/>
                  </a:schemeClr>
                </a:solidFill>
              </a:defRPr>
            </a:pPr>
            <a:r>
              <a:t>Orange comments are things which may or may not be a problem.  I point them out in case there is a problem.  We can discuss.</a:t>
            </a:r>
          </a:p>
          <a:p>
            <a:pPr marL="377825" indent="-377825" defTabSz="496570">
              <a:spcBef>
                <a:spcPts val="3500"/>
              </a:spcBef>
              <a:defRPr sz="2720">
                <a:solidFill>
                  <a:srgbClr val="FF2600"/>
                </a:solidFill>
              </a:defRPr>
            </a:pPr>
            <a:r>
              <a:t>Red comments are something needing to be fixed before archiving.  These mostly appear to be TBDs or placeholders.  Not necessary to discuss in the meeting except a few I have highlighted with an arrow.</a:t>
            </a:r>
          </a:p>
          <a:p>
            <a:pPr marL="377825" indent="-377825" defTabSz="496570">
              <a:spcBef>
                <a:spcPts val="3500"/>
              </a:spcBef>
              <a:defRPr sz="2720">
                <a:solidFill>
                  <a:srgbClr val="942192"/>
                </a:solidFill>
              </a:defRPr>
            </a:pPr>
            <a:r>
              <a:t>Purple comments are suggestions, to be adopted if desired.</a:t>
            </a:r>
          </a:p>
          <a:p>
            <a:pPr marL="377825" indent="-377825" defTabSz="496570">
              <a:spcBef>
                <a:spcPts val="3500"/>
              </a:spcBef>
              <a:defRPr sz="2720"/>
            </a:pPr>
            <a:r>
              <a:t>Black text is informational.</a:t>
            </a:r>
          </a:p>
          <a:p>
            <a:pPr marL="377825" indent="-377825" defTabSz="496570">
              <a:spcBef>
                <a:spcPts val="3500"/>
              </a:spcBef>
              <a:defRPr sz="2720">
                <a:solidFill>
                  <a:srgbClr val="0433FF"/>
                </a:solidFill>
              </a:defRPr>
            </a:pPr>
            <a:r>
              <a:t>Blue reserved for later use.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General"/>
          <p:cNvSpPr txBox="1"/>
          <p:nvPr>
            <p:ph type="title"/>
          </p:nvPr>
        </p:nvSpPr>
        <p:spPr>
          <a:prstGeom prst="rect">
            <a:avLst/>
          </a:prstGeom>
        </p:spPr>
        <p:txBody>
          <a:bodyPr/>
          <a:lstStyle/>
          <a:p>
            <a:pPr/>
            <a:r>
              <a:t>General</a:t>
            </a:r>
          </a:p>
        </p:txBody>
      </p:sp>
      <p:sp>
        <p:nvSpPr>
          <p:cNvPr id="147" name="The L’LORRI data formats were previously reviewed in the format review last May, and look good to me.…"/>
          <p:cNvSpPr txBox="1"/>
          <p:nvPr>
            <p:ph type="body" idx="1"/>
          </p:nvPr>
        </p:nvSpPr>
        <p:spPr>
          <a:prstGeom prst="rect">
            <a:avLst/>
          </a:prstGeom>
        </p:spPr>
        <p:txBody>
          <a:bodyPr/>
          <a:lstStyle/>
          <a:p>
            <a:pPr marL="355600" indent="-355600" defTabSz="467359">
              <a:spcBef>
                <a:spcPts val="3300"/>
              </a:spcBef>
              <a:defRPr sz="2560">
                <a:solidFill>
                  <a:srgbClr val="00F900"/>
                </a:solidFill>
              </a:defRPr>
            </a:pPr>
            <a:r>
              <a:t>The L’LORRI data formats were previously reviewed in the format review last May, and look good to me.</a:t>
            </a:r>
          </a:p>
          <a:p>
            <a:pPr marL="355600" indent="-355600" defTabSz="467359">
              <a:spcBef>
                <a:spcPts val="3300"/>
              </a:spcBef>
              <a:defRPr sz="2560"/>
            </a:pPr>
            <a:r>
              <a:rPr>
                <a:solidFill>
                  <a:srgbClr val="00F900"/>
                </a:solidFill>
              </a:rPr>
              <a:t>The L’LORRI bundle is in good shape for this stage of review.  </a:t>
            </a:r>
            <a:r>
              <a:t>The problems I found should be easily corrected in prep for the next stage of review, which is the science review of data from the Dinkinesh flyby.</a:t>
            </a:r>
          </a:p>
          <a:p>
            <a:pPr marL="355600" indent="-355600" defTabSz="467359">
              <a:spcBef>
                <a:spcPts val="3300"/>
              </a:spcBef>
              <a:defRPr sz="2560"/>
            </a:pPr>
            <a:r>
              <a:rPr>
                <a:solidFill>
                  <a:srgbClr val="00F900"/>
                </a:solidFill>
              </a:rPr>
              <a:t>Documentation is good</a:t>
            </a:r>
            <a:r>
              <a:t> and has some gaps to be filled in, probably just not ready yet.  These are outlined in the documentation section.</a:t>
            </a:r>
          </a:p>
          <a:p>
            <a:pPr marL="355600" indent="-355600" defTabSz="467359">
              <a:spcBef>
                <a:spcPts val="3300"/>
              </a:spcBef>
              <a:defRPr sz="2560">
                <a:solidFill>
                  <a:srgbClr val="942192"/>
                </a:solidFill>
              </a:defRPr>
            </a:pPr>
            <a:r>
              <a:t>I recommend including the Mission bundle in the next stage of review so the mission level information can be available to reviewers. </a:t>
            </a:r>
          </a:p>
          <a:p>
            <a:pPr marL="355600" indent="-355600" defTabSz="467359">
              <a:spcBef>
                <a:spcPts val="3300"/>
              </a:spcBef>
              <a:defRPr sz="2560">
                <a:solidFill>
                  <a:srgbClr val="942192"/>
                </a:solidFill>
              </a:defRPr>
            </a:pPr>
            <a:r>
              <a:t>I recommend releasing the Mission LDD and ingesting the Lucy context objects before the next stage of review.</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L’LORRI data products - viewing in the PDS4 Viewer"/>
          <p:cNvSpPr txBox="1"/>
          <p:nvPr>
            <p:ph type="title"/>
          </p:nvPr>
        </p:nvSpPr>
        <p:spPr>
          <a:prstGeom prst="rect">
            <a:avLst/>
          </a:prstGeom>
        </p:spPr>
        <p:txBody>
          <a:bodyPr/>
          <a:lstStyle>
            <a:lvl1pPr defTabSz="484886">
              <a:defRPr sz="6640"/>
            </a:lvl1pPr>
          </a:lstStyle>
          <a:p>
            <a:pPr/>
            <a:r>
              <a:t>L’LORRI data products - viewing in the PDS4 Viewer</a:t>
            </a:r>
          </a:p>
        </p:txBody>
      </p:sp>
      <p:sp>
        <p:nvSpPr>
          <p:cNvPr id="150" name="The following based on spot checks of several raw and partially processed (PP) files.…"/>
          <p:cNvSpPr txBox="1"/>
          <p:nvPr>
            <p:ph type="body" idx="1"/>
          </p:nvPr>
        </p:nvSpPr>
        <p:spPr>
          <a:prstGeom prst="rect">
            <a:avLst/>
          </a:prstGeom>
        </p:spPr>
        <p:txBody>
          <a:bodyPr/>
          <a:lstStyle/>
          <a:p>
            <a:pPr/>
            <a:r>
              <a:t>The following based on spot checks of several raw and partially processed (PP) files.</a:t>
            </a:r>
          </a:p>
          <a:p>
            <a:pPr>
              <a:defRPr>
                <a:solidFill>
                  <a:srgbClr val="00F900"/>
                </a:solidFill>
              </a:defRPr>
            </a:pPr>
            <a:r>
              <a:t>Raw and PP images display ok in the PDS4 Viewer.</a:t>
            </a:r>
          </a:p>
          <a:p>
            <a:pPr>
              <a:defRPr>
                <a:solidFill>
                  <a:schemeClr val="accent4">
                    <a:hueOff val="-1081314"/>
                    <a:satOff val="4338"/>
                    <a:lumOff val="-8931"/>
                  </a:schemeClr>
                </a:solidFill>
              </a:defRPr>
            </a:pPr>
            <a:r>
              <a:t>Raw histogram and image_descriptor arrays are all zeros.  Raw image_header array has real values.</a:t>
            </a:r>
          </a:p>
          <a:p>
            <a:pPr>
              <a:defRPr>
                <a:solidFill>
                  <a:schemeClr val="accent4">
                    <a:hueOff val="-1081314"/>
                    <a:satOff val="4338"/>
                    <a:lumOff val="-8931"/>
                  </a:schemeClr>
                </a:solidFill>
              </a:defRPr>
            </a:pPr>
            <a:r>
              <a:t>PP error and quality arrays are all zero.</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L’LORRI data products - viewing in fv (fits viewer)"/>
          <p:cNvSpPr txBox="1"/>
          <p:nvPr>
            <p:ph type="title"/>
          </p:nvPr>
        </p:nvSpPr>
        <p:spPr>
          <a:prstGeom prst="rect">
            <a:avLst/>
          </a:prstGeom>
        </p:spPr>
        <p:txBody>
          <a:bodyPr/>
          <a:lstStyle>
            <a:lvl1pPr defTabSz="484886">
              <a:defRPr sz="6640"/>
            </a:lvl1pPr>
          </a:lstStyle>
          <a:p>
            <a:pPr/>
            <a:r>
              <a:t>L’LORRI data products - viewing in fv (fits viewer)</a:t>
            </a:r>
          </a:p>
        </p:txBody>
      </p:sp>
      <p:sp>
        <p:nvSpPr>
          <p:cNvPr id="153" name="The following based on spot checks of several raw and PP files.…"/>
          <p:cNvSpPr txBox="1"/>
          <p:nvPr>
            <p:ph type="body" idx="1"/>
          </p:nvPr>
        </p:nvSpPr>
        <p:spPr>
          <a:prstGeom prst="rect">
            <a:avLst/>
          </a:prstGeom>
        </p:spPr>
        <p:txBody>
          <a:bodyPr/>
          <a:lstStyle/>
          <a:p>
            <a:pPr marL="324485" indent="-324485" defTabSz="426466">
              <a:spcBef>
                <a:spcPts val="3000"/>
              </a:spcBef>
              <a:defRPr sz="2336"/>
            </a:pPr>
            <a:r>
              <a:t>The following based on spot checks of several raw and PP files.</a:t>
            </a:r>
          </a:p>
          <a:p>
            <a:pPr marL="324485" indent="-324485" defTabSz="426466">
              <a:spcBef>
                <a:spcPts val="3000"/>
              </a:spcBef>
              <a:defRPr sz="2336">
                <a:solidFill>
                  <a:schemeClr val="accent4">
                    <a:hueOff val="-1081314"/>
                    <a:satOff val="4338"/>
                    <a:lumOff val="-8931"/>
                  </a:schemeClr>
                </a:solidFill>
              </a:defRPr>
            </a:pPr>
            <a:r>
              <a:t>Opening the Raw and PP primary images in fv crashes the program.  FITS validation shows no errors so there is no obvious reason it should crash the program.  If other reviewers can work with the images successfully, this can probably be ignored.</a:t>
            </a:r>
          </a:p>
          <a:p>
            <a:pPr marL="324485" indent="-324485" defTabSz="426466">
              <a:spcBef>
                <a:spcPts val="3000"/>
              </a:spcBef>
              <a:defRPr sz="2336">
                <a:solidFill>
                  <a:schemeClr val="accent4">
                    <a:hueOff val="-1081314"/>
                    <a:satOff val="4338"/>
                    <a:lumOff val="-8931"/>
                  </a:schemeClr>
                </a:solidFill>
              </a:defRPr>
            </a:pPr>
            <a:r>
              <a:t>FITS validation shows 27 warnings for null keyword values.</a:t>
            </a:r>
          </a:p>
          <a:p>
            <a:pPr marL="324485" indent="-324485" defTabSz="426466">
              <a:spcBef>
                <a:spcPts val="3000"/>
              </a:spcBef>
              <a:defRPr sz="2336">
                <a:solidFill>
                  <a:srgbClr val="00F900"/>
                </a:solidFill>
              </a:defRPr>
            </a:pPr>
            <a:r>
              <a:t>Raw histogram, image_header, and image_descriptor arrays display ok in fv and are the same as in PDS4 Viewer.</a:t>
            </a:r>
          </a:p>
          <a:p>
            <a:pPr marL="324485" indent="-324485" defTabSz="426466">
              <a:spcBef>
                <a:spcPts val="3000"/>
              </a:spcBef>
              <a:defRPr sz="2336">
                <a:solidFill>
                  <a:srgbClr val="00F900"/>
                </a:solidFill>
              </a:defRPr>
            </a:pPr>
            <a:r>
              <a:t>PP error and quality arrays display ok in fv and are the same as in PDS4 Viewer.</a:t>
            </a:r>
          </a:p>
          <a:p>
            <a:pPr marL="324485" indent="-324485" defTabSz="426466">
              <a:spcBef>
                <a:spcPts val="3000"/>
              </a:spcBef>
              <a:defRPr sz="2336">
                <a:solidFill>
                  <a:schemeClr val="accent4">
                    <a:hueOff val="-1081314"/>
                    <a:satOff val="4338"/>
                    <a:lumOff val="-8931"/>
                  </a:schemeClr>
                </a:solidFill>
              </a:defRPr>
            </a:pPr>
            <a:r>
              <a:t>fv does not display the WCS. It does normally display WCS so not sure why it doesn’t display these.  DS9 displays the WCS so this can probably be ignored.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L’LORRI data products - viewing in ds9"/>
          <p:cNvSpPr txBox="1"/>
          <p:nvPr>
            <p:ph type="title"/>
          </p:nvPr>
        </p:nvSpPr>
        <p:spPr>
          <a:prstGeom prst="rect">
            <a:avLst/>
          </a:prstGeom>
        </p:spPr>
        <p:txBody>
          <a:bodyPr/>
          <a:lstStyle>
            <a:lvl1pPr defTabSz="484886">
              <a:defRPr sz="6640"/>
            </a:lvl1pPr>
          </a:lstStyle>
          <a:p>
            <a:pPr/>
            <a:r>
              <a:t>L’LORRI data products - viewing in ds9</a:t>
            </a:r>
          </a:p>
        </p:txBody>
      </p:sp>
      <p:sp>
        <p:nvSpPr>
          <p:cNvPr id="156" name="Beatrice Mueller performed these tests.  DS9 was needed because fv was not able to display the primary images and PDS4 Viewer is not designed to display the WCS.…"/>
          <p:cNvSpPr txBox="1"/>
          <p:nvPr>
            <p:ph type="body" idx="1"/>
          </p:nvPr>
        </p:nvSpPr>
        <p:spPr>
          <a:prstGeom prst="rect">
            <a:avLst/>
          </a:prstGeom>
        </p:spPr>
        <p:txBody>
          <a:bodyPr/>
          <a:lstStyle/>
          <a:p>
            <a:pPr marL="400050" indent="-400050" defTabSz="525779">
              <a:spcBef>
                <a:spcPts val="3700"/>
              </a:spcBef>
              <a:defRPr sz="2880"/>
            </a:pPr>
            <a:r>
              <a:t>Beatrice Mueller performed these tests.  DS9 was needed because fv was not able to display the primary images and PDS4 Viewer is not designed to display the WCS.</a:t>
            </a:r>
          </a:p>
          <a:p>
            <a:pPr marL="400050" indent="-400050" defTabSz="525779">
              <a:spcBef>
                <a:spcPts val="3700"/>
              </a:spcBef>
              <a:defRPr sz="2880">
                <a:solidFill>
                  <a:srgbClr val="00F900"/>
                </a:solidFill>
              </a:defRPr>
            </a:pPr>
            <a:r>
              <a:t>DS9 displays the raw and PP primary images correctly, including the WCS.</a:t>
            </a:r>
          </a:p>
          <a:p>
            <a:pPr marL="400050" indent="-400050" defTabSz="525779">
              <a:spcBef>
                <a:spcPts val="3700"/>
              </a:spcBef>
              <a:defRPr sz="2880">
                <a:solidFill>
                  <a:schemeClr val="accent4">
                    <a:hueOff val="-1081314"/>
                    <a:satOff val="4338"/>
                    <a:lumOff val="-8931"/>
                  </a:schemeClr>
                </a:solidFill>
              </a:defRPr>
            </a:pPr>
            <a:r>
              <a:t>DS9 does not detect any of the extension arrays.  It normally does detect extension arrays so not sure if this is a problem.  PDS4 viewer and fv did detect and display the extension arrays so this can probably be ignored.</a:t>
            </a:r>
          </a:p>
          <a:p>
            <a:pPr marL="400050" indent="-400050" defTabSz="525779">
              <a:spcBef>
                <a:spcPts val="3700"/>
              </a:spcBef>
              <a:defRPr sz="2880">
                <a:solidFill>
                  <a:srgbClr val="00F900"/>
                </a:solidFill>
              </a:defRPr>
            </a:pPr>
            <a:r>
              <a:t>Bea compared a PP image in DS9 with the STSCI digital catalog and confirmed the WCS matches the catalog and looks correct.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L’LORRI raw data product labels"/>
          <p:cNvSpPr txBox="1"/>
          <p:nvPr>
            <p:ph type="title"/>
          </p:nvPr>
        </p:nvSpPr>
        <p:spPr>
          <a:prstGeom prst="rect">
            <a:avLst/>
          </a:prstGeom>
        </p:spPr>
        <p:txBody>
          <a:bodyPr/>
          <a:lstStyle>
            <a:lvl1pPr defTabSz="484886">
              <a:defRPr sz="6640"/>
            </a:lvl1pPr>
          </a:lstStyle>
          <a:p>
            <a:pPr/>
            <a:r>
              <a:t>L’LORRI raw data product labels</a:t>
            </a:r>
          </a:p>
        </p:txBody>
      </p:sp>
      <p:sp>
        <p:nvSpPr>
          <p:cNvPr id="159" name="Labels use EBT dictionary, which is defined for Earth Based Telescopes, not for spacecraft.  Not sure if this is a problem or not.…"/>
          <p:cNvSpPr txBox="1"/>
          <p:nvPr>
            <p:ph type="body" idx="1"/>
          </p:nvPr>
        </p:nvSpPr>
        <p:spPr>
          <a:prstGeom prst="rect">
            <a:avLst/>
          </a:prstGeom>
        </p:spPr>
        <p:txBody>
          <a:bodyPr/>
          <a:lstStyle/>
          <a:p>
            <a:pPr marL="240030" indent="-240030" defTabSz="315468">
              <a:spcBef>
                <a:spcPts val="2200"/>
              </a:spcBef>
              <a:defRPr sz="1728">
                <a:solidFill>
                  <a:schemeClr val="accent4">
                    <a:hueOff val="-1081314"/>
                    <a:satOff val="4338"/>
                    <a:lumOff val="-8931"/>
                  </a:schemeClr>
                </a:solidFill>
              </a:defRPr>
            </a:pPr>
            <a:r>
              <a:t>Labels use EBT dictionary, which is defined for Earth Based Telescopes, not for spacecraft.  Not sure if this is a problem or not.</a:t>
            </a:r>
          </a:p>
          <a:p>
            <a:pPr marL="240030" indent="-240030" defTabSz="315468">
              <a:spcBef>
                <a:spcPts val="2200"/>
              </a:spcBef>
              <a:defRPr sz="1728">
                <a:solidFill>
                  <a:srgbClr val="942192"/>
                </a:solidFill>
              </a:defRPr>
            </a:pPr>
            <a:r>
              <a:t>Suggestion:  Although the LUCY and EBT dictionaries used for the labels have not yet been released, it's considered best-practice to reference the xml schema and schematron files with their eventual official endpoints, thus allowing anyone with a local copy of the dictionary to validate using an xml catalog file.  (For dictionaries in development, referencing with github build locations requires the label to be updated for each new build.)</a:t>
            </a:r>
          </a:p>
          <a:p>
            <a:pPr marL="240030" indent="-240030" defTabSz="315468">
              <a:spcBef>
                <a:spcPts val="2200"/>
              </a:spcBef>
              <a:defRPr sz="1728"/>
            </a:pPr>
            <a:r>
              <a:t>Did not perform validation with the Lucy and EBT dictionaries.</a:t>
            </a:r>
          </a:p>
          <a:p>
            <a:pPr marL="240030" indent="-240030" defTabSz="315468">
              <a:spcBef>
                <a:spcPts val="2200"/>
              </a:spcBef>
              <a:defRPr sz="1728">
                <a:solidFill>
                  <a:srgbClr val="FF2600"/>
                </a:solidFill>
              </a:defRPr>
            </a:pPr>
            <a:r>
              <a:t>Author list has last names only.</a:t>
            </a:r>
          </a:p>
          <a:p>
            <a:pPr marL="240030" indent="-240030" defTabSz="315468">
              <a:spcBef>
                <a:spcPts val="2200"/>
              </a:spcBef>
              <a:defRPr sz="1728">
                <a:solidFill>
                  <a:srgbClr val="FF2600"/>
                </a:solidFill>
              </a:defRPr>
            </a:pPr>
            <a:r>
              <a:t>Modification detail has &lt;version_id&gt; 0.1, which doesn’t exist.</a:t>
            </a:r>
          </a:p>
          <a:p>
            <a:pPr marL="240030" indent="-240030" defTabSz="315468">
              <a:spcBef>
                <a:spcPts val="2200"/>
              </a:spcBef>
              <a:defRPr sz="1728">
                <a:solidFill>
                  <a:srgbClr val="FF2600"/>
                </a:solidFill>
              </a:defRPr>
            </a:pPr>
            <a:r>
              <a:t>Target names for all data labels is UNKNOWN.  Choose a real target name from the context collection appropriate for cruise data.  (TARGET keyword in FITS label is blank, which may be producing this problem.)</a:t>
            </a:r>
          </a:p>
          <a:p>
            <a:pPr marL="240030" indent="-240030" defTabSz="315468">
              <a:spcBef>
                <a:spcPts val="2200"/>
              </a:spcBef>
              <a:defRPr sz="1728">
                <a:solidFill>
                  <a:srgbClr val="FF2600"/>
                </a:solidFill>
              </a:defRPr>
            </a:pPr>
            <a:r>
              <a:t>&lt;purpose&gt; is given as Navigation, but target type is calibrator, implying the &lt;purpose&gt; ought to be Calibration or maybe the target type is inappropriate.  In general, the target name and type and the &lt;purpose&gt; should be used consistently across bundle, collection, and basic product labels, across processing levels, and across instruments.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L’LORRI PP data product labels"/>
          <p:cNvSpPr txBox="1"/>
          <p:nvPr>
            <p:ph type="title"/>
          </p:nvPr>
        </p:nvSpPr>
        <p:spPr>
          <a:prstGeom prst="rect">
            <a:avLst/>
          </a:prstGeom>
        </p:spPr>
        <p:txBody>
          <a:bodyPr/>
          <a:lstStyle>
            <a:lvl1pPr defTabSz="484886">
              <a:defRPr sz="6640"/>
            </a:lvl1pPr>
          </a:lstStyle>
          <a:p>
            <a:pPr/>
            <a:r>
              <a:t>L’LORRI PP data product labels</a:t>
            </a:r>
          </a:p>
        </p:txBody>
      </p:sp>
      <p:sp>
        <p:nvSpPr>
          <p:cNvPr id="162" name="Labels use EBT dictionary, which is defined for Earth Based Telescopes, not for spacecraft.  Not sure if this is a problem or not.…"/>
          <p:cNvSpPr txBox="1"/>
          <p:nvPr>
            <p:ph type="body" idx="1"/>
          </p:nvPr>
        </p:nvSpPr>
        <p:spPr>
          <a:xfrm>
            <a:off x="952500" y="2597150"/>
            <a:ext cx="11099800" cy="6286500"/>
          </a:xfrm>
          <a:prstGeom prst="rect">
            <a:avLst/>
          </a:prstGeom>
        </p:spPr>
        <p:txBody>
          <a:bodyPr/>
          <a:lstStyle/>
          <a:p>
            <a:pPr marL="253364" indent="-253364" defTabSz="332993">
              <a:spcBef>
                <a:spcPts val="2300"/>
              </a:spcBef>
              <a:defRPr sz="1824">
                <a:solidFill>
                  <a:schemeClr val="accent4">
                    <a:hueOff val="-1081314"/>
                    <a:satOff val="4338"/>
                    <a:lumOff val="-8931"/>
                  </a:schemeClr>
                </a:solidFill>
              </a:defRPr>
            </a:pPr>
            <a:r>
              <a:t>Labels use EBT dictionary, which is defined for Earth Based Telescopes, not for spacecraft.  Not sure if this is a problem or not.</a:t>
            </a:r>
          </a:p>
          <a:p>
            <a:pPr marL="253364" indent="-253364" defTabSz="332993">
              <a:spcBef>
                <a:spcPts val="2300"/>
              </a:spcBef>
              <a:defRPr sz="1824">
                <a:solidFill>
                  <a:srgbClr val="00F900"/>
                </a:solidFill>
              </a:defRPr>
            </a:pPr>
            <a:r>
              <a:t>Image displayed in PDS4 Viewer (using the display settings in the PDS4 label) and comparing with the WCS as displayed in DS9 produces a north clock angle consistent with that given in the label, confirming that the display settings are implemented correctly.</a:t>
            </a:r>
          </a:p>
          <a:p>
            <a:pPr marL="253364" indent="-253364" defTabSz="332993">
              <a:spcBef>
                <a:spcPts val="2300"/>
              </a:spcBef>
              <a:defRPr sz="1824">
                <a:solidFill>
                  <a:srgbClr val="FF2600"/>
                </a:solidFill>
              </a:defRPr>
            </a:pPr>
            <a:r>
              <a:t>Author list has last names only.</a:t>
            </a:r>
          </a:p>
          <a:p>
            <a:pPr marL="253364" indent="-253364" defTabSz="332993">
              <a:spcBef>
                <a:spcPts val="2300"/>
              </a:spcBef>
              <a:defRPr sz="1824">
                <a:solidFill>
                  <a:srgbClr val="FF2600"/>
                </a:solidFill>
              </a:defRPr>
            </a:pPr>
            <a:r>
              <a:t>Modification detail has &lt;version_id&gt; 0.1, which doesn’t exist.</a:t>
            </a:r>
          </a:p>
          <a:p>
            <a:pPr marL="253364" indent="-253364" defTabSz="332993">
              <a:spcBef>
                <a:spcPts val="2300"/>
              </a:spcBef>
              <a:defRPr sz="1824">
                <a:solidFill>
                  <a:srgbClr val="FF2600"/>
                </a:solidFill>
              </a:defRPr>
            </a:pPr>
            <a:r>
              <a:t>Target names for all data labels is UNKNOWN.  Choose a real target name from the context collection appropriate for cruise data.  (TARGET keyword in FITS label is blank, which may be producing this problem.)</a:t>
            </a:r>
          </a:p>
          <a:p>
            <a:pPr marL="253364" indent="-253364" defTabSz="332993">
              <a:spcBef>
                <a:spcPts val="2300"/>
              </a:spcBef>
              <a:defRPr sz="1824">
                <a:solidFill>
                  <a:srgbClr val="FF2600"/>
                </a:solidFill>
              </a:defRPr>
            </a:pPr>
            <a:r>
              <a:t>&lt;purpose&gt; is given as Navigation, but target type is calibrator, implying the &lt;purpose&gt; ought to be Calibration or maybe the target type is inappropriate.  In general, the target name and type and the &lt;purpose&gt; should be used consistently across bundle, collection, and basic product labels, across processing levels, and across instruments.</a:t>
            </a:r>
          </a:p>
          <a:p>
            <a:pPr marL="253364" indent="-253364" defTabSz="332993">
              <a:spcBef>
                <a:spcPts val="2300"/>
              </a:spcBef>
              <a:defRPr sz="1824">
                <a:solidFill>
                  <a:srgbClr val="FF2600"/>
                </a:solidFill>
              </a:defRPr>
            </a:pPr>
            <a:r>
              <a:t>Reference_List should have internal references to the calibration files used.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