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1pPr>
    <a:lvl2pPr marL="0" marR="0" indent="4572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2pPr>
    <a:lvl3pPr marL="0" marR="0" indent="9144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3pPr>
    <a:lvl4pPr marL="0" marR="0" indent="13716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4pPr>
    <a:lvl5pPr marL="0" marR="0" indent="18288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5pPr>
    <a:lvl6pPr marL="0" marR="0" indent="22860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6pPr>
    <a:lvl7pPr marL="0" marR="0" indent="27432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7pPr>
    <a:lvl8pPr marL="0" marR="0" indent="32004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8pPr>
    <a:lvl9pPr marL="0" marR="0" indent="365760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93"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01" name="Sandy path between two hills leading to the ocean"/>
          <p:cNvSpPr/>
          <p:nvPr>
            <p:ph type="pic" sz="quarter" idx="21"/>
          </p:nvPr>
        </p:nvSpPr>
        <p:spPr>
          <a:xfrm>
            <a:off x="6556375" y="5092700"/>
            <a:ext cx="5657850" cy="3771900"/>
          </a:xfrm>
          <a:prstGeom prst="rect">
            <a:avLst/>
          </a:prstGeom>
        </p:spPr>
        <p:txBody>
          <a:bodyPr lIns="91439" tIns="45719" rIns="91439" bIns="45719" anchor="t">
            <a:noAutofit/>
          </a:bodyPr>
          <a:lstStyle/>
          <a:p>
            <a:pPr/>
          </a:p>
        </p:txBody>
      </p:sp>
      <p:sp>
        <p:nvSpPr>
          <p:cNvPr id="102" name="Heron flying low over a beach with a short fence in the foreground"/>
          <p:cNvSpPr/>
          <p:nvPr>
            <p:ph type="pic" sz="half" idx="22"/>
          </p:nvPr>
        </p:nvSpPr>
        <p:spPr>
          <a:xfrm>
            <a:off x="6718300" y="749300"/>
            <a:ext cx="5334000" cy="5334000"/>
          </a:xfrm>
          <a:prstGeom prst="rect">
            <a:avLst/>
          </a:prstGeom>
        </p:spPr>
        <p:txBody>
          <a:bodyPr lIns="91439" tIns="45719" rIns="91439" bIns="45719" anchor="t">
            <a:noAutofit/>
          </a:bodyPr>
          <a:lstStyle/>
          <a:p>
            <a:pPr/>
          </a:p>
        </p:txBody>
      </p:sp>
      <p:sp>
        <p:nvSpPr>
          <p:cNvPr id="103" name="View of beach and sea from a grassy sand dune"/>
          <p:cNvSpPr/>
          <p:nvPr>
            <p:ph type="pic" idx="23"/>
          </p:nvPr>
        </p:nvSpPr>
        <p:spPr>
          <a:xfrm>
            <a:off x="-2832100" y="889000"/>
            <a:ext cx="11963400" cy="7975600"/>
          </a:xfrm>
          <a:prstGeom prst="rect">
            <a:avLst/>
          </a:prstGeom>
        </p:spPr>
        <p:txBody>
          <a:bodyPr lIns="91439" tIns="45719" rIns="91439" bIns="45719" anchor="t">
            <a:noAutofit/>
          </a:bodyPr>
          <a:lstStyle/>
          <a:p>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1" name="–Johnny Appleseed"/>
          <p:cNvSpPr txBox="1"/>
          <p:nvPr>
            <p:ph type="body" sz="quarter" idx="21"/>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112" name="“Type a quote here.”"/>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20" name="View of beach and sea from a grassy sand dune"/>
          <p:cNvSpPr/>
          <p:nvPr>
            <p:ph type="pic" idx="21"/>
          </p:nvPr>
        </p:nvSpPr>
        <p:spPr>
          <a:xfrm>
            <a:off x="-1308100" y="-50800"/>
            <a:ext cx="14782800" cy="9855200"/>
          </a:xfrm>
          <a:prstGeom prst="rect">
            <a:avLst/>
          </a:prstGeom>
        </p:spPr>
        <p:txBody>
          <a:bodyPr lIns="91439" tIns="45719" rIns="91439" bIns="45719" anchor="t">
            <a:noAutofit/>
          </a:bodyPr>
          <a:lstStyle/>
          <a:p>
            <a:pP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View of beach and sea from a grassy sand dune"/>
          <p:cNvSpPr/>
          <p:nvPr>
            <p:ph type="pic" idx="21"/>
          </p:nvPr>
        </p:nvSpPr>
        <p:spPr>
          <a:xfrm>
            <a:off x="1625600" y="374650"/>
            <a:ext cx="9753600" cy="65024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Heron flying low over a beach with a short fence in the foreground"/>
          <p:cNvSpPr/>
          <p:nvPr>
            <p:ph type="pic" idx="21"/>
          </p:nvPr>
        </p:nvSpPr>
        <p:spPr>
          <a:xfrm>
            <a:off x="6375400" y="635000"/>
            <a:ext cx="82169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Sandy path between two hills leading to the ocean"/>
          <p:cNvSpPr/>
          <p:nvPr>
            <p:ph type="pic" idx="21"/>
          </p:nvPr>
        </p:nvSpPr>
        <p:spPr>
          <a:xfrm>
            <a:off x="3810000" y="2590800"/>
            <a:ext cx="942975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5" name="Title Text"/>
          <p:cNvSpPr txBox="1"/>
          <p:nvPr>
            <p:ph type="title"/>
          </p:nvPr>
        </p:nvSpPr>
        <p:spPr>
          <a:prstGeom prst="rect">
            <a:avLst/>
          </a:prstGeom>
        </p:spPr>
        <p:txBody>
          <a:bodyPr/>
          <a:lstStyle/>
          <a:p>
            <a:pPr/>
            <a:r>
              <a:t>Title Text</a:t>
            </a:r>
          </a:p>
        </p:txBody>
      </p:sp>
      <p:sp>
        <p:nvSpPr>
          <p:cNvPr id="76"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77"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4" name="Title Text"/>
          <p:cNvSpPr txBox="1"/>
          <p:nvPr>
            <p:ph type="title"/>
          </p:nvPr>
        </p:nvSpPr>
        <p:spPr>
          <a:prstGeom prst="rect">
            <a:avLst/>
          </a:prstGeom>
        </p:spPr>
        <p:txBody>
          <a:bodyPr/>
          <a:lstStyle/>
          <a:p>
            <a:pPr/>
            <a:r>
              <a:t>Title Text</a:t>
            </a:r>
          </a:p>
        </p:txBody>
      </p:sp>
      <p:sp>
        <p:nvSpPr>
          <p:cNvPr id="85"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lgn="ctr">
              <a:spcBef>
                <a:spcPts val="0"/>
              </a:spcBef>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457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914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ucy Cruise/EGA Sample Review -…"/>
          <p:cNvSpPr txBox="1"/>
          <p:nvPr>
            <p:ph type="ctrTitle"/>
          </p:nvPr>
        </p:nvSpPr>
        <p:spPr>
          <a:prstGeom prst="rect">
            <a:avLst/>
          </a:prstGeom>
        </p:spPr>
        <p:txBody>
          <a:bodyPr/>
          <a:lstStyle/>
          <a:p>
            <a:pPr defTabSz="502412">
              <a:defRPr sz="6880"/>
            </a:pPr>
            <a:r>
              <a:t>Lucy Cruise/EGA Sample Review -</a:t>
            </a:r>
          </a:p>
          <a:p>
            <a:pPr defTabSz="502412">
              <a:defRPr sz="6880"/>
            </a:pPr>
            <a:r>
              <a:t>MVIC bundle</a:t>
            </a:r>
          </a:p>
        </p:txBody>
      </p:sp>
      <p:sp>
        <p:nvSpPr>
          <p:cNvPr id="138" name="Carol Neese, Small Bodies Node…"/>
          <p:cNvSpPr txBox="1"/>
          <p:nvPr>
            <p:ph type="subTitle" sz="quarter" idx="1"/>
          </p:nvPr>
        </p:nvSpPr>
        <p:spPr>
          <a:prstGeom prst="rect">
            <a:avLst/>
          </a:prstGeom>
        </p:spPr>
        <p:txBody>
          <a:bodyPr/>
          <a:lstStyle/>
          <a:p>
            <a:pPr defTabSz="537463">
              <a:defRPr sz="3404"/>
            </a:pPr>
            <a:r>
              <a:t>Carol Neese, Small Bodies Node</a:t>
            </a:r>
          </a:p>
          <a:p>
            <a:pPr defTabSz="537463">
              <a:defRPr sz="3404"/>
            </a:pPr>
            <a:r>
              <a:t>November 27, 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MVIC calibration data product and labels"/>
          <p:cNvSpPr txBox="1"/>
          <p:nvPr>
            <p:ph type="title"/>
          </p:nvPr>
        </p:nvSpPr>
        <p:spPr>
          <a:prstGeom prst="rect">
            <a:avLst/>
          </a:prstGeom>
        </p:spPr>
        <p:txBody>
          <a:bodyPr/>
          <a:lstStyle>
            <a:lvl1pPr defTabSz="484886">
              <a:defRPr sz="6640"/>
            </a:lvl1pPr>
          </a:lstStyle>
          <a:p>
            <a:pPr/>
            <a:r>
              <a:t>MVIC calibration data product and labels</a:t>
            </a:r>
          </a:p>
        </p:txBody>
      </p:sp>
      <p:sp>
        <p:nvSpPr>
          <p:cNvPr id="165" name="All calibration files display in the PDS4 Viewer.…"/>
          <p:cNvSpPr txBox="1"/>
          <p:nvPr>
            <p:ph type="body" idx="1"/>
          </p:nvPr>
        </p:nvSpPr>
        <p:spPr>
          <a:prstGeom prst="rect">
            <a:avLst/>
          </a:prstGeom>
        </p:spPr>
        <p:txBody>
          <a:bodyPr/>
          <a:lstStyle/>
          <a:p>
            <a:pPr marL="284479" indent="-284479" defTabSz="373887">
              <a:spcBef>
                <a:spcPts val="2600"/>
              </a:spcBef>
              <a:defRPr sz="2048">
                <a:solidFill>
                  <a:srgbClr val="00F900"/>
                </a:solidFill>
              </a:defRPr>
            </a:pPr>
            <a:r>
              <a:t>All calibration files display in the PDS4 Viewer.</a:t>
            </a:r>
          </a:p>
          <a:p>
            <a:pPr marL="284479" indent="-284479" defTabSz="373887">
              <a:spcBef>
                <a:spcPts val="2600"/>
              </a:spcBef>
              <a:defRPr sz="2048">
                <a:solidFill>
                  <a:srgbClr val="00F900"/>
                </a:solidFill>
              </a:defRPr>
            </a:pPr>
            <a:r>
              <a:t>All calibration products needed to calibrate the data in the review sample according to the calibration description in the SIS are present. </a:t>
            </a:r>
          </a:p>
          <a:p>
            <a:pPr marL="284479" indent="-284479" defTabSz="373887">
              <a:spcBef>
                <a:spcPts val="2600"/>
              </a:spcBef>
              <a:defRPr sz="2048">
                <a:solidFill>
                  <a:schemeClr val="accent4">
                    <a:hueOff val="-1081314"/>
                    <a:satOff val="4338"/>
                    <a:lumOff val="-8931"/>
                  </a:schemeClr>
                </a:solidFill>
              </a:defRPr>
            </a:pPr>
            <a:r>
              <a:t>What is the “modified” space file?  It is not mentioned in the SIS and has different dimensions than the “default” space file.  (5024x6 rather than 5024x1)</a:t>
            </a:r>
          </a:p>
          <a:p>
            <a:pPr marL="284479" indent="-284479" defTabSz="373887">
              <a:spcBef>
                <a:spcPts val="2600"/>
              </a:spcBef>
              <a:defRPr sz="2048">
                <a:solidFill>
                  <a:schemeClr val="accent4">
                    <a:hueOff val="-1081314"/>
                    <a:satOff val="4338"/>
                    <a:lumOff val="-8931"/>
                  </a:schemeClr>
                </a:solidFill>
              </a:defRPr>
            </a:pPr>
            <a:r>
              <a:t>Is the “default” space file really supposed to have only one band?  What if a data file with multiple bands needs to use it? (Maybe all bands would be the same…)</a:t>
            </a:r>
          </a:p>
          <a:p>
            <a:pPr marL="284479" indent="-284479" defTabSz="373887">
              <a:spcBef>
                <a:spcPts val="2600"/>
              </a:spcBef>
              <a:defRPr sz="2048">
                <a:solidFill>
                  <a:schemeClr val="accent4">
                    <a:hueOff val="-1081314"/>
                    <a:satOff val="4338"/>
                    <a:lumOff val="-8931"/>
                  </a:schemeClr>
                </a:solidFill>
              </a:defRPr>
            </a:pPr>
            <a:r>
              <a:t>Will the “nearby” space files go in the calibration collection too?</a:t>
            </a:r>
          </a:p>
          <a:p>
            <a:pPr marL="284479" indent="-284479" defTabSz="373887">
              <a:spcBef>
                <a:spcPts val="2600"/>
              </a:spcBef>
              <a:defRPr sz="2048">
                <a:solidFill>
                  <a:srgbClr val="00F900"/>
                </a:solidFill>
              </a:defRPr>
            </a:pPr>
            <a:r>
              <a:t>Calibration product labels have adequate metadata with the exception of the following:</a:t>
            </a:r>
          </a:p>
          <a:p>
            <a:pPr marL="284479" indent="-284479" defTabSz="373887">
              <a:spcBef>
                <a:spcPts val="2600"/>
              </a:spcBef>
              <a:defRPr sz="2048">
                <a:solidFill>
                  <a:srgbClr val="FF2600"/>
                </a:solidFill>
              </a:defRPr>
            </a:pPr>
            <a:r>
              <a:t>All calibration arrays have axes Line and Sample, but looks like it should be Band and Sample.</a:t>
            </a:r>
          </a:p>
          <a:p>
            <a:pPr marL="284479" indent="-284479" defTabSz="373887">
              <a:spcBef>
                <a:spcPts val="2600"/>
              </a:spcBef>
              <a:defRPr sz="2048">
                <a:solidFill>
                  <a:srgbClr val="FF2600"/>
                </a:solidFill>
              </a:defRPr>
            </a:pPr>
            <a:r>
              <a:t>No display settings.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MVIC collection labels and inventories"/>
          <p:cNvSpPr txBox="1"/>
          <p:nvPr>
            <p:ph type="title"/>
          </p:nvPr>
        </p:nvSpPr>
        <p:spPr>
          <a:prstGeom prst="rect">
            <a:avLst/>
          </a:prstGeom>
        </p:spPr>
        <p:txBody>
          <a:bodyPr/>
          <a:lstStyle>
            <a:lvl1pPr defTabSz="484886">
              <a:defRPr sz="6640"/>
            </a:lvl1pPr>
          </a:lstStyle>
          <a:p>
            <a:pPr/>
            <a:r>
              <a:t>MVIC collection labels and inventories</a:t>
            </a:r>
          </a:p>
        </p:txBody>
      </p:sp>
      <p:sp>
        <p:nvSpPr>
          <p:cNvPr id="168" name="Collection inventories should include the version number, i.e. LIDVID, not just LID.…"/>
          <p:cNvSpPr txBox="1"/>
          <p:nvPr>
            <p:ph type="body" idx="1"/>
          </p:nvPr>
        </p:nvSpPr>
        <p:spPr>
          <a:prstGeom prst="rect">
            <a:avLst/>
          </a:prstGeom>
        </p:spPr>
        <p:txBody>
          <a:bodyPr/>
          <a:lstStyle/>
          <a:p>
            <a:pPr marL="320040" indent="-320040" defTabSz="420624">
              <a:spcBef>
                <a:spcPts val="3000"/>
              </a:spcBef>
              <a:defRPr sz="2304">
                <a:solidFill>
                  <a:srgbClr val="FF2600"/>
                </a:solidFill>
              </a:defRPr>
            </a:pPr>
            <a:r>
              <a:t>Collection inventories should include the version number, i.e. LIDVID, not just LID.</a:t>
            </a:r>
          </a:p>
          <a:p>
            <a:pPr marL="320040" indent="-320040" defTabSz="420624">
              <a:spcBef>
                <a:spcPts val="3000"/>
              </a:spcBef>
              <a:defRPr sz="2304">
                <a:solidFill>
                  <a:srgbClr val="FF2600"/>
                </a:solidFill>
              </a:defRPr>
            </a:pPr>
            <a:r>
              <a:t>Author lists have placeholder.</a:t>
            </a:r>
          </a:p>
          <a:p>
            <a:pPr marL="320040" indent="-320040" defTabSz="420624">
              <a:spcBef>
                <a:spcPts val="3000"/>
              </a:spcBef>
              <a:defRPr sz="2304">
                <a:solidFill>
                  <a:srgbClr val="FF2600"/>
                </a:solidFill>
              </a:defRPr>
            </a:pPr>
            <a:r>
              <a:t>Citation information description is appropriate for bundle label, not collection labels.</a:t>
            </a:r>
          </a:p>
          <a:p>
            <a:pPr marL="320040" indent="-320040" defTabSz="420624">
              <a:spcBef>
                <a:spcPts val="3000"/>
              </a:spcBef>
              <a:defRPr sz="2304">
                <a:solidFill>
                  <a:srgbClr val="FF2600"/>
                </a:solidFill>
              </a:defRPr>
            </a:pPr>
            <a:r>
              <a:t>Modification details have &lt;version_id&gt; 0.1, which doesn’t exist.</a:t>
            </a:r>
          </a:p>
          <a:p>
            <a:pPr marL="320040" indent="-320040" defTabSz="420624">
              <a:spcBef>
                <a:spcPts val="3000"/>
              </a:spcBef>
              <a:defRPr sz="2304">
                <a:solidFill>
                  <a:srgbClr val="FF2600"/>
                </a:solidFill>
              </a:defRPr>
            </a:pPr>
            <a:r>
              <a:t>Target names and types should be the same as that of the products in the collection.  They are not.  (Include multiple target names and types if needed.)</a:t>
            </a:r>
          </a:p>
          <a:p>
            <a:pPr marL="320040" indent="-320040" defTabSz="420624">
              <a:spcBef>
                <a:spcPts val="3000"/>
              </a:spcBef>
              <a:defRPr sz="2304">
                <a:solidFill>
                  <a:srgbClr val="FF2600"/>
                </a:solidFill>
              </a:defRPr>
            </a:pPr>
            <a:r>
              <a:t>—&gt; Reference list includes urn:nasa:pds:lucy.mission:document:lucymissioninfo and urn:nasa:pds:lucy.inst:document:ocamssis.  Bundles lucy.mission and lucy.inst are not archived yet.  (Also "ocamssis" looks like a mistake.) Be sure to archive these products and confirm LID references before archiving MVIC bundle.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MVIC bundle label"/>
          <p:cNvSpPr txBox="1"/>
          <p:nvPr>
            <p:ph type="title"/>
          </p:nvPr>
        </p:nvSpPr>
        <p:spPr>
          <a:prstGeom prst="rect">
            <a:avLst/>
          </a:prstGeom>
        </p:spPr>
        <p:txBody>
          <a:bodyPr/>
          <a:lstStyle/>
          <a:p>
            <a:pPr/>
            <a:r>
              <a:t>MVIC bundle label</a:t>
            </a:r>
          </a:p>
        </p:txBody>
      </p:sp>
      <p:sp>
        <p:nvSpPr>
          <p:cNvPr id="171" name="Citation_Information author list is placeholder.…"/>
          <p:cNvSpPr txBox="1"/>
          <p:nvPr>
            <p:ph type="body" idx="1"/>
          </p:nvPr>
        </p:nvSpPr>
        <p:spPr>
          <a:prstGeom prst="rect">
            <a:avLst/>
          </a:prstGeom>
        </p:spPr>
        <p:txBody>
          <a:bodyPr/>
          <a:lstStyle/>
          <a:p>
            <a:pPr marL="382270" indent="-382270" defTabSz="502412">
              <a:spcBef>
                <a:spcPts val="3600"/>
              </a:spcBef>
              <a:defRPr sz="2752">
                <a:solidFill>
                  <a:srgbClr val="FF2600"/>
                </a:solidFill>
              </a:defRPr>
            </a:pPr>
            <a:r>
              <a:t>Citation_Information author list is placeholder.</a:t>
            </a:r>
          </a:p>
          <a:p>
            <a:pPr marL="382270" indent="-382270" defTabSz="502412">
              <a:spcBef>
                <a:spcPts val="3600"/>
              </a:spcBef>
              <a:defRPr sz="2752">
                <a:solidFill>
                  <a:srgbClr val="FF2600"/>
                </a:solidFill>
              </a:defRPr>
            </a:pPr>
            <a:r>
              <a:t>Citation_Information lacks a &lt;doi&gt;.</a:t>
            </a:r>
          </a:p>
          <a:p>
            <a:pPr marL="382270" indent="-382270" defTabSz="502412">
              <a:spcBef>
                <a:spcPts val="3600"/>
              </a:spcBef>
              <a:defRPr sz="2752">
                <a:solidFill>
                  <a:srgbClr val="942192"/>
                </a:solidFill>
              </a:defRPr>
            </a:pPr>
            <a:r>
              <a:t>Suggestion:  Add appropriate &lt;keyword&gt;s in Citation_Information</a:t>
            </a:r>
          </a:p>
          <a:p>
            <a:pPr marL="382270" indent="-382270" defTabSz="502412">
              <a:spcBef>
                <a:spcPts val="3600"/>
              </a:spcBef>
              <a:defRPr sz="2752">
                <a:solidFill>
                  <a:srgbClr val="FF2600"/>
                </a:solidFill>
              </a:defRPr>
            </a:pPr>
            <a:r>
              <a:t>Modification_History has a Modification_Detail for version 0.1, which doesn't exist.  The label should have modification detail for its own version and for all earlier versions.</a:t>
            </a:r>
          </a:p>
          <a:p>
            <a:pPr marL="382270" indent="-382270" defTabSz="502412">
              <a:spcBef>
                <a:spcPts val="3600"/>
              </a:spcBef>
              <a:defRPr sz="2752">
                <a:solidFill>
                  <a:srgbClr val="FF2600"/>
                </a:solidFill>
              </a:defRPr>
            </a:pPr>
            <a:r>
              <a:t>&lt;start_date_time&gt; for the bundle is in 1970, probably an error.</a:t>
            </a:r>
          </a:p>
          <a:p>
            <a:pPr marL="382270" indent="-382270" defTabSz="502412">
              <a:spcBef>
                <a:spcPts val="3600"/>
              </a:spcBef>
              <a:defRPr sz="2752">
                <a:solidFill>
                  <a:srgbClr val="FF2600"/>
                </a:solidFill>
              </a:defRPr>
            </a:pPr>
            <a:r>
              <a:t>descriptions for observing system components are placeholders.  (The descriptions do appear in the collection labels.)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MVIC SIS"/>
          <p:cNvSpPr txBox="1"/>
          <p:nvPr>
            <p:ph type="title"/>
          </p:nvPr>
        </p:nvSpPr>
        <p:spPr>
          <a:prstGeom prst="rect">
            <a:avLst/>
          </a:prstGeom>
        </p:spPr>
        <p:txBody>
          <a:bodyPr/>
          <a:lstStyle/>
          <a:p>
            <a:pPr/>
            <a:r>
              <a:t>MVIC SIS</a:t>
            </a:r>
          </a:p>
        </p:txBody>
      </p:sp>
      <p:sp>
        <p:nvSpPr>
          <p:cNvPr id="174" name="Header of SIS wrongly says &quot;Lucy SOC to PDS SBN Interface Control Document&quot;.…"/>
          <p:cNvSpPr txBox="1"/>
          <p:nvPr>
            <p:ph type="body" idx="1"/>
          </p:nvPr>
        </p:nvSpPr>
        <p:spPr>
          <a:prstGeom prst="rect">
            <a:avLst/>
          </a:prstGeom>
        </p:spPr>
        <p:txBody>
          <a:bodyPr/>
          <a:lstStyle/>
          <a:p>
            <a:pPr marL="373379" indent="-373379" defTabSz="490727">
              <a:spcBef>
                <a:spcPts val="3500"/>
              </a:spcBef>
              <a:defRPr sz="2688">
                <a:solidFill>
                  <a:srgbClr val="FF2600"/>
                </a:solidFill>
              </a:defRPr>
            </a:pPr>
            <a:r>
              <a:t>Header of SIS wrongly says "Lucy SOC to PDS SBN Interface Control Document".</a:t>
            </a:r>
          </a:p>
          <a:p>
            <a:pPr marL="373379" indent="-373379" defTabSz="490727">
              <a:spcBef>
                <a:spcPts val="3500"/>
              </a:spcBef>
              <a:defRPr sz="2688">
                <a:solidFill>
                  <a:srgbClr val="FF2600"/>
                </a:solidFill>
              </a:defRPr>
            </a:pPr>
            <a:r>
              <a:t>Section 1.2 Applicable Documents cites documents with IM version 1.16, but bundle uses 1.18.  This can be fixed by changing the SIS references to say "1.16 or later”.</a:t>
            </a:r>
          </a:p>
          <a:p>
            <a:pPr marL="373379" indent="-373379" defTabSz="490727">
              <a:spcBef>
                <a:spcPts val="3500"/>
              </a:spcBef>
              <a:defRPr sz="2688">
                <a:solidFill>
                  <a:srgbClr val="942192"/>
                </a:solidFill>
              </a:defRPr>
            </a:pPr>
            <a:r>
              <a:t>Suggestion:  Section 2.1 It would be helpful to have a diagram to clarify the along-track pixels, cross-track pixels, pre-scan pixels, and their relation to the TDI and binning.</a:t>
            </a:r>
          </a:p>
          <a:p>
            <a:pPr marL="373379" indent="-373379" defTabSz="490727">
              <a:spcBef>
                <a:spcPts val="3500"/>
              </a:spcBef>
              <a:defRPr sz="2688">
                <a:solidFill>
                  <a:srgbClr val="FF2600"/>
                </a:solidFill>
              </a:defRPr>
            </a:pPr>
            <a:r>
              <a:t>—&gt; Section 2.2 Part 2 describing the calibration files doesn't mention the space files or tell anything about them.  There is insufficient information about the contents of the calibration collection.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MVIC SIS, continued"/>
          <p:cNvSpPr txBox="1"/>
          <p:nvPr>
            <p:ph type="title"/>
          </p:nvPr>
        </p:nvSpPr>
        <p:spPr>
          <a:prstGeom prst="rect">
            <a:avLst/>
          </a:prstGeom>
        </p:spPr>
        <p:txBody>
          <a:bodyPr/>
          <a:lstStyle/>
          <a:p>
            <a:pPr/>
            <a:r>
              <a:t>MVIC SIS, continued</a:t>
            </a:r>
          </a:p>
        </p:txBody>
      </p:sp>
      <p:sp>
        <p:nvSpPr>
          <p:cNvPr id="177" name="Section 2.3.2.2 Calibration processing - I did not carry out the process to reproduce the calibration, and can’t say for sure there is enough information to do so, but it looks generally good.…"/>
          <p:cNvSpPr txBox="1"/>
          <p:nvPr>
            <p:ph type="body" idx="1"/>
          </p:nvPr>
        </p:nvSpPr>
        <p:spPr>
          <a:prstGeom prst="rect">
            <a:avLst/>
          </a:prstGeom>
        </p:spPr>
        <p:txBody>
          <a:bodyPr/>
          <a:lstStyle/>
          <a:p>
            <a:pPr marL="297815" indent="-297815" defTabSz="391414">
              <a:spcBef>
                <a:spcPts val="2800"/>
              </a:spcBef>
              <a:defRPr sz="2144">
                <a:solidFill>
                  <a:srgbClr val="00F900"/>
                </a:solidFill>
              </a:defRPr>
            </a:pPr>
            <a:r>
              <a:t>Section 2.3.2.2 Calibration processing - I did not carry out the process to reproduce the calibration, and can’t say for sure there is enough information to do so, but it looks generally good.</a:t>
            </a:r>
          </a:p>
          <a:p>
            <a:pPr marL="297815" indent="-297815" defTabSz="391414">
              <a:spcBef>
                <a:spcPts val="2800"/>
              </a:spcBef>
              <a:defRPr sz="2144">
                <a:solidFill>
                  <a:srgbClr val="FF2600"/>
                </a:solidFill>
              </a:defRPr>
            </a:pPr>
            <a:r>
              <a:t>—&gt; Section 2.3.2.2 second paragraph - Provide the criteria SOC uses to select the "nearby" space block. </a:t>
            </a:r>
          </a:p>
          <a:p>
            <a:pPr marL="297815" indent="-297815" defTabSz="391414">
              <a:spcBef>
                <a:spcPts val="2800"/>
              </a:spcBef>
              <a:defRPr sz="2144">
                <a:solidFill>
                  <a:srgbClr val="FF2600"/>
                </a:solidFill>
              </a:defRPr>
            </a:pPr>
            <a:r>
              <a:t>Section 2.3.2.2 There is a TBD in step 4.</a:t>
            </a:r>
          </a:p>
          <a:p>
            <a:pPr marL="297815" indent="-297815" defTabSz="391414">
              <a:spcBef>
                <a:spcPts val="2800"/>
              </a:spcBef>
              <a:defRPr sz="2144">
                <a:solidFill>
                  <a:srgbClr val="00F900"/>
                </a:solidFill>
              </a:defRPr>
            </a:pPr>
            <a:r>
              <a:t>Section 2.3.2.2 appears to give enough information to understand the background and calibration extension arrays on the calibrated product.</a:t>
            </a:r>
          </a:p>
          <a:p>
            <a:pPr marL="297815" indent="-297815" defTabSz="391414">
              <a:spcBef>
                <a:spcPts val="2800"/>
              </a:spcBef>
              <a:defRPr sz="2144">
                <a:solidFill>
                  <a:srgbClr val="FF2600"/>
                </a:solidFill>
              </a:defRPr>
            </a:pPr>
            <a:r>
              <a:t>Section 3.2:  Sections 3.1.1 and 3.1.2 describe the raw and calibrated data formats.  It would be good to specify the axes more specifically, i.e. order of the axes in the array, which one is cross track, along track, and band, and what their sizes are, with a range or description for those with variable size.</a:t>
            </a:r>
          </a:p>
          <a:p>
            <a:pPr marL="297815" indent="-297815" defTabSz="391414">
              <a:spcBef>
                <a:spcPts val="2800"/>
              </a:spcBef>
              <a:defRPr sz="2144">
                <a:solidFill>
                  <a:srgbClr val="FF2600"/>
                </a:solidFill>
              </a:defRPr>
            </a:pPr>
            <a:r>
              <a:t>There is no section 3.1.3 to describe the formats of the calibration data.</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Other Documentation"/>
          <p:cNvSpPr txBox="1"/>
          <p:nvPr>
            <p:ph type="title"/>
          </p:nvPr>
        </p:nvSpPr>
        <p:spPr>
          <a:prstGeom prst="rect">
            <a:avLst/>
          </a:prstGeom>
        </p:spPr>
        <p:txBody>
          <a:bodyPr/>
          <a:lstStyle/>
          <a:p>
            <a:pPr/>
            <a:r>
              <a:t>Other Documentation</a:t>
            </a:r>
          </a:p>
        </p:txBody>
      </p:sp>
      <p:sp>
        <p:nvSpPr>
          <p:cNvPr id="180" name="L’Ralph instrument paper is in “submitted” form, and has good information to understand the details of the MVIC.  Once it is published, ideally it should be included in the bundle.  In addition, the paper should be referenced prominently in the SIS and a"/>
          <p:cNvSpPr txBox="1"/>
          <p:nvPr>
            <p:ph type="body" idx="1"/>
          </p:nvPr>
        </p:nvSpPr>
        <p:spPr>
          <a:prstGeom prst="rect">
            <a:avLst/>
          </a:prstGeom>
        </p:spPr>
        <p:txBody>
          <a:bodyPr/>
          <a:lstStyle/>
          <a:p>
            <a:pPr>
              <a:defRPr>
                <a:solidFill>
                  <a:srgbClr val="942192"/>
                </a:solidFill>
              </a:defRPr>
            </a:pPr>
            <a:r>
              <a:t>L’Ralph instrument paper is in “submitted” form, and has good information to understand the details of the MVIC.  Once it is published, ideally it should be included in the bundle.  In addition, the paper should be referenced prominently in the SIS and added as an internal or external reference to the product labels.</a:t>
            </a:r>
          </a:p>
          <a:p>
            <a:pPr>
              <a:defRPr>
                <a:solidFill>
                  <a:srgbClr val="942192"/>
                </a:solidFill>
              </a:defRPr>
            </a:pPr>
            <a:r>
              <a:t>Mission bundle is not available yet, but to support the instrument bundles its document collection should include at minimum a mission description or paper, mission plan or timeline, spacecraft description, and once they are available, as-flown documentations of each flyby.</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he End"/>
          <p:cNvSpPr txBox="1"/>
          <p:nvPr>
            <p:ph type="title"/>
          </p:nvPr>
        </p:nvSpPr>
        <p:spPr>
          <a:prstGeom prst="rect">
            <a:avLst/>
          </a:prstGeom>
        </p:spPr>
        <p:txBody>
          <a:bodyPr/>
          <a:lstStyle/>
          <a:p>
            <a:pPr/>
            <a:r>
              <a:t>The End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Scope - What did I review?…"/>
          <p:cNvSpPr txBox="1"/>
          <p:nvPr>
            <p:ph type="title"/>
          </p:nvPr>
        </p:nvSpPr>
        <p:spPr>
          <a:prstGeom prst="rect">
            <a:avLst/>
          </a:prstGeom>
        </p:spPr>
        <p:txBody>
          <a:bodyPr/>
          <a:lstStyle/>
          <a:p>
            <a:pPr defTabSz="484886">
              <a:defRPr sz="6640"/>
            </a:pPr>
            <a:r>
              <a:t>Scope - What did I review?</a:t>
            </a:r>
          </a:p>
          <a:p>
            <a:pPr defTabSz="484886">
              <a:defRPr sz="6640"/>
            </a:pPr>
            <a:r>
              <a:t>(for reference)</a:t>
            </a:r>
          </a:p>
        </p:txBody>
      </p:sp>
      <p:sp>
        <p:nvSpPr>
          <p:cNvPr id="141" name="Test to confirm that data products can be read in standard software, including PDS4 Viewer.…"/>
          <p:cNvSpPr txBox="1"/>
          <p:nvPr>
            <p:ph type="body" idx="1"/>
          </p:nvPr>
        </p:nvSpPr>
        <p:spPr>
          <a:prstGeom prst="rect">
            <a:avLst/>
          </a:prstGeom>
        </p:spPr>
        <p:txBody>
          <a:bodyPr/>
          <a:lstStyle/>
          <a:p>
            <a:pPr marL="382270" indent="-382270" defTabSz="502412">
              <a:spcBef>
                <a:spcPts val="3600"/>
              </a:spcBef>
              <a:defRPr sz="2752"/>
            </a:pPr>
            <a:r>
              <a:t>Test to confirm that data products can be read in standard software, including PDS4 Viewer.</a:t>
            </a:r>
          </a:p>
          <a:p>
            <a:pPr marL="382270" indent="-382270" defTabSz="502412">
              <a:spcBef>
                <a:spcPts val="3600"/>
              </a:spcBef>
              <a:defRPr sz="2752"/>
            </a:pPr>
            <a:r>
              <a:t>Overall sufficiency and completeness of metadata.</a:t>
            </a:r>
          </a:p>
          <a:p>
            <a:pPr marL="382270" indent="-382270" defTabSz="502412">
              <a:spcBef>
                <a:spcPts val="3600"/>
              </a:spcBef>
              <a:defRPr sz="2752"/>
            </a:pPr>
            <a:r>
              <a:t>Sufficiency of documentation to understand and use the data.</a:t>
            </a:r>
          </a:p>
          <a:p>
            <a:pPr marL="382270" indent="-382270" defTabSz="502412">
              <a:spcBef>
                <a:spcPts val="3600"/>
              </a:spcBef>
              <a:defRPr sz="2752"/>
            </a:pPr>
            <a:r>
              <a:t>Review of full bundle for accessibility and usability.</a:t>
            </a:r>
          </a:p>
          <a:p>
            <a:pPr marL="382270" indent="-382270" defTabSz="502412">
              <a:spcBef>
                <a:spcPts val="3600"/>
              </a:spcBef>
              <a:defRPr sz="2752"/>
            </a:pPr>
            <a:r>
              <a:t>Review of the Lucy dictionary for content and organization is included in my L’LORRI review presentation.</a:t>
            </a:r>
          </a:p>
          <a:p>
            <a:pPr marL="382270" indent="-382270" defTabSz="502412">
              <a:spcBef>
                <a:spcPts val="3600"/>
              </a:spcBef>
              <a:defRPr sz="2752"/>
            </a:pPr>
            <a:r>
              <a:t>PDS4 standards validation, not including validating the Lucy dictionary.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Color key for comments"/>
          <p:cNvSpPr txBox="1"/>
          <p:nvPr>
            <p:ph type="title"/>
          </p:nvPr>
        </p:nvSpPr>
        <p:spPr>
          <a:prstGeom prst="rect">
            <a:avLst/>
          </a:prstGeom>
        </p:spPr>
        <p:txBody>
          <a:bodyPr/>
          <a:lstStyle>
            <a:lvl1pPr defTabSz="566674">
              <a:defRPr sz="7760"/>
            </a:lvl1pPr>
          </a:lstStyle>
          <a:p>
            <a:pPr/>
            <a:r>
              <a:t>Color key for comments</a:t>
            </a:r>
          </a:p>
        </p:txBody>
      </p:sp>
      <p:sp>
        <p:nvSpPr>
          <p:cNvPr id="144" name="Green comments are observations confirming something is good.…"/>
          <p:cNvSpPr txBox="1"/>
          <p:nvPr>
            <p:ph type="body" idx="1"/>
          </p:nvPr>
        </p:nvSpPr>
        <p:spPr>
          <a:prstGeom prst="rect">
            <a:avLst/>
          </a:prstGeom>
        </p:spPr>
        <p:txBody>
          <a:bodyPr/>
          <a:lstStyle/>
          <a:p>
            <a:pPr marL="377825" indent="-377825" defTabSz="496570">
              <a:spcBef>
                <a:spcPts val="3500"/>
              </a:spcBef>
              <a:defRPr sz="2720">
                <a:solidFill>
                  <a:srgbClr val="00F900"/>
                </a:solidFill>
              </a:defRPr>
            </a:pPr>
            <a:r>
              <a:t>Green comments are observations confirming something is good.</a:t>
            </a:r>
          </a:p>
          <a:p>
            <a:pPr marL="377825" indent="-377825" defTabSz="496570">
              <a:spcBef>
                <a:spcPts val="3500"/>
              </a:spcBef>
              <a:defRPr sz="2720">
                <a:solidFill>
                  <a:schemeClr val="accent4">
                    <a:hueOff val="-1081314"/>
                    <a:satOff val="4338"/>
                    <a:lumOff val="-8931"/>
                  </a:schemeClr>
                </a:solidFill>
              </a:defRPr>
            </a:pPr>
            <a:r>
              <a:t>Orange comments are things which may or may not be a problem.  I point them out in case there is a problem.  We can discuss.</a:t>
            </a:r>
          </a:p>
          <a:p>
            <a:pPr marL="377825" indent="-377825" defTabSz="496570">
              <a:spcBef>
                <a:spcPts val="3500"/>
              </a:spcBef>
              <a:defRPr sz="2720">
                <a:solidFill>
                  <a:srgbClr val="FF2600"/>
                </a:solidFill>
              </a:defRPr>
            </a:pPr>
            <a:r>
              <a:t>Red comments are something needing to be fixed before archiving.  These mostly appear to be TBDs or placeholders.  Not necessary to discuss in the meeting except a few I have highlighted with an arrow.</a:t>
            </a:r>
          </a:p>
          <a:p>
            <a:pPr marL="377825" indent="-377825" defTabSz="496570">
              <a:spcBef>
                <a:spcPts val="3500"/>
              </a:spcBef>
              <a:defRPr sz="2720">
                <a:solidFill>
                  <a:srgbClr val="942192"/>
                </a:solidFill>
              </a:defRPr>
            </a:pPr>
            <a:r>
              <a:t>Purple comments are suggestions, to be adopted if desired.</a:t>
            </a:r>
          </a:p>
          <a:p>
            <a:pPr marL="377825" indent="-377825" defTabSz="496570">
              <a:spcBef>
                <a:spcPts val="3500"/>
              </a:spcBef>
              <a:defRPr sz="2720"/>
            </a:pPr>
            <a:r>
              <a:t>Black text is informational.</a:t>
            </a:r>
          </a:p>
          <a:p>
            <a:pPr marL="377825" indent="-377825" defTabSz="496570">
              <a:spcBef>
                <a:spcPts val="3500"/>
              </a:spcBef>
              <a:defRPr sz="2720">
                <a:solidFill>
                  <a:srgbClr val="0433FF"/>
                </a:solidFill>
              </a:defRPr>
            </a:pPr>
            <a:r>
              <a:t>Blue reserved for later use.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eneral"/>
          <p:cNvSpPr txBox="1"/>
          <p:nvPr>
            <p:ph type="title"/>
          </p:nvPr>
        </p:nvSpPr>
        <p:spPr>
          <a:prstGeom prst="rect">
            <a:avLst/>
          </a:prstGeom>
        </p:spPr>
        <p:txBody>
          <a:bodyPr/>
          <a:lstStyle/>
          <a:p>
            <a:pPr/>
            <a:r>
              <a:t>General</a:t>
            </a:r>
          </a:p>
        </p:txBody>
      </p:sp>
      <p:sp>
        <p:nvSpPr>
          <p:cNvPr id="147" name="The MVIC data formats were previously reviewed in the format review last May, and look good to me.…"/>
          <p:cNvSpPr txBox="1"/>
          <p:nvPr>
            <p:ph type="body" idx="1"/>
          </p:nvPr>
        </p:nvSpPr>
        <p:spPr>
          <a:prstGeom prst="rect">
            <a:avLst/>
          </a:prstGeom>
        </p:spPr>
        <p:txBody>
          <a:bodyPr/>
          <a:lstStyle/>
          <a:p>
            <a:pPr marL="342264" indent="-342264" defTabSz="449833">
              <a:spcBef>
                <a:spcPts val="3200"/>
              </a:spcBef>
              <a:defRPr sz="2464">
                <a:solidFill>
                  <a:srgbClr val="00F900"/>
                </a:solidFill>
              </a:defRPr>
            </a:pPr>
            <a:r>
              <a:t>The MVIC data formats were previously reviewed in the format review last May, and look good to me.</a:t>
            </a:r>
          </a:p>
          <a:p>
            <a:pPr marL="342264" indent="-342264" defTabSz="449833">
              <a:spcBef>
                <a:spcPts val="3200"/>
              </a:spcBef>
              <a:defRPr sz="2464"/>
            </a:pPr>
            <a:r>
              <a:rPr>
                <a:solidFill>
                  <a:srgbClr val="00F900"/>
                </a:solidFill>
              </a:rPr>
              <a:t>The MVIC bundle is in good shape for this stage of review.  </a:t>
            </a:r>
            <a:r>
              <a:t>The problems I found should be easily corrected in prep for the next stage of review, which is the science review of data from the Dinkinesh flyby.</a:t>
            </a:r>
          </a:p>
          <a:p>
            <a:pPr marL="342264" indent="-342264" defTabSz="449833">
              <a:spcBef>
                <a:spcPts val="3200"/>
              </a:spcBef>
              <a:defRPr sz="2464"/>
            </a:pPr>
            <a:r>
              <a:rPr>
                <a:solidFill>
                  <a:srgbClr val="00F900"/>
                </a:solidFill>
              </a:rPr>
              <a:t>Documentation is good</a:t>
            </a:r>
            <a:r>
              <a:t> and has some gaps to be filled in, probably just not ready yet.  These are outlined in the documentation section.</a:t>
            </a:r>
          </a:p>
          <a:p>
            <a:pPr marL="342264" indent="-342264" defTabSz="449833">
              <a:spcBef>
                <a:spcPts val="3200"/>
              </a:spcBef>
              <a:defRPr sz="2464">
                <a:solidFill>
                  <a:srgbClr val="942192"/>
                </a:solidFill>
              </a:defRPr>
            </a:pPr>
            <a:r>
              <a:t>I recommend including the Mission bundle in the next stage of review so the mission level information can be available to reviewers.  See my L’LORRI review presentation for my suggestions for the Mission bundle.</a:t>
            </a:r>
          </a:p>
          <a:p>
            <a:pPr marL="342264" indent="-342264" defTabSz="449833">
              <a:spcBef>
                <a:spcPts val="3200"/>
              </a:spcBef>
              <a:defRPr sz="2464">
                <a:solidFill>
                  <a:srgbClr val="942192"/>
                </a:solidFill>
              </a:defRPr>
            </a:pPr>
            <a:r>
              <a:t>I recommend releasing the Mission LDD and ingesting the Lucy context objects before the next stage of review.</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MVIC data products"/>
          <p:cNvSpPr txBox="1"/>
          <p:nvPr>
            <p:ph type="title"/>
          </p:nvPr>
        </p:nvSpPr>
        <p:spPr>
          <a:prstGeom prst="rect">
            <a:avLst/>
          </a:prstGeom>
        </p:spPr>
        <p:txBody>
          <a:bodyPr/>
          <a:lstStyle/>
          <a:p>
            <a:pPr/>
            <a:r>
              <a:t>MVIC data products</a:t>
            </a:r>
          </a:p>
        </p:txBody>
      </p:sp>
      <p:sp>
        <p:nvSpPr>
          <p:cNvPr id="150" name="According to SIS, MVIC data products can have up to 6 bands.  All products provided for review have only 1 band, so the case of more than one band has not yet been reviewed.  Additional review will be needed once multi-band data are available.…"/>
          <p:cNvSpPr txBox="1"/>
          <p:nvPr>
            <p:ph type="body" idx="1"/>
          </p:nvPr>
        </p:nvSpPr>
        <p:spPr>
          <a:xfrm>
            <a:off x="952500" y="2597150"/>
            <a:ext cx="11099800" cy="6286500"/>
          </a:xfrm>
          <a:prstGeom prst="rect">
            <a:avLst/>
          </a:prstGeom>
        </p:spPr>
        <p:txBody>
          <a:bodyPr/>
          <a:lstStyle/>
          <a:p>
            <a:pPr marL="400050" indent="-400050" defTabSz="525779">
              <a:spcBef>
                <a:spcPts val="3700"/>
              </a:spcBef>
              <a:defRPr sz="2880">
                <a:solidFill>
                  <a:schemeClr val="accent4">
                    <a:hueOff val="-1081314"/>
                    <a:satOff val="4338"/>
                    <a:lumOff val="-8931"/>
                  </a:schemeClr>
                </a:solidFill>
              </a:defRPr>
            </a:pPr>
            <a:r>
              <a:t>According to SIS, MVIC data products can have up to 6 bands.  All products provided for review have only 1 band, so the case of more than one band has not yet been reviewed.  Additional review will be needed once multi-band data are available.</a:t>
            </a:r>
          </a:p>
          <a:p>
            <a:pPr marL="400050" indent="-400050" defTabSz="525779">
              <a:spcBef>
                <a:spcPts val="3700"/>
              </a:spcBef>
              <a:defRPr sz="2880">
                <a:solidFill>
                  <a:schemeClr val="accent4">
                    <a:hueOff val="-1081314"/>
                    <a:satOff val="4338"/>
                    <a:lumOff val="-8931"/>
                  </a:schemeClr>
                </a:solidFill>
              </a:defRPr>
            </a:pPr>
            <a:r>
              <a:t>According to SIS, MVIC data products can have binning set independently for along-track and cross-track.  All data products provided for review have the same binning, so cases of variable binning have not yet been reviewed.  Additional review will be needed once variable binning data are available.</a:t>
            </a:r>
          </a:p>
          <a:p>
            <a:pPr marL="400050" indent="-400050" defTabSz="525779">
              <a:spcBef>
                <a:spcPts val="3700"/>
              </a:spcBef>
              <a:defRPr sz="2880">
                <a:solidFill>
                  <a:schemeClr val="accent4">
                    <a:hueOff val="-1081314"/>
                    <a:satOff val="4338"/>
                    <a:lumOff val="-8931"/>
                  </a:schemeClr>
                </a:solidFill>
              </a:defRPr>
            </a:pPr>
            <a:r>
              <a:t>All MVIC calibrated products under review use the default space calibration file.  Additional review will be needed once the “nearby” space files are available and in use.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MVIC Raw data products - fv, DS9, and PDS4 Viewer"/>
          <p:cNvSpPr txBox="1"/>
          <p:nvPr>
            <p:ph type="title"/>
          </p:nvPr>
        </p:nvSpPr>
        <p:spPr>
          <a:prstGeom prst="rect">
            <a:avLst/>
          </a:prstGeom>
        </p:spPr>
        <p:txBody>
          <a:bodyPr/>
          <a:lstStyle>
            <a:lvl1pPr defTabSz="484886">
              <a:defRPr sz="6640"/>
            </a:lvl1pPr>
          </a:lstStyle>
          <a:p>
            <a:pPr/>
            <a:r>
              <a:t>MVIC Raw data products - fv, DS9, and PDS4 Viewer</a:t>
            </a:r>
          </a:p>
        </p:txBody>
      </p:sp>
      <p:sp>
        <p:nvSpPr>
          <p:cNvPr id="153" name="The following based on spot checks of several files.…"/>
          <p:cNvSpPr txBox="1"/>
          <p:nvPr>
            <p:ph type="body" idx="1"/>
          </p:nvPr>
        </p:nvSpPr>
        <p:spPr>
          <a:prstGeom prst="rect">
            <a:avLst/>
          </a:prstGeom>
        </p:spPr>
        <p:txBody>
          <a:bodyPr/>
          <a:lstStyle/>
          <a:p>
            <a:pPr marL="400050" indent="-400050" defTabSz="525779">
              <a:spcBef>
                <a:spcPts val="3700"/>
              </a:spcBef>
              <a:defRPr sz="2880"/>
            </a:pPr>
            <a:r>
              <a:t>The following based on spot checks of several files.</a:t>
            </a:r>
          </a:p>
          <a:p>
            <a:pPr marL="400050" indent="-400050" defTabSz="525779">
              <a:spcBef>
                <a:spcPts val="3700"/>
              </a:spcBef>
              <a:defRPr sz="2880">
                <a:solidFill>
                  <a:srgbClr val="00F900"/>
                </a:solidFill>
              </a:defRPr>
            </a:pPr>
            <a:r>
              <a:t>In fv and DS9, 1 primary 3D array with no extensions.  Array is displayed ok both as an image and as a table.  Data are integers.</a:t>
            </a:r>
          </a:p>
          <a:p>
            <a:pPr marL="400050" indent="-400050" defTabSz="525779">
              <a:spcBef>
                <a:spcPts val="3700"/>
              </a:spcBef>
              <a:defRPr sz="2880">
                <a:solidFill>
                  <a:srgbClr val="FF2600"/>
                </a:solidFill>
              </a:defRPr>
            </a:pPr>
            <a:r>
              <a:t>—&gt; In PDS4 Viewer, Array_3D_Image.  Array is not displayed correctly either as an image or a table.  Diagnosis:  Band and Sample &lt;elements&gt; are reversed.  Swapping the &lt;elements&gt; values in the label resulted in the array being displayed correctly in PDS4 Viewer, except that array axes are now in a different order than in the FITS header.  (This change also results in the Axis definitions in the label being the same as for the calibrated product.)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MVIC calibrated data products - fv, DS9, and PDS4 Viewer"/>
          <p:cNvSpPr txBox="1"/>
          <p:nvPr>
            <p:ph type="title"/>
          </p:nvPr>
        </p:nvSpPr>
        <p:spPr>
          <a:prstGeom prst="rect">
            <a:avLst/>
          </a:prstGeom>
        </p:spPr>
        <p:txBody>
          <a:bodyPr/>
          <a:lstStyle>
            <a:lvl1pPr defTabSz="443991">
              <a:defRPr sz="6080"/>
            </a:lvl1pPr>
          </a:lstStyle>
          <a:p>
            <a:pPr/>
            <a:r>
              <a:t>MVIC calibrated data products - fv, DS9, and PDS4 Viewer</a:t>
            </a:r>
          </a:p>
        </p:txBody>
      </p:sp>
      <p:sp>
        <p:nvSpPr>
          <p:cNvPr id="156" name="In fv and DS9, calibrated product has 1 primary 3D array, 5024x2752x1, displays fine both as image and as table.  Data are reals.  Two 1D extension arrays also display ok.…"/>
          <p:cNvSpPr txBox="1"/>
          <p:nvPr>
            <p:ph type="body" idx="1"/>
          </p:nvPr>
        </p:nvSpPr>
        <p:spPr>
          <a:prstGeom prst="rect">
            <a:avLst/>
          </a:prstGeom>
        </p:spPr>
        <p:txBody>
          <a:bodyPr/>
          <a:lstStyle/>
          <a:p>
            <a:pPr>
              <a:defRPr>
                <a:solidFill>
                  <a:srgbClr val="00F900"/>
                </a:solidFill>
              </a:defRPr>
            </a:pPr>
            <a:r>
              <a:t>In fv and DS9, calibrated product has 1 primary 3D array, 5024x2752x1, displays fine both as image and as table.  Data are reals.  Two 1D extension arrays also display ok.</a:t>
            </a:r>
          </a:p>
          <a:p>
            <a:pPr>
              <a:defRPr>
                <a:solidFill>
                  <a:srgbClr val="00F900"/>
                </a:solidFill>
              </a:defRPr>
            </a:pPr>
            <a:r>
              <a:t>In PDS4 Viewer, primary Array_3D_Image displays ok and so do the two 1D extension arrays.  </a:t>
            </a:r>
          </a:p>
          <a:p>
            <a:pPr>
              <a:defRPr>
                <a:solidFill>
                  <a:schemeClr val="accent4">
                    <a:hueOff val="-1081314"/>
                    <a:satOff val="4338"/>
                    <a:lumOff val="-8931"/>
                  </a:schemeClr>
                </a:solidFill>
              </a:defRPr>
            </a:pPr>
            <a:r>
              <a:t>Looks like all values in the background arrays are the same.  Is this expected?  </a:t>
            </a:r>
          </a:p>
          <a:p>
            <a:pPr>
              <a:defRPr>
                <a:solidFill>
                  <a:srgbClr val="00F900"/>
                </a:solidFill>
              </a:defRPr>
            </a:pPr>
            <a:r>
              <a:t>The calibration arrays have real values that vary over the array.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MVIC raw data product labels"/>
          <p:cNvSpPr txBox="1"/>
          <p:nvPr>
            <p:ph type="title"/>
          </p:nvPr>
        </p:nvSpPr>
        <p:spPr>
          <a:prstGeom prst="rect">
            <a:avLst/>
          </a:prstGeom>
        </p:spPr>
        <p:txBody>
          <a:bodyPr/>
          <a:lstStyle>
            <a:lvl1pPr defTabSz="484886">
              <a:defRPr sz="6640"/>
            </a:lvl1pPr>
          </a:lstStyle>
          <a:p>
            <a:pPr/>
            <a:r>
              <a:t>MVIC raw data product labels</a:t>
            </a:r>
          </a:p>
        </p:txBody>
      </p:sp>
      <p:sp>
        <p:nvSpPr>
          <p:cNvPr id="159" name="Author list Deenis —&gt; Dennis…"/>
          <p:cNvSpPr txBox="1"/>
          <p:nvPr>
            <p:ph type="body" idx="1"/>
          </p:nvPr>
        </p:nvSpPr>
        <p:spPr>
          <a:prstGeom prst="rect">
            <a:avLst/>
          </a:prstGeom>
        </p:spPr>
        <p:txBody>
          <a:bodyPr/>
          <a:lstStyle/>
          <a:p>
            <a:pPr marL="342264" indent="-342264" defTabSz="449833">
              <a:spcBef>
                <a:spcPts val="3200"/>
              </a:spcBef>
              <a:defRPr sz="2464">
                <a:solidFill>
                  <a:srgbClr val="FF2600"/>
                </a:solidFill>
              </a:defRPr>
            </a:pPr>
            <a:r>
              <a:t>Author list Deenis —&gt; Dennis</a:t>
            </a:r>
          </a:p>
          <a:p>
            <a:pPr marL="342264" indent="-342264" defTabSz="449833">
              <a:spcBef>
                <a:spcPts val="3200"/>
              </a:spcBef>
              <a:defRPr sz="2464">
                <a:solidFill>
                  <a:srgbClr val="FF2600"/>
                </a:solidFill>
              </a:defRPr>
            </a:pPr>
            <a:r>
              <a:t>Modification detail has &lt;version_id&gt; 0.1, which doesn’t exist.</a:t>
            </a:r>
          </a:p>
          <a:p>
            <a:pPr marL="342264" indent="-342264" defTabSz="449833">
              <a:spcBef>
                <a:spcPts val="3200"/>
              </a:spcBef>
              <a:defRPr sz="2464">
                <a:solidFill>
                  <a:srgbClr val="FF2600"/>
                </a:solidFill>
              </a:defRPr>
            </a:pPr>
            <a:r>
              <a:t>Target names for all data labels is UNKNOWN.  Choose a real target name from the context collection appropriate for cruise data.  (TARGET keyword in FITS label is blank, which may be producing this problem.)</a:t>
            </a:r>
          </a:p>
          <a:p>
            <a:pPr marL="342264" indent="-342264" defTabSz="449833">
              <a:spcBef>
                <a:spcPts val="3200"/>
              </a:spcBef>
              <a:defRPr sz="2464">
                <a:solidFill>
                  <a:srgbClr val="FF2600"/>
                </a:solidFill>
              </a:defRPr>
            </a:pPr>
            <a:r>
              <a:t>Target context object cited is Calibration Field, Scat Light, which doesn’t agree with the target.</a:t>
            </a:r>
          </a:p>
          <a:p>
            <a:pPr marL="342264" indent="-342264" defTabSz="449833">
              <a:spcBef>
                <a:spcPts val="3200"/>
              </a:spcBef>
              <a:defRPr sz="2464">
                <a:solidFill>
                  <a:srgbClr val="FF2600"/>
                </a:solidFill>
              </a:defRPr>
            </a:pPr>
            <a:r>
              <a:t>&lt;purpose&gt; is given as Science, but target type is Calibration Field, implying the &lt;purpose&gt; ought to be Calibration or maybe the target type is inappropriate.  In general, the target names and types and the &lt;purpose&gt;(s) should be used consistently across bundle, collection, and basic product labels, across processing levels, and across instruments.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MVIC calibrated data product labels"/>
          <p:cNvSpPr txBox="1"/>
          <p:nvPr>
            <p:ph type="title"/>
          </p:nvPr>
        </p:nvSpPr>
        <p:spPr>
          <a:prstGeom prst="rect">
            <a:avLst/>
          </a:prstGeom>
        </p:spPr>
        <p:txBody>
          <a:bodyPr/>
          <a:lstStyle>
            <a:lvl1pPr defTabSz="484886">
              <a:defRPr sz="6640"/>
            </a:lvl1pPr>
          </a:lstStyle>
          <a:p>
            <a:pPr/>
            <a:r>
              <a:t>MVIC calibrated data product labels</a:t>
            </a:r>
          </a:p>
        </p:txBody>
      </p:sp>
      <p:sp>
        <p:nvSpPr>
          <p:cNvPr id="162" name="Modification detail has &lt;version_id&gt; 0.1, which doesn’t exist.…"/>
          <p:cNvSpPr txBox="1"/>
          <p:nvPr>
            <p:ph type="body" idx="1"/>
          </p:nvPr>
        </p:nvSpPr>
        <p:spPr>
          <a:prstGeom prst="rect">
            <a:avLst/>
          </a:prstGeom>
        </p:spPr>
        <p:txBody>
          <a:bodyPr/>
          <a:lstStyle/>
          <a:p>
            <a:pPr marL="253364" indent="-253364" defTabSz="332993">
              <a:spcBef>
                <a:spcPts val="2300"/>
              </a:spcBef>
              <a:defRPr sz="1824">
                <a:solidFill>
                  <a:srgbClr val="FF2600"/>
                </a:solidFill>
              </a:defRPr>
            </a:pPr>
            <a:r>
              <a:t>Modification detail has &lt;version_id&gt; 0.1, which doesn’t exist.</a:t>
            </a:r>
          </a:p>
          <a:p>
            <a:pPr marL="253364" indent="-253364" defTabSz="332993">
              <a:spcBef>
                <a:spcPts val="2300"/>
              </a:spcBef>
              <a:defRPr sz="1824">
                <a:solidFill>
                  <a:srgbClr val="FF2600"/>
                </a:solidFill>
              </a:defRPr>
            </a:pPr>
            <a:r>
              <a:t>Target names for all data labels is UNKNOWN.  Choose a real target name from the context collection appropriate for cruise data.  (TARGET keyword in FITS label is blank, which may be producing this problem.)</a:t>
            </a:r>
          </a:p>
          <a:p>
            <a:pPr marL="253364" indent="-253364" defTabSz="332993">
              <a:spcBef>
                <a:spcPts val="2300"/>
              </a:spcBef>
              <a:defRPr sz="1824">
                <a:solidFill>
                  <a:srgbClr val="FF2600"/>
                </a:solidFill>
              </a:defRPr>
            </a:pPr>
            <a:r>
              <a:t>Target context object cited is Calibration Field, Scat Light, which doesn’t agree with the target.</a:t>
            </a:r>
          </a:p>
          <a:p>
            <a:pPr marL="253364" indent="-253364" defTabSz="332993">
              <a:spcBef>
                <a:spcPts val="2300"/>
              </a:spcBef>
              <a:defRPr sz="1824">
                <a:solidFill>
                  <a:srgbClr val="FF2600"/>
                </a:solidFill>
              </a:defRPr>
            </a:pPr>
            <a:r>
              <a:t>&lt;purpose&gt; is given as Science, but target type is Calibration Field, implying the &lt;purpose&gt; ought to be Calibration or maybe the target type is inappropriate.  In general, the target names and types and the &lt;purpose&gt;(s) should be used consistently across bundle, collection, and basic product labels, across processing levels, and across instruments.</a:t>
            </a:r>
          </a:p>
          <a:p>
            <a:pPr marL="253364" indent="-253364" defTabSz="332993">
              <a:spcBef>
                <a:spcPts val="2300"/>
              </a:spcBef>
              <a:defRPr sz="1824">
                <a:solidFill>
                  <a:srgbClr val="00F900"/>
                </a:solidFill>
              </a:defRPr>
            </a:pPr>
            <a:r>
              <a:t>Calibration files are referenced in the reference list, and match files present in the calibration collection.</a:t>
            </a:r>
          </a:p>
          <a:p>
            <a:pPr marL="253364" indent="-253364" defTabSz="332993">
              <a:spcBef>
                <a:spcPts val="2300"/>
              </a:spcBef>
              <a:defRPr sz="1824">
                <a:solidFill>
                  <a:srgbClr val="942192"/>
                </a:solidFill>
              </a:defRPr>
            </a:pPr>
            <a:r>
              <a:t>Suggestion:  Give a description for the Array_3D_Image.  (Raw has "Image Array”.)</a:t>
            </a:r>
          </a:p>
          <a:p>
            <a:pPr marL="253364" indent="-253364" defTabSz="332993">
              <a:spcBef>
                <a:spcPts val="2300"/>
              </a:spcBef>
              <a:defRPr sz="1824">
                <a:solidFill>
                  <a:srgbClr val="FF2600"/>
                </a:solidFill>
              </a:defRPr>
            </a:pPr>
            <a:r>
              <a:t>—&gt; Element_Array has no &lt;unit&gt;. According to SIS it should be W/cm^2/sr/micron.</a:t>
            </a:r>
          </a:p>
          <a:p>
            <a:pPr marL="253364" indent="-253364" defTabSz="332993">
              <a:spcBef>
                <a:spcPts val="2300"/>
              </a:spcBef>
              <a:defRPr sz="1824">
                <a:solidFill>
                  <a:srgbClr val="FF2600"/>
                </a:solidFill>
              </a:defRPr>
            </a:pPr>
            <a:r>
              <a:t>—&gt; Background and Calibration Coefficients 2D Arrays both have the Band and Sample &lt;elements&gt; reversed.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4200"/>
          </a:spcBef>
          <a:spcAft>
            <a:spcPts val="0"/>
          </a:spcAft>
          <a:buClrTx/>
          <a:buSzTx/>
          <a:buFontTx/>
          <a:buNone/>
          <a:tabLst/>
          <a:defRPr b="0" baseline="0" cap="none" i="0" spc="0" strike="noStrike" sz="32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