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9" r:id="rId4"/>
    <p:sldId id="262" r:id="rId5"/>
    <p:sldId id="263" r:id="rId6"/>
    <p:sldId id="266" r:id="rId7"/>
    <p:sldId id="267" r:id="rId8"/>
    <p:sldId id="257" r:id="rId9"/>
    <p:sldId id="264"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8CA0-97A5-C3EC-F4AD-62B5DE0BAC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A44ABF-0E42-5AA2-6A7F-CB99C0E590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37BC3A-E7D5-7AD0-621C-0B85F07EE47C}"/>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5" name="Footer Placeholder 4">
            <a:extLst>
              <a:ext uri="{FF2B5EF4-FFF2-40B4-BE49-F238E27FC236}">
                <a16:creationId xmlns:a16="http://schemas.microsoft.com/office/drawing/2014/main" id="{7272CCDF-000F-3DD3-40B1-9093A91EB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6DFB3-5D6A-4AD5-88FA-F94CCE9F284F}"/>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289856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96B0-DE71-FA6D-7B80-6762D00C4F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23AB65-45D9-A099-0BF8-5C566D5B2F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3281E-2217-3BFA-9424-C616668ECC8A}"/>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5" name="Footer Placeholder 4">
            <a:extLst>
              <a:ext uri="{FF2B5EF4-FFF2-40B4-BE49-F238E27FC236}">
                <a16:creationId xmlns:a16="http://schemas.microsoft.com/office/drawing/2014/main" id="{0B5D9C60-6642-E7B5-6C0F-6C1E3B9D1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99925-F994-5D47-B0D5-2C986F1CE037}"/>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81767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DCA5C-3469-5753-8BB8-D35B2C3203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7F5719-E010-F7C7-1D7B-8187C843A7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F0CCC-9163-E6E7-BEB9-C88ADAB17F61}"/>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5" name="Footer Placeholder 4">
            <a:extLst>
              <a:ext uri="{FF2B5EF4-FFF2-40B4-BE49-F238E27FC236}">
                <a16:creationId xmlns:a16="http://schemas.microsoft.com/office/drawing/2014/main" id="{C74AFF25-E289-5B9D-4911-CA1A62A71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1B32F-1BEF-93A1-0D01-5A4A31FA1521}"/>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52129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974BA-435A-21DE-3A6B-8DABCF400C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B380D-87DC-F5B2-DC0B-77F14ABDE6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14CC0-05E3-3566-F8C2-170574BB9E28}"/>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5" name="Footer Placeholder 4">
            <a:extLst>
              <a:ext uri="{FF2B5EF4-FFF2-40B4-BE49-F238E27FC236}">
                <a16:creationId xmlns:a16="http://schemas.microsoft.com/office/drawing/2014/main" id="{021B195A-8C4F-E536-2DF3-715BF60DDE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F06FA-E565-1AC5-4BB8-30A18D70C397}"/>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376942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8BAB3-7B6F-BD8A-86F4-7EE429D52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7D5EC3-22BE-DA5B-8E25-9C51E34D40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47520C-E66F-34F8-6634-CF4792ED5936}"/>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5" name="Footer Placeholder 4">
            <a:extLst>
              <a:ext uri="{FF2B5EF4-FFF2-40B4-BE49-F238E27FC236}">
                <a16:creationId xmlns:a16="http://schemas.microsoft.com/office/drawing/2014/main" id="{CD1840B5-EE8A-748B-A374-CD5B42A4A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0466B-F06C-3BD9-57DA-5DF9F876FA45}"/>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29990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A4FB4-B66A-E400-6846-7534852D02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0C0D4C-8B62-D6FB-6A7B-3B079250AA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4F31FD-6C42-92C3-09DE-F555D98D76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81B5A6-C62D-E0A5-0AE4-78B068D9BB33}"/>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6" name="Footer Placeholder 5">
            <a:extLst>
              <a:ext uri="{FF2B5EF4-FFF2-40B4-BE49-F238E27FC236}">
                <a16:creationId xmlns:a16="http://schemas.microsoft.com/office/drawing/2014/main" id="{719A0754-2526-B2D1-1412-533056BBCB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451AB5-7511-E72E-ED60-E0695E10A014}"/>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24982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04680-786E-2DDC-37E7-923F860DF7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139BFC-247B-7024-9BA7-F6999F386F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80A710-BC5E-E5A4-3BE0-62333ACAEA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20B198-AAF4-8BB2-61DD-73AC2AB74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131973-5932-095B-5BC2-D58037CD44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6339CC-C016-213B-A0BA-3396EAEEDC4F}"/>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8" name="Footer Placeholder 7">
            <a:extLst>
              <a:ext uri="{FF2B5EF4-FFF2-40B4-BE49-F238E27FC236}">
                <a16:creationId xmlns:a16="http://schemas.microsoft.com/office/drawing/2014/main" id="{8075789F-77ED-DC85-DA5E-B8CCA3D7A6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31292E-6343-19CF-B18C-EE7D21C1B192}"/>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165810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F5D3-6CDC-BF87-9C74-9E1A1251B2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4F3526-01BE-1149-9D8E-D5D390C4ACE9}"/>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4" name="Footer Placeholder 3">
            <a:extLst>
              <a:ext uri="{FF2B5EF4-FFF2-40B4-BE49-F238E27FC236}">
                <a16:creationId xmlns:a16="http://schemas.microsoft.com/office/drawing/2014/main" id="{A5B1CA49-001C-9D2D-6D17-DD8874C416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A50B9E-27EF-BBF4-3821-109977194C41}"/>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398599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14DA1-62C4-52FB-C438-46CD6C136701}"/>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3" name="Footer Placeholder 2">
            <a:extLst>
              <a:ext uri="{FF2B5EF4-FFF2-40B4-BE49-F238E27FC236}">
                <a16:creationId xmlns:a16="http://schemas.microsoft.com/office/drawing/2014/main" id="{29264E22-9BCD-85DE-14E0-9B5E0CB921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D7DDB2-C796-3119-2D84-78F2241B4BB5}"/>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44507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84C14-F06B-B3E2-B863-0818DE24E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FB5D93-3EC9-AFD5-0EDD-16AF035534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DC861D-AD49-1E6E-5672-B24E9564C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23293F-4C49-23C5-6EE7-BC7362B4C6A3}"/>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6" name="Footer Placeholder 5">
            <a:extLst>
              <a:ext uri="{FF2B5EF4-FFF2-40B4-BE49-F238E27FC236}">
                <a16:creationId xmlns:a16="http://schemas.microsoft.com/office/drawing/2014/main" id="{5E4728D7-4941-9D9A-D8A1-D4BA65ED63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B9EAD0-8DEF-52C3-3750-A1CB596543C6}"/>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36800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841FA-8E89-AC80-B16B-9A9B5CA02C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4320CC-F637-A986-A033-912AD173D8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6B3D9E-DE16-6283-26C5-DEB5DC006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BED8A7-1164-2E4E-BD3A-8749585A0D8C}"/>
              </a:ext>
            </a:extLst>
          </p:cNvPr>
          <p:cNvSpPr>
            <a:spLocks noGrp="1"/>
          </p:cNvSpPr>
          <p:nvPr>
            <p:ph type="dt" sz="half" idx="10"/>
          </p:nvPr>
        </p:nvSpPr>
        <p:spPr/>
        <p:txBody>
          <a:bodyPr/>
          <a:lstStyle/>
          <a:p>
            <a:fld id="{17F1DA6C-1A4B-ED48-B608-B0B5785F43A0}" type="datetimeFigureOut">
              <a:rPr lang="en-US" smtClean="0"/>
              <a:t>11/20/23</a:t>
            </a:fld>
            <a:endParaRPr lang="en-US"/>
          </a:p>
        </p:txBody>
      </p:sp>
      <p:sp>
        <p:nvSpPr>
          <p:cNvPr id="6" name="Footer Placeholder 5">
            <a:extLst>
              <a:ext uri="{FF2B5EF4-FFF2-40B4-BE49-F238E27FC236}">
                <a16:creationId xmlns:a16="http://schemas.microsoft.com/office/drawing/2014/main" id="{8EA3E942-5611-72C1-CD9E-C997EF857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77C365-8D7A-C151-1493-CAE02817195B}"/>
              </a:ext>
            </a:extLst>
          </p:cNvPr>
          <p:cNvSpPr>
            <a:spLocks noGrp="1"/>
          </p:cNvSpPr>
          <p:nvPr>
            <p:ph type="sldNum" sz="quarter" idx="12"/>
          </p:nvPr>
        </p:nvSpPr>
        <p:spPr/>
        <p:txBody>
          <a:bodyPr/>
          <a:lstStyle/>
          <a:p>
            <a:fld id="{97073765-6614-764D-8F92-D060C54AA883}" type="slidenum">
              <a:rPr lang="en-US" smtClean="0"/>
              <a:t>‹#›</a:t>
            </a:fld>
            <a:endParaRPr lang="en-US"/>
          </a:p>
        </p:txBody>
      </p:sp>
    </p:spTree>
    <p:extLst>
      <p:ext uri="{BB962C8B-B14F-4D97-AF65-F5344CB8AC3E}">
        <p14:creationId xmlns:p14="http://schemas.microsoft.com/office/powerpoint/2010/main" val="210846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BF9E27-5F33-9F3D-3820-9DE70F1F64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917C40-6781-5855-5659-06FF9570B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0139E-DF26-4973-57EE-CEEDB29D8E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1DA6C-1A4B-ED48-B608-B0B5785F43A0}" type="datetimeFigureOut">
              <a:rPr lang="en-US" smtClean="0"/>
              <a:t>11/20/23</a:t>
            </a:fld>
            <a:endParaRPr lang="en-US"/>
          </a:p>
        </p:txBody>
      </p:sp>
      <p:sp>
        <p:nvSpPr>
          <p:cNvPr id="5" name="Footer Placeholder 4">
            <a:extLst>
              <a:ext uri="{FF2B5EF4-FFF2-40B4-BE49-F238E27FC236}">
                <a16:creationId xmlns:a16="http://schemas.microsoft.com/office/drawing/2014/main" id="{AEB75072-1CAC-8718-6FDE-E2C27A3C36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4B5BF3-3DC5-D85A-7047-370958E955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73765-6614-764D-8F92-D060C54AA883}" type="slidenum">
              <a:rPr lang="en-US" smtClean="0"/>
              <a:t>‹#›</a:t>
            </a:fld>
            <a:endParaRPr lang="en-US"/>
          </a:p>
        </p:txBody>
      </p:sp>
    </p:spTree>
    <p:extLst>
      <p:ext uri="{BB962C8B-B14F-4D97-AF65-F5344CB8AC3E}">
        <p14:creationId xmlns:p14="http://schemas.microsoft.com/office/powerpoint/2010/main" val="193543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2482-96C4-9003-D2D3-64E59747C65B}"/>
              </a:ext>
            </a:extLst>
          </p:cNvPr>
          <p:cNvSpPr>
            <a:spLocks noGrp="1"/>
          </p:cNvSpPr>
          <p:nvPr>
            <p:ph type="ctrTitle"/>
          </p:nvPr>
        </p:nvSpPr>
        <p:spPr/>
        <p:txBody>
          <a:bodyPr/>
          <a:lstStyle/>
          <a:p>
            <a:r>
              <a:rPr lang="en-US" dirty="0"/>
              <a:t>T’TCAM Review</a:t>
            </a:r>
          </a:p>
        </p:txBody>
      </p:sp>
      <p:sp>
        <p:nvSpPr>
          <p:cNvPr id="3" name="Subtitle 2">
            <a:extLst>
              <a:ext uri="{FF2B5EF4-FFF2-40B4-BE49-F238E27FC236}">
                <a16:creationId xmlns:a16="http://schemas.microsoft.com/office/drawing/2014/main" id="{9472E0EC-0408-69FC-EB16-55B8C308D92F}"/>
              </a:ext>
            </a:extLst>
          </p:cNvPr>
          <p:cNvSpPr>
            <a:spLocks noGrp="1"/>
          </p:cNvSpPr>
          <p:nvPr>
            <p:ph type="subTitle" idx="1"/>
          </p:nvPr>
        </p:nvSpPr>
        <p:spPr/>
        <p:txBody>
          <a:bodyPr/>
          <a:lstStyle/>
          <a:p>
            <a:r>
              <a:rPr lang="en-US" dirty="0"/>
              <a:t>Adeline </a:t>
            </a:r>
            <a:r>
              <a:rPr lang="en-US" dirty="0" err="1"/>
              <a:t>Gicquel</a:t>
            </a:r>
            <a:endParaRPr lang="en-US" dirty="0"/>
          </a:p>
          <a:p>
            <a:r>
              <a:rPr lang="en-US" dirty="0"/>
              <a:t>11-27-2023</a:t>
            </a:r>
          </a:p>
        </p:txBody>
      </p:sp>
    </p:spTree>
    <p:extLst>
      <p:ext uri="{BB962C8B-B14F-4D97-AF65-F5344CB8AC3E}">
        <p14:creationId xmlns:p14="http://schemas.microsoft.com/office/powerpoint/2010/main" val="487745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771A-7BF2-0EA1-7BCE-56244BCABA45}"/>
              </a:ext>
            </a:extLst>
          </p:cNvPr>
          <p:cNvSpPr>
            <a:spLocks noGrp="1"/>
          </p:cNvSpPr>
          <p:nvPr>
            <p:ph type="title"/>
          </p:nvPr>
        </p:nvSpPr>
        <p:spPr/>
        <p:txBody>
          <a:bodyPr/>
          <a:lstStyle/>
          <a:p>
            <a:r>
              <a:rPr lang="en-US" dirty="0"/>
              <a:t>Document - </a:t>
            </a:r>
            <a:r>
              <a:rPr lang="en-US" dirty="0" err="1"/>
              <a:t>SIS.pdf</a:t>
            </a:r>
            <a:endParaRPr lang="en-US" dirty="0"/>
          </a:p>
        </p:txBody>
      </p:sp>
      <p:sp>
        <p:nvSpPr>
          <p:cNvPr id="3" name="Content Placeholder 2">
            <a:extLst>
              <a:ext uri="{FF2B5EF4-FFF2-40B4-BE49-F238E27FC236}">
                <a16:creationId xmlns:a16="http://schemas.microsoft.com/office/drawing/2014/main" id="{3E6E19CE-C2FC-7510-305D-4EBF3ECECAAC}"/>
              </a:ext>
            </a:extLst>
          </p:cNvPr>
          <p:cNvSpPr>
            <a:spLocks noGrp="1"/>
          </p:cNvSpPr>
          <p:nvPr>
            <p:ph idx="1"/>
          </p:nvPr>
        </p:nvSpPr>
        <p:spPr>
          <a:xfrm>
            <a:off x="816428" y="1477283"/>
            <a:ext cx="10515600" cy="4351338"/>
          </a:xfrm>
        </p:spPr>
        <p:txBody>
          <a:bodyPr>
            <a:noAutofit/>
          </a:bodyPr>
          <a:lstStyle/>
          <a:p>
            <a:r>
              <a:rPr lang="en-US" sz="1100" dirty="0">
                <a:latin typeface="Helvetica" pitchFamily="2" charset="0"/>
              </a:rPr>
              <a:t>S</a:t>
            </a:r>
            <a:r>
              <a:rPr lang="en-US" sz="1100" dirty="0">
                <a:effectLst/>
                <a:latin typeface="Helvetica" pitchFamily="2" charset="0"/>
              </a:rPr>
              <a:t>ome typos ”error! Reference source not found</a:t>
            </a:r>
            <a:endParaRPr lang="en-US" sz="1100" dirty="0">
              <a:latin typeface="Helvetica" pitchFamily="2" charset="0"/>
            </a:endParaRPr>
          </a:p>
          <a:p>
            <a:r>
              <a:rPr lang="en-US" sz="1100" dirty="0">
                <a:latin typeface="Helvetica" pitchFamily="2" charset="0"/>
              </a:rPr>
              <a:t>Table 3.2 and the 2</a:t>
            </a:r>
            <a:r>
              <a:rPr lang="en-US" sz="1100" baseline="30000" dirty="0">
                <a:latin typeface="Helvetica" pitchFamily="2" charset="0"/>
              </a:rPr>
              <a:t>nd</a:t>
            </a:r>
            <a:r>
              <a:rPr lang="en-US" sz="1100" dirty="0">
                <a:latin typeface="Helvetica" pitchFamily="2" charset="0"/>
              </a:rPr>
              <a:t> Table 3.2 (it should be 3.3?) need to be corrected – Probably not a full list</a:t>
            </a:r>
          </a:p>
          <a:p>
            <a:pPr lvl="1"/>
            <a:r>
              <a:rPr lang="en-US" sz="900" dirty="0">
                <a:solidFill>
                  <a:srgbClr val="000000"/>
                </a:solidFill>
                <a:effectLst/>
                <a:latin typeface="Helvetica" pitchFamily="2" charset="0"/>
              </a:rPr>
              <a:t>INSTRUME</a:t>
            </a:r>
            <a:r>
              <a:rPr lang="en-US" sz="900" dirty="0">
                <a:latin typeface="Helvetica" pitchFamily="2" charset="0"/>
              </a:rPr>
              <a:t> is Lucy Terminal Tracking Cameras in the PDS4 XML file. It doesn’t refer to tt1 and tt2.</a:t>
            </a:r>
          </a:p>
          <a:p>
            <a:pPr lvl="1"/>
            <a:r>
              <a:rPr lang="en-US" sz="900" dirty="0">
                <a:latin typeface="Helvetica" pitchFamily="2" charset="0"/>
              </a:rPr>
              <a:t>MIDUTC is not </a:t>
            </a:r>
            <a:r>
              <a:rPr lang="en-US" sz="900" dirty="0" err="1">
                <a:latin typeface="Helvetica" pitchFamily="2" charset="0"/>
              </a:rPr>
              <a:t>lucy:mid_sclk</a:t>
            </a:r>
            <a:r>
              <a:rPr lang="en-US" sz="900" dirty="0">
                <a:latin typeface="Helvetica" pitchFamily="2" charset="0"/>
              </a:rPr>
              <a:t> but </a:t>
            </a:r>
            <a:r>
              <a:rPr lang="en-US" sz="900" dirty="0" err="1">
                <a:effectLst/>
                <a:latin typeface="Helvetica" pitchFamily="2" charset="0"/>
              </a:rPr>
              <a:t>lucy:mid_utc</a:t>
            </a:r>
            <a:endParaRPr lang="en-US" sz="900" dirty="0">
              <a:latin typeface="Helvetica" pitchFamily="2" charset="0"/>
            </a:endParaRPr>
          </a:p>
          <a:p>
            <a:pPr lvl="1"/>
            <a:r>
              <a:rPr lang="en-US" sz="900" dirty="0">
                <a:latin typeface="Helvetica" pitchFamily="2" charset="0"/>
              </a:rPr>
              <a:t>PRODLVL is not </a:t>
            </a:r>
            <a:r>
              <a:rPr lang="en-US" sz="900" dirty="0" err="1">
                <a:latin typeface="Helvetica" pitchFamily="2" charset="0"/>
              </a:rPr>
              <a:t>processing_level</a:t>
            </a:r>
            <a:endParaRPr lang="en-US" sz="900" dirty="0">
              <a:latin typeface="Helvetica" pitchFamily="2" charset="0"/>
            </a:endParaRPr>
          </a:p>
          <a:p>
            <a:pPr lvl="1"/>
            <a:r>
              <a:rPr lang="en-US" sz="900" dirty="0">
                <a:latin typeface="Helvetica" pitchFamily="2" charset="0"/>
              </a:rPr>
              <a:t>SPCEMEN is not in the PDS3 fits header</a:t>
            </a:r>
          </a:p>
          <a:p>
            <a:pPr lvl="1"/>
            <a:r>
              <a:rPr lang="en-US" sz="900" dirty="0">
                <a:latin typeface="Helvetica" pitchFamily="2" charset="0"/>
              </a:rPr>
              <a:t>UDPVER is not </a:t>
            </a:r>
            <a:r>
              <a:rPr lang="en-US" sz="900" dirty="0" err="1">
                <a:latin typeface="Helvetica" pitchFamily="2" charset="0"/>
              </a:rPr>
              <a:t>proc:</a:t>
            </a:r>
            <a:r>
              <a:rPr lang="en-US" sz="900" dirty="0" err="1">
                <a:effectLst/>
                <a:latin typeface="Helvetica" pitchFamily="2" charset="0"/>
              </a:rPr>
              <a:t>software_version_id</a:t>
            </a:r>
            <a:r>
              <a:rPr lang="en-US" sz="900" dirty="0">
                <a:effectLst/>
                <a:latin typeface="Helvetica" pitchFamily="2" charset="0"/>
              </a:rPr>
              <a:t>/node but </a:t>
            </a:r>
            <a:r>
              <a:rPr lang="en-US" sz="900" dirty="0" err="1">
                <a:effectLst/>
                <a:latin typeface="Helvetica" pitchFamily="2" charset="0"/>
              </a:rPr>
              <a:t>proc:software_version_id</a:t>
            </a:r>
            <a:endParaRPr lang="en-US" sz="900" dirty="0">
              <a:effectLst/>
              <a:latin typeface="Helvetica" pitchFamily="2" charset="0"/>
            </a:endParaRPr>
          </a:p>
          <a:p>
            <a:pPr lvl="1"/>
            <a:r>
              <a:rPr lang="en-US" sz="900" dirty="0">
                <a:latin typeface="Helvetica" pitchFamily="2" charset="0"/>
              </a:rPr>
              <a:t>TRGFOVN is not </a:t>
            </a:r>
            <a:r>
              <a:rPr lang="en-US" sz="900" dirty="0" err="1">
                <a:effectLst/>
                <a:latin typeface="Helvetica" pitchFamily="2" charset="0"/>
              </a:rPr>
              <a:t>lucy:target_fov_name</a:t>
            </a:r>
            <a:r>
              <a:rPr lang="en-US" sz="900" dirty="0">
                <a:latin typeface="Helvetica" pitchFamily="2" charset="0"/>
              </a:rPr>
              <a:t> because it’s the  the number of target</a:t>
            </a:r>
            <a:endParaRPr lang="en-US" sz="900" dirty="0">
              <a:effectLst/>
              <a:latin typeface="Helvetica" pitchFamily="2" charset="0"/>
            </a:endParaRPr>
          </a:p>
          <a:p>
            <a:pPr lvl="1"/>
            <a:r>
              <a:rPr lang="en-US" sz="900" dirty="0">
                <a:latin typeface="Helvetica" pitchFamily="2" charset="0"/>
              </a:rPr>
              <a:t>SPCSCNM is Lucy in the PDS3 fits header and the </a:t>
            </a:r>
            <a:r>
              <a:rPr lang="en-US" sz="900" dirty="0" err="1">
                <a:effectLst/>
                <a:latin typeface="Helvetica" pitchFamily="2" charset="0"/>
              </a:rPr>
              <a:t>geom:Reference_Frame_Identification</a:t>
            </a:r>
            <a:r>
              <a:rPr lang="en-US" sz="900" dirty="0">
                <a:latin typeface="Helvetica" pitchFamily="2" charset="0"/>
              </a:rPr>
              <a:t>/</a:t>
            </a:r>
            <a:r>
              <a:rPr lang="en-US" sz="900" dirty="0" err="1">
                <a:effectLst/>
                <a:latin typeface="Helvetica" pitchFamily="2" charset="0"/>
              </a:rPr>
              <a:t>geom:frame_spice_name</a:t>
            </a:r>
            <a:r>
              <a:rPr lang="en-US" sz="900" dirty="0">
                <a:latin typeface="Helvetica" pitchFamily="2" charset="0"/>
              </a:rPr>
              <a:t> is J2000</a:t>
            </a:r>
          </a:p>
          <a:p>
            <a:pPr lvl="1"/>
            <a:r>
              <a:rPr lang="en-US" sz="900" dirty="0">
                <a:effectLst/>
                <a:latin typeface="Helvetica" pitchFamily="2" charset="0"/>
              </a:rPr>
              <a:t>For the Vectors you should list the </a:t>
            </a:r>
            <a:r>
              <a:rPr lang="en-US" sz="900" dirty="0" err="1">
                <a:effectLst/>
                <a:latin typeface="Helvetica" pitchFamily="2" charset="0"/>
              </a:rPr>
              <a:t>geom</a:t>
            </a:r>
            <a:r>
              <a:rPr lang="en-US" sz="900" dirty="0" err="1">
                <a:latin typeface="Helvetica" pitchFamily="2" charset="0"/>
              </a:rPr>
              <a:t>:vectors</a:t>
            </a:r>
            <a:r>
              <a:rPr lang="en-US" sz="900" dirty="0">
                <a:latin typeface="Helvetica" pitchFamily="2" charset="0"/>
              </a:rPr>
              <a:t>/</a:t>
            </a:r>
            <a:r>
              <a:rPr lang="en-US" sz="900" dirty="0" err="1">
                <a:effectLst/>
                <a:latin typeface="Helvetica" pitchFamily="2" charset="0"/>
              </a:rPr>
              <a:t>geom:Vectors_Cartesian_Specific</a:t>
            </a:r>
            <a:r>
              <a:rPr lang="en-US" sz="900" dirty="0">
                <a:effectLst/>
                <a:latin typeface="Helvetica" pitchFamily="2" charset="0"/>
              </a:rPr>
              <a:t>/</a:t>
            </a:r>
            <a:r>
              <a:rPr lang="en-US" sz="900" dirty="0" err="1">
                <a:effectLst/>
                <a:latin typeface="Helvetica" pitchFamily="2" charset="0"/>
              </a:rPr>
              <a:t>geom:Vector_Cartesian_Position</a:t>
            </a:r>
            <a:r>
              <a:rPr lang="en-US" sz="900" dirty="0">
                <a:effectLst/>
                <a:latin typeface="Helvetica" pitchFamily="2" charset="0"/>
              </a:rPr>
              <a:t>/</a:t>
            </a:r>
            <a:r>
              <a:rPr lang="en-US" sz="900" dirty="0" err="1">
                <a:latin typeface="Helvetica" pitchFamily="2" charset="0"/>
              </a:rPr>
              <a:t>V</a:t>
            </a:r>
            <a:r>
              <a:rPr lang="en-US" sz="900" dirty="0" err="1">
                <a:effectLst/>
                <a:latin typeface="Helvetica" pitchFamily="2" charset="0"/>
              </a:rPr>
              <a:t>elocity_XX_To_XX</a:t>
            </a:r>
            <a:r>
              <a:rPr lang="en-US" sz="900" dirty="0">
                <a:effectLst/>
                <a:latin typeface="Helvetica" pitchFamily="2" charset="0"/>
              </a:rPr>
              <a:t> instead of just </a:t>
            </a:r>
            <a:r>
              <a:rPr lang="en-US" sz="900" dirty="0" err="1">
                <a:effectLst/>
                <a:latin typeface="Helvetica" pitchFamily="2" charset="0"/>
              </a:rPr>
              <a:t>geom</a:t>
            </a:r>
            <a:r>
              <a:rPr lang="en-US" sz="900" dirty="0" err="1">
                <a:latin typeface="Helvetica" pitchFamily="2" charset="0"/>
              </a:rPr>
              <a:t>:vectors</a:t>
            </a:r>
            <a:endParaRPr lang="en-US" sz="900" dirty="0">
              <a:effectLst/>
              <a:latin typeface="Helvetica" pitchFamily="2" charset="0"/>
            </a:endParaRPr>
          </a:p>
          <a:p>
            <a:pPr lvl="1"/>
            <a:r>
              <a:rPr lang="en-US" sz="900" dirty="0">
                <a:effectLst/>
                <a:latin typeface="Helvetica" pitchFamily="2" charset="0"/>
              </a:rPr>
              <a:t>SOL_ELON is </a:t>
            </a:r>
            <a:r>
              <a:rPr lang="en-US" sz="900" dirty="0">
                <a:latin typeface="Helvetica" pitchFamily="2" charset="0"/>
              </a:rPr>
              <a:t>not </a:t>
            </a:r>
            <a:r>
              <a:rPr lang="en-US" sz="900" dirty="0" err="1">
                <a:latin typeface="Helvetica" pitchFamily="2" charset="0"/>
              </a:rPr>
              <a:t>geom:vectors</a:t>
            </a:r>
            <a:r>
              <a:rPr lang="en-US" sz="900" dirty="0">
                <a:latin typeface="Helvetica" pitchFamily="2" charset="0"/>
              </a:rPr>
              <a:t> but</a:t>
            </a:r>
            <a:r>
              <a:rPr lang="en-US" sz="900" dirty="0">
                <a:effectLst/>
                <a:latin typeface="Helvetica" pitchFamily="2" charset="0"/>
              </a:rPr>
              <a:t> </a:t>
            </a:r>
            <a:r>
              <a:rPr lang="en-US" sz="900" dirty="0" err="1">
                <a:effectLst/>
                <a:latin typeface="Helvetica" pitchFamily="2" charset="0"/>
              </a:rPr>
              <a:t>geom:Illumination_Geometry</a:t>
            </a:r>
            <a:r>
              <a:rPr lang="en-US" sz="900" dirty="0">
                <a:latin typeface="Helvetica" pitchFamily="2" charset="0"/>
              </a:rPr>
              <a:t>/</a:t>
            </a:r>
            <a:r>
              <a:rPr lang="en-US" sz="900" dirty="0" err="1">
                <a:effectLst/>
                <a:latin typeface="Helvetica" pitchFamily="2" charset="0"/>
              </a:rPr>
              <a:t>geom:Illumination_Geometry</a:t>
            </a:r>
            <a:r>
              <a:rPr lang="en-US" sz="900" dirty="0">
                <a:latin typeface="Helvetica" pitchFamily="2" charset="0"/>
              </a:rPr>
              <a:t>/</a:t>
            </a:r>
            <a:r>
              <a:rPr lang="en-US" sz="900" dirty="0" err="1">
                <a:effectLst/>
                <a:latin typeface="Helvetica" pitchFamily="2" charset="0"/>
              </a:rPr>
              <a:t>geom:solar_elongation</a:t>
            </a:r>
            <a:endParaRPr lang="en-US" sz="900" dirty="0">
              <a:latin typeface="Helvetica" pitchFamily="2" charset="0"/>
            </a:endParaRPr>
          </a:p>
          <a:p>
            <a:pPr lvl="1"/>
            <a:r>
              <a:rPr lang="en-US" sz="900" dirty="0">
                <a:effectLst/>
                <a:latin typeface="Helvetica" pitchFamily="2" charset="0"/>
              </a:rPr>
              <a:t>SPCTRANG is not </a:t>
            </a:r>
            <a:r>
              <a:rPr lang="en-US" sz="900" dirty="0" err="1">
                <a:effectLst/>
                <a:latin typeface="Helvetica" pitchFamily="2" charset="0"/>
              </a:rPr>
              <a:t>geom:vectors</a:t>
            </a:r>
            <a:r>
              <a:rPr lang="en-US" sz="900" dirty="0">
                <a:effectLst/>
                <a:latin typeface="Helvetica" pitchFamily="2" charset="0"/>
              </a:rPr>
              <a:t> but </a:t>
            </a:r>
            <a:r>
              <a:rPr lang="en-US" sz="900" dirty="0" err="1">
                <a:effectLst/>
                <a:latin typeface="Helvetica" pitchFamily="2" charset="0"/>
              </a:rPr>
              <a:t>geom:Distances</a:t>
            </a:r>
            <a:r>
              <a:rPr lang="en-US" sz="900" dirty="0">
                <a:latin typeface="Helvetica" pitchFamily="2" charset="0"/>
              </a:rPr>
              <a:t>/</a:t>
            </a:r>
            <a:r>
              <a:rPr lang="en-US" sz="900" dirty="0" err="1">
                <a:effectLst/>
                <a:latin typeface="Helvetica" pitchFamily="2" charset="0"/>
              </a:rPr>
              <a:t>geom:Distances_Specific</a:t>
            </a:r>
            <a:r>
              <a:rPr lang="en-US" sz="900" dirty="0">
                <a:latin typeface="Helvetica" pitchFamily="2" charset="0"/>
              </a:rPr>
              <a:t>/</a:t>
            </a:r>
            <a:r>
              <a:rPr lang="en-US" sz="900" dirty="0" err="1">
                <a:effectLst/>
                <a:latin typeface="Helvetica" pitchFamily="2" charset="0"/>
              </a:rPr>
              <a:t>geom:spacecraft_target_center_distance</a:t>
            </a:r>
            <a:endParaRPr lang="en-US" sz="900" dirty="0">
              <a:effectLst/>
              <a:latin typeface="Helvetica" pitchFamily="2" charset="0"/>
            </a:endParaRPr>
          </a:p>
          <a:p>
            <a:pPr lvl="1"/>
            <a:r>
              <a:rPr lang="en-US" sz="900" dirty="0">
                <a:latin typeface="Helvetica" pitchFamily="2" charset="0"/>
              </a:rPr>
              <a:t>SPCTSORN/SPCTEORN/SPCSCSRN/SPCESCRN you need to list the </a:t>
            </a:r>
            <a:r>
              <a:rPr lang="en-US" sz="900" dirty="0" err="1">
                <a:latin typeface="Helvetica" pitchFamily="2" charset="0"/>
              </a:rPr>
              <a:t>geom:distances</a:t>
            </a:r>
            <a:r>
              <a:rPr lang="en-US" sz="900" dirty="0">
                <a:latin typeface="Helvetica" pitchFamily="2" charset="0"/>
              </a:rPr>
              <a:t>/</a:t>
            </a:r>
            <a:r>
              <a:rPr lang="en-US" sz="900" dirty="0" err="1">
                <a:effectLst/>
                <a:latin typeface="Helvetica" pitchFamily="2" charset="0"/>
              </a:rPr>
              <a:t>geom:Distances</a:t>
            </a:r>
            <a:r>
              <a:rPr lang="en-US" sz="900" dirty="0">
                <a:latin typeface="Helvetica" pitchFamily="2" charset="0"/>
              </a:rPr>
              <a:t> </a:t>
            </a:r>
            <a:r>
              <a:rPr lang="en-US" sz="900" dirty="0">
                <a:effectLst/>
                <a:latin typeface="Helvetica" pitchFamily="2" charset="0"/>
              </a:rPr>
              <a:t>Specific</a:t>
            </a:r>
            <a:r>
              <a:rPr lang="en-US" sz="900" dirty="0">
                <a:latin typeface="Helvetica" pitchFamily="2" charset="0"/>
              </a:rPr>
              <a:t>/ - </a:t>
            </a:r>
            <a:r>
              <a:rPr lang="en-US" sz="900" dirty="0" err="1">
                <a:effectLst/>
                <a:latin typeface="Helvetica" pitchFamily="2" charset="0"/>
              </a:rPr>
              <a:t>geom:target_heliocentric_distance</a:t>
            </a:r>
            <a:r>
              <a:rPr lang="en-US" sz="900" dirty="0">
                <a:latin typeface="Helvetica" pitchFamily="2" charset="0"/>
              </a:rPr>
              <a:t>/</a:t>
            </a:r>
            <a:r>
              <a:rPr lang="en-US" sz="900" dirty="0">
                <a:effectLst/>
                <a:latin typeface="Helvetica" pitchFamily="2" charset="0"/>
              </a:rPr>
              <a:t> </a:t>
            </a:r>
            <a:r>
              <a:rPr lang="en-US" sz="900" dirty="0" err="1">
                <a:effectLst/>
                <a:latin typeface="Helvetica" pitchFamily="2" charset="0"/>
              </a:rPr>
              <a:t>geom:target_geocentric_distance</a:t>
            </a:r>
            <a:r>
              <a:rPr lang="en-US" sz="900" dirty="0">
                <a:effectLst/>
                <a:latin typeface="Helvetica" pitchFamily="2" charset="0"/>
              </a:rPr>
              <a:t>/</a:t>
            </a:r>
            <a:r>
              <a:rPr lang="en-US" sz="900" dirty="0" err="1">
                <a:effectLst/>
                <a:latin typeface="Helvetica" pitchFamily="2" charset="0"/>
              </a:rPr>
              <a:t>geom:spacecraft_heliocentric_distance</a:t>
            </a:r>
            <a:r>
              <a:rPr lang="en-US" sz="900" dirty="0">
                <a:effectLst/>
                <a:latin typeface="Helvetica" pitchFamily="2" charset="0"/>
              </a:rPr>
              <a:t>/</a:t>
            </a:r>
            <a:r>
              <a:rPr lang="en-US" sz="900" dirty="0" err="1">
                <a:effectLst/>
                <a:latin typeface="Helvetica" pitchFamily="2" charset="0"/>
              </a:rPr>
              <a:t>geom:spacecraft_geocentric_distance</a:t>
            </a:r>
            <a:r>
              <a:rPr lang="en-US" sz="900" dirty="0">
                <a:effectLst/>
                <a:latin typeface="Helvetica" pitchFamily="2" charset="0"/>
              </a:rPr>
              <a:t> instead of just </a:t>
            </a:r>
            <a:r>
              <a:rPr lang="en-US" sz="900" dirty="0" err="1">
                <a:latin typeface="Helvetica" pitchFamily="2" charset="0"/>
              </a:rPr>
              <a:t>geom:distances</a:t>
            </a:r>
            <a:endParaRPr lang="en-US" sz="900" dirty="0">
              <a:effectLst/>
              <a:latin typeface="Helvetica" pitchFamily="2" charset="0"/>
            </a:endParaRPr>
          </a:p>
          <a:p>
            <a:pPr lvl="1"/>
            <a:r>
              <a:rPr lang="en-US" sz="900" dirty="0">
                <a:latin typeface="Helvetica" pitchFamily="2" charset="0"/>
              </a:rPr>
              <a:t>SPCKMK is </a:t>
            </a:r>
            <a:r>
              <a:rPr lang="en-US" sz="900" dirty="0" err="1">
                <a:effectLst/>
                <a:latin typeface="Helvetica" pitchFamily="2" charset="0"/>
              </a:rPr>
              <a:t>geom:SPICE_Kernel_Identification</a:t>
            </a:r>
            <a:r>
              <a:rPr lang="en-US" sz="900" dirty="0">
                <a:effectLst/>
                <a:latin typeface="Helvetica" pitchFamily="2" charset="0"/>
              </a:rPr>
              <a:t>/</a:t>
            </a:r>
            <a:r>
              <a:rPr lang="en-US" sz="900" dirty="0" err="1">
                <a:effectLst/>
                <a:latin typeface="Helvetica" pitchFamily="2" charset="0"/>
              </a:rPr>
              <a:t>geom:spice_kernel_file_name</a:t>
            </a:r>
            <a:r>
              <a:rPr lang="en-US" sz="900" dirty="0">
                <a:effectLst/>
                <a:latin typeface="Helvetica" pitchFamily="2" charset="0"/>
              </a:rPr>
              <a:t> and not only </a:t>
            </a:r>
            <a:r>
              <a:rPr lang="en-US" sz="900" dirty="0" err="1">
                <a:effectLst/>
                <a:latin typeface="Helvetica" pitchFamily="2" charset="0"/>
              </a:rPr>
              <a:t>geom:SPICE_Kernel_Identification</a:t>
            </a:r>
            <a:endParaRPr lang="en-US" sz="900" dirty="0">
              <a:effectLst/>
              <a:latin typeface="Helvetica" pitchFamily="2" charset="0"/>
            </a:endParaRPr>
          </a:p>
          <a:p>
            <a:pPr lvl="1"/>
            <a:r>
              <a:rPr lang="en-US" sz="900" dirty="0">
                <a:latin typeface="Helvetica" pitchFamily="2" charset="0"/>
              </a:rPr>
              <a:t>SPCKNUM is not in the PDS4 XML</a:t>
            </a:r>
            <a:endParaRPr lang="en-US" sz="900" dirty="0">
              <a:effectLst/>
              <a:latin typeface="Helvetica" pitchFamily="2" charset="0"/>
            </a:endParaRPr>
          </a:p>
          <a:p>
            <a:pPr lvl="1"/>
            <a:r>
              <a:rPr lang="en-US" sz="900" dirty="0">
                <a:latin typeface="Helvetica" pitchFamily="2" charset="0"/>
              </a:rPr>
              <a:t>SPCK00[n] is not in the PDS3 fits header it’s SPCK[n]</a:t>
            </a:r>
          </a:p>
          <a:p>
            <a:pPr lvl="1"/>
            <a:r>
              <a:rPr lang="en-US" sz="900" dirty="0">
                <a:latin typeface="Helvetica" pitchFamily="2" charset="0"/>
              </a:rPr>
              <a:t>CD[n]_[n] are </a:t>
            </a:r>
            <a:r>
              <a:rPr lang="en-US" sz="900" dirty="0" err="1">
                <a:effectLst/>
                <a:latin typeface="Helvetica" pitchFamily="2" charset="0"/>
              </a:rPr>
              <a:t>ebt:Transformation_Element</a:t>
            </a:r>
            <a:r>
              <a:rPr lang="en-US" sz="900" dirty="0">
                <a:latin typeface="Helvetica" pitchFamily="2" charset="0"/>
              </a:rPr>
              <a:t>/</a:t>
            </a:r>
            <a:r>
              <a:rPr lang="en-US" sz="900" dirty="0" err="1">
                <a:effectLst/>
                <a:latin typeface="Helvetica" pitchFamily="2" charset="0"/>
              </a:rPr>
              <a:t>ebt:element_value</a:t>
            </a:r>
            <a:r>
              <a:rPr lang="en-US" sz="900" dirty="0">
                <a:latin typeface="Helvetica" pitchFamily="2" charset="0"/>
              </a:rPr>
              <a:t> and not only </a:t>
            </a:r>
            <a:r>
              <a:rPr lang="en-US" sz="900" dirty="0" err="1">
                <a:effectLst/>
                <a:latin typeface="Helvetica" pitchFamily="2" charset="0"/>
              </a:rPr>
              <a:t>ebt:Transformation_Element</a:t>
            </a:r>
            <a:endParaRPr lang="en-US" sz="900" dirty="0">
              <a:effectLst/>
              <a:latin typeface="Helvetica" pitchFamily="2" charset="0"/>
            </a:endParaRPr>
          </a:p>
          <a:p>
            <a:pPr lvl="1"/>
            <a:r>
              <a:rPr lang="en-US" sz="900" dirty="0">
                <a:latin typeface="Helvetica" pitchFamily="2" charset="0"/>
              </a:rPr>
              <a:t>CTYPE1/2 are not </a:t>
            </a:r>
            <a:r>
              <a:rPr lang="en-US" sz="900" dirty="0" err="1">
                <a:latin typeface="Helvetica" pitchFamily="2" charset="0"/>
              </a:rPr>
              <a:t>e</a:t>
            </a:r>
            <a:r>
              <a:rPr lang="en-US" sz="900" dirty="0" err="1">
                <a:effectLst/>
                <a:latin typeface="Helvetica" pitchFamily="2" charset="0"/>
              </a:rPr>
              <a:t>bt:coordinate_system_projection</a:t>
            </a:r>
            <a:r>
              <a:rPr lang="en-US" sz="900" dirty="0">
                <a:latin typeface="Helvetica" pitchFamily="2" charset="0"/>
              </a:rPr>
              <a:t> but </a:t>
            </a:r>
            <a:r>
              <a:rPr lang="en-US" sz="900" dirty="0" err="1">
                <a:effectLst/>
                <a:latin typeface="Helvetica" pitchFamily="2" charset="0"/>
              </a:rPr>
              <a:t>ebt:coordinate_name</a:t>
            </a:r>
            <a:endParaRPr lang="en-US" sz="900" dirty="0">
              <a:latin typeface="Helvetica" pitchFamily="2" charset="0"/>
            </a:endParaRPr>
          </a:p>
          <a:p>
            <a:pPr lvl="1"/>
            <a:r>
              <a:rPr lang="en-US" sz="900" dirty="0">
                <a:latin typeface="Helvetica" pitchFamily="2" charset="0"/>
              </a:rPr>
              <a:t>CUNIT1/2 are not the </a:t>
            </a:r>
            <a:r>
              <a:rPr lang="en-US" sz="900" dirty="0" err="1">
                <a:latin typeface="Helvetica" pitchFamily="2" charset="0"/>
              </a:rPr>
              <a:t>ebt:frame_spice_name</a:t>
            </a:r>
            <a:r>
              <a:rPr lang="en-US" sz="900" dirty="0">
                <a:latin typeface="Helvetica" pitchFamily="2" charset="0"/>
              </a:rPr>
              <a:t> because it’s the unit (deg)</a:t>
            </a:r>
          </a:p>
          <a:p>
            <a:pPr lvl="1"/>
            <a:r>
              <a:rPr lang="en-US" sz="900" dirty="0">
                <a:effectLst/>
                <a:latin typeface="Helvetica" pitchFamily="2" charset="0"/>
              </a:rPr>
              <a:t>CRVAL1/</a:t>
            </a:r>
            <a:r>
              <a:rPr lang="en-US" sz="900" dirty="0">
                <a:latin typeface="Helvetica" pitchFamily="2" charset="0"/>
              </a:rPr>
              <a:t>2 are not not </a:t>
            </a:r>
            <a:r>
              <a:rPr lang="en-US" sz="900" dirty="0" err="1">
                <a:effectLst/>
                <a:latin typeface="Helvetica" pitchFamily="2" charset="0"/>
              </a:rPr>
              <a:t>ebt:Reference_Frame_Identification</a:t>
            </a:r>
            <a:r>
              <a:rPr lang="en-US" sz="900" dirty="0">
                <a:latin typeface="Helvetica" pitchFamily="2" charset="0"/>
              </a:rPr>
              <a:t>/</a:t>
            </a:r>
            <a:r>
              <a:rPr lang="en-US" sz="900" dirty="0" err="1">
                <a:latin typeface="Helvetica" pitchFamily="2" charset="0"/>
              </a:rPr>
              <a:t>ebt:frame_spice_name</a:t>
            </a:r>
            <a:r>
              <a:rPr lang="en-US" sz="900" dirty="0">
                <a:latin typeface="Helvetica" pitchFamily="2" charset="0"/>
              </a:rPr>
              <a:t> but </a:t>
            </a:r>
            <a:r>
              <a:rPr lang="en-US" sz="900" dirty="0" err="1">
                <a:effectLst/>
                <a:latin typeface="Helvetica" pitchFamily="2" charset="0"/>
              </a:rPr>
              <a:t>ebt:World_Axis</a:t>
            </a:r>
            <a:r>
              <a:rPr lang="en-US" sz="900" dirty="0">
                <a:latin typeface="Helvetica" pitchFamily="2" charset="0"/>
              </a:rPr>
              <a:t>/</a:t>
            </a:r>
            <a:r>
              <a:rPr lang="en-US" sz="900" dirty="0" err="1">
                <a:effectLst/>
                <a:latin typeface="Helvetica" pitchFamily="2" charset="0"/>
              </a:rPr>
              <a:t>ebt:world_coordinate_reference_point</a:t>
            </a:r>
            <a:endParaRPr lang="en-US" sz="900" dirty="0">
              <a:effectLst/>
              <a:latin typeface="Helvetica" pitchFamily="2" charset="0"/>
            </a:endParaRPr>
          </a:p>
          <a:p>
            <a:pPr lvl="1"/>
            <a:r>
              <a:rPr lang="en-US" sz="900" dirty="0">
                <a:effectLst/>
                <a:latin typeface="Helvetica" pitchFamily="2" charset="0"/>
              </a:rPr>
              <a:t>I believe T2CMH001 is </a:t>
            </a:r>
            <a:r>
              <a:rPr lang="en-US" sz="900" dirty="0" err="1">
                <a:effectLst/>
                <a:latin typeface="Helvetica" pitchFamily="2" charset="0"/>
              </a:rPr>
              <a:t>msss_cam_mh:camera_product_id</a:t>
            </a:r>
            <a:r>
              <a:rPr lang="en-US" sz="900" dirty="0">
                <a:effectLst/>
                <a:latin typeface="Helvetica" pitchFamily="2" charset="0"/>
              </a:rPr>
              <a:t> and not T2CMH002. And I believe T2CMH002 is </a:t>
            </a:r>
            <a:r>
              <a:rPr lang="en-US" sz="900" dirty="0" err="1">
                <a:effectLst/>
                <a:latin typeface="Helvetica" pitchFamily="2" charset="0"/>
              </a:rPr>
              <a:t>msss_cam_mh:analog_offset</a:t>
            </a:r>
            <a:endParaRPr lang="en-US" sz="900" dirty="0">
              <a:effectLst/>
              <a:latin typeface="Helvetica" pitchFamily="2" charset="0"/>
            </a:endParaRPr>
          </a:p>
          <a:p>
            <a:pPr lvl="1"/>
            <a:r>
              <a:rPr lang="en-US" sz="900" dirty="0">
                <a:latin typeface="Helvetica" pitchFamily="2" charset="0"/>
              </a:rPr>
              <a:t>T2CMH004 is not </a:t>
            </a:r>
            <a:r>
              <a:rPr lang="en-US" sz="900" dirty="0" err="1">
                <a:effectLst/>
                <a:latin typeface="Helvetica" pitchFamily="2" charset="0"/>
              </a:rPr>
              <a:t>msss_cam_mh:spacecraft_clock_start</a:t>
            </a:r>
            <a:endParaRPr lang="en-US" sz="900" dirty="0">
              <a:effectLst/>
              <a:latin typeface="Helvetica" pitchFamily="2" charset="0"/>
            </a:endParaRPr>
          </a:p>
          <a:p>
            <a:pPr lvl="1"/>
            <a:r>
              <a:rPr lang="en-US" sz="900" dirty="0">
                <a:latin typeface="Helvetica" pitchFamily="2" charset="0"/>
              </a:rPr>
              <a:t>T2CAI010 is not </a:t>
            </a:r>
            <a:r>
              <a:rPr lang="en-US" sz="900" dirty="0" err="1">
                <a:effectLst/>
                <a:latin typeface="Helvetica" pitchFamily="2" charset="0"/>
              </a:rPr>
              <a:t>mg:samples</a:t>
            </a:r>
            <a:r>
              <a:rPr lang="en-US" sz="900" dirty="0">
                <a:latin typeface="Helvetica" pitchFamily="2" charset="0"/>
              </a:rPr>
              <a:t>/node but </a:t>
            </a:r>
            <a:r>
              <a:rPr lang="en-US" sz="900" dirty="0" err="1">
                <a:effectLst/>
                <a:latin typeface="Helvetica" pitchFamily="2" charset="0"/>
              </a:rPr>
              <a:t>mg:samples</a:t>
            </a:r>
            <a:endParaRPr lang="en-US" sz="900" dirty="0">
              <a:latin typeface="Helvetica" pitchFamily="2" charset="0"/>
            </a:endParaRPr>
          </a:p>
          <a:p>
            <a:r>
              <a:rPr lang="en-US" sz="1100" dirty="0">
                <a:latin typeface="Helvetica" pitchFamily="2" charset="0"/>
              </a:rPr>
              <a:t>Table 3.6</a:t>
            </a:r>
            <a:r>
              <a:rPr lang="en-US" sz="1000" dirty="0">
                <a:latin typeface="Helvetica" pitchFamily="2" charset="0"/>
              </a:rPr>
              <a:t>. The BZERO is in the PDS3 XML and the PDS XML Label Class/Attribute should be listed</a:t>
            </a:r>
          </a:p>
          <a:p>
            <a:r>
              <a:rPr lang="en-US" sz="1100" dirty="0">
                <a:latin typeface="Helvetica" pitchFamily="2" charset="0"/>
              </a:rPr>
              <a:t>Section 2.3.2.2 : Why are the size of the calibrated images 2592x2000 and not 2752X2004 as mentioned in section 2.3.2.2</a:t>
            </a:r>
            <a:endParaRPr lang="en-US" sz="1100" dirty="0">
              <a:effectLst/>
              <a:latin typeface="Helvetica" pitchFamily="2" charset="0"/>
            </a:endParaRPr>
          </a:p>
        </p:txBody>
      </p:sp>
    </p:spTree>
    <p:extLst>
      <p:ext uri="{BB962C8B-B14F-4D97-AF65-F5344CB8AC3E}">
        <p14:creationId xmlns:p14="http://schemas.microsoft.com/office/powerpoint/2010/main" val="239636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0F30-7EC4-3B8D-6543-1244CA6D8FA9}"/>
              </a:ext>
            </a:extLst>
          </p:cNvPr>
          <p:cNvSpPr>
            <a:spLocks noGrp="1"/>
          </p:cNvSpPr>
          <p:nvPr>
            <p:ph type="title"/>
          </p:nvPr>
        </p:nvSpPr>
        <p:spPr/>
        <p:txBody>
          <a:bodyPr>
            <a:normAutofit/>
          </a:bodyPr>
          <a:lstStyle/>
          <a:p>
            <a:r>
              <a:rPr lang="en-US" dirty="0"/>
              <a:t>PDS3/PDS4 labels comparison - Raw and calibrated data</a:t>
            </a:r>
          </a:p>
        </p:txBody>
      </p:sp>
      <p:sp>
        <p:nvSpPr>
          <p:cNvPr id="3" name="Content Placeholder 2">
            <a:extLst>
              <a:ext uri="{FF2B5EF4-FFF2-40B4-BE49-F238E27FC236}">
                <a16:creationId xmlns:a16="http://schemas.microsoft.com/office/drawing/2014/main" id="{D96710EC-CA6F-C649-3CE1-099D96B56144}"/>
              </a:ext>
            </a:extLst>
          </p:cNvPr>
          <p:cNvSpPr>
            <a:spLocks noGrp="1"/>
          </p:cNvSpPr>
          <p:nvPr>
            <p:ph idx="1"/>
          </p:nvPr>
        </p:nvSpPr>
        <p:spPr/>
        <p:txBody>
          <a:bodyPr>
            <a:noAutofit/>
          </a:bodyPr>
          <a:lstStyle/>
          <a:p>
            <a:endParaRPr lang="en-US" sz="1400" dirty="0">
              <a:latin typeface="Helvetica" pitchFamily="2" charset="0"/>
            </a:endParaRPr>
          </a:p>
          <a:p>
            <a:r>
              <a:rPr lang="en-US" sz="1400" dirty="0">
                <a:latin typeface="Helvetica" pitchFamily="2" charset="0"/>
              </a:rPr>
              <a:t>Some geometry vectors between PDS3 and PDS4 labels are reversed and would need to be updated</a:t>
            </a:r>
          </a:p>
          <a:p>
            <a:pPr lvl="1"/>
            <a:r>
              <a:rPr lang="en-US" sz="1200" dirty="0">
                <a:latin typeface="Helvetica" pitchFamily="2" charset="0"/>
              </a:rPr>
              <a:t>PDS3 S/C </a:t>
            </a:r>
            <a:r>
              <a:rPr lang="en-US" sz="1200" dirty="0" err="1">
                <a:latin typeface="Helvetica" pitchFamily="2" charset="0"/>
              </a:rPr>
              <a:t>wrt</a:t>
            </a:r>
            <a:r>
              <a:rPr lang="en-US" sz="1200" dirty="0">
                <a:latin typeface="Helvetica" pitchFamily="2" charset="0"/>
              </a:rPr>
              <a:t> Target (SPCTSCX/Y/Z) – PDS4 </a:t>
            </a:r>
            <a:r>
              <a:rPr lang="en-US" sz="1200" dirty="0" err="1">
                <a:latin typeface="Helvetica" pitchFamily="2" charset="0"/>
              </a:rPr>
              <a:t>Vector_Cartesian_Position_Spacecraft_To_Target</a:t>
            </a:r>
            <a:endParaRPr lang="en-US" sz="1200" dirty="0">
              <a:latin typeface="Helvetica" pitchFamily="2" charset="0"/>
            </a:endParaRPr>
          </a:p>
          <a:p>
            <a:pPr lvl="1"/>
            <a:r>
              <a:rPr lang="en-US" sz="1200" dirty="0">
                <a:latin typeface="Helvetica" pitchFamily="2" charset="0"/>
              </a:rPr>
              <a:t>PDS3 Sun </a:t>
            </a:r>
            <a:r>
              <a:rPr lang="en-US" sz="1200" dirty="0" err="1">
                <a:latin typeface="Helvetica" pitchFamily="2" charset="0"/>
              </a:rPr>
              <a:t>wrt</a:t>
            </a:r>
            <a:r>
              <a:rPr lang="en-US" sz="1200" dirty="0">
                <a:latin typeface="Helvetica" pitchFamily="2" charset="0"/>
              </a:rPr>
              <a:t> Target (SPCTSOX/Y/Z) – PDS4  </a:t>
            </a:r>
            <a:r>
              <a:rPr lang="en-US" sz="1200" dirty="0" err="1">
                <a:latin typeface="Helvetica" pitchFamily="2" charset="0"/>
              </a:rPr>
              <a:t>Vector_Cartesian_Position_Sun_To_Target</a:t>
            </a:r>
            <a:endParaRPr lang="en-US" sz="1200" dirty="0">
              <a:latin typeface="Helvetica" pitchFamily="2" charset="0"/>
            </a:endParaRPr>
          </a:p>
          <a:p>
            <a:pPr lvl="1"/>
            <a:r>
              <a:rPr lang="en-US" sz="1200" dirty="0">
                <a:latin typeface="Helvetica" pitchFamily="2" charset="0"/>
              </a:rPr>
              <a:t>PDS3 Sun </a:t>
            </a:r>
            <a:r>
              <a:rPr lang="en-US" sz="1200" dirty="0" err="1">
                <a:latin typeface="Helvetica" pitchFamily="2" charset="0"/>
              </a:rPr>
              <a:t>wrt</a:t>
            </a:r>
            <a:r>
              <a:rPr lang="en-US" sz="1200" dirty="0">
                <a:latin typeface="Helvetica" pitchFamily="2" charset="0"/>
              </a:rPr>
              <a:t> Target (SPCTSOVX/VY/VZ) – PDS4 </a:t>
            </a:r>
            <a:r>
              <a:rPr lang="en-US" sz="1200" dirty="0" err="1">
                <a:latin typeface="Helvetica" pitchFamily="2" charset="0"/>
              </a:rPr>
              <a:t>Vector_Cartesian_Velocity_Target_Relative_To_Sun</a:t>
            </a:r>
            <a:endParaRPr lang="en-US" sz="1200" dirty="0">
              <a:latin typeface="Helvetica" pitchFamily="2" charset="0"/>
            </a:endParaRPr>
          </a:p>
          <a:p>
            <a:pPr lvl="1"/>
            <a:r>
              <a:rPr lang="en-US" sz="1200" dirty="0">
                <a:latin typeface="Helvetica" pitchFamily="2" charset="0"/>
              </a:rPr>
              <a:t>PDS3 Earth </a:t>
            </a:r>
            <a:r>
              <a:rPr lang="en-US" sz="1200" dirty="0" err="1">
                <a:latin typeface="Helvetica" pitchFamily="2" charset="0"/>
              </a:rPr>
              <a:t>wrt</a:t>
            </a:r>
            <a:r>
              <a:rPr lang="en-US" sz="1200" dirty="0">
                <a:latin typeface="Helvetica" pitchFamily="2" charset="0"/>
              </a:rPr>
              <a:t> Target (SPCTEOX/Y/Z) – PDS4 </a:t>
            </a:r>
            <a:r>
              <a:rPr lang="en-US" sz="1200" dirty="0" err="1">
                <a:latin typeface="Helvetica" pitchFamily="2" charset="0"/>
              </a:rPr>
              <a:t>Vector_Cartesian_Position_Earth_To_Target</a:t>
            </a:r>
            <a:endParaRPr lang="en-US" sz="1200" dirty="0">
              <a:latin typeface="Helvetica" pitchFamily="2" charset="0"/>
            </a:endParaRPr>
          </a:p>
          <a:p>
            <a:pPr lvl="1"/>
            <a:r>
              <a:rPr lang="en-US" sz="1200" dirty="0">
                <a:latin typeface="Helvetica" pitchFamily="2" charset="0"/>
              </a:rPr>
              <a:t>PDS3 Earth </a:t>
            </a:r>
            <a:r>
              <a:rPr lang="en-US" sz="1200" dirty="0" err="1">
                <a:latin typeface="Helvetica" pitchFamily="2" charset="0"/>
              </a:rPr>
              <a:t>wrt</a:t>
            </a:r>
            <a:r>
              <a:rPr lang="en-US" sz="1200" dirty="0">
                <a:latin typeface="Helvetica" pitchFamily="2" charset="0"/>
              </a:rPr>
              <a:t> Target (SPCTEOVX/VY/VZ) – PDS4 </a:t>
            </a:r>
            <a:r>
              <a:rPr lang="en-US" sz="1200" dirty="0" err="1">
                <a:latin typeface="Helvetica" pitchFamily="2" charset="0"/>
              </a:rPr>
              <a:t>Vector_Cartesian_Velocity_Target_Relative_To</a:t>
            </a:r>
            <a:r>
              <a:rPr lang="en-US" sz="1200" dirty="0">
                <a:latin typeface="Helvetica" pitchFamily="2" charset="0"/>
              </a:rPr>
              <a:t> Earth</a:t>
            </a:r>
          </a:p>
          <a:p>
            <a:pPr lvl="1"/>
            <a:r>
              <a:rPr lang="en-US" sz="1200" dirty="0">
                <a:latin typeface="Helvetica" pitchFamily="2" charset="0"/>
              </a:rPr>
              <a:t>PDS3 Sun </a:t>
            </a:r>
            <a:r>
              <a:rPr lang="en-US" sz="1200" dirty="0" err="1">
                <a:latin typeface="Helvetica" pitchFamily="2" charset="0"/>
              </a:rPr>
              <a:t>wrt</a:t>
            </a:r>
            <a:r>
              <a:rPr lang="en-US" sz="1200" dirty="0">
                <a:latin typeface="Helvetica" pitchFamily="2" charset="0"/>
              </a:rPr>
              <a:t> S/C (SPCSCSX/Y/Z) – PDS4 </a:t>
            </a:r>
            <a:r>
              <a:rPr lang="en-US" sz="1200" dirty="0" err="1">
                <a:latin typeface="Helvetica" pitchFamily="2" charset="0"/>
              </a:rPr>
              <a:t>Vector_Cartesian_Position_Sun_To_Spacecraft</a:t>
            </a:r>
            <a:endParaRPr lang="en-US" sz="1200" dirty="0">
              <a:latin typeface="Helvetica" pitchFamily="2" charset="0"/>
            </a:endParaRPr>
          </a:p>
          <a:p>
            <a:pPr lvl="1"/>
            <a:r>
              <a:rPr lang="en-US" sz="1200" dirty="0">
                <a:latin typeface="Helvetica" pitchFamily="2" charset="0"/>
              </a:rPr>
              <a:t>PDS3 Sun </a:t>
            </a:r>
            <a:r>
              <a:rPr lang="en-US" sz="1200" dirty="0" err="1">
                <a:latin typeface="Helvetica" pitchFamily="2" charset="0"/>
              </a:rPr>
              <a:t>wrt</a:t>
            </a:r>
            <a:r>
              <a:rPr lang="en-US" sz="1200" dirty="0">
                <a:latin typeface="Helvetica" pitchFamily="2" charset="0"/>
              </a:rPr>
              <a:t> S/C (SPCSCSVX/VY/VZ) – PDS4 </a:t>
            </a:r>
            <a:r>
              <a:rPr lang="en-US" sz="1200" dirty="0" err="1">
                <a:latin typeface="Helvetica" pitchFamily="2" charset="0"/>
              </a:rPr>
              <a:t>Vector_Cartesian_Velocity_Spacecraft_Relative_To_Sun</a:t>
            </a:r>
            <a:endParaRPr lang="en-US" sz="1200" dirty="0">
              <a:latin typeface="Helvetica" pitchFamily="2" charset="0"/>
            </a:endParaRPr>
          </a:p>
          <a:p>
            <a:endParaRPr lang="en-US" sz="1400" dirty="0">
              <a:latin typeface="Helvetica" pitchFamily="2" charset="0"/>
            </a:endParaRPr>
          </a:p>
          <a:p>
            <a:r>
              <a:rPr lang="en-US" sz="1400" dirty="0">
                <a:latin typeface="Helvetica" pitchFamily="2" charset="0"/>
              </a:rPr>
              <a:t>The PDS4 XML labels accurately describes the data when using he PDS4 Viewer</a:t>
            </a:r>
          </a:p>
          <a:p>
            <a:endParaRPr lang="en-US" sz="1400" dirty="0">
              <a:latin typeface="Helvetica" pitchFamily="2" charset="0"/>
            </a:endParaRPr>
          </a:p>
          <a:p>
            <a:r>
              <a:rPr lang="en-US" sz="1400" dirty="0">
                <a:latin typeface="Helvetica" pitchFamily="2" charset="0"/>
              </a:rPr>
              <a:t>The values in the PDS3 fits header and PDS4 XML labels are identical</a:t>
            </a:r>
          </a:p>
          <a:p>
            <a:endParaRPr lang="en-US" sz="1400" dirty="0">
              <a:latin typeface="Helvetica" pitchFamily="2" charset="0"/>
            </a:endParaRPr>
          </a:p>
          <a:p>
            <a:r>
              <a:rPr lang="en-US" sz="1400" dirty="0">
                <a:latin typeface="Helvetica" pitchFamily="2" charset="0"/>
              </a:rPr>
              <a:t>The PDS4 XML labels validated</a:t>
            </a:r>
          </a:p>
        </p:txBody>
      </p:sp>
    </p:spTree>
    <p:extLst>
      <p:ext uri="{BB962C8B-B14F-4D97-AF65-F5344CB8AC3E}">
        <p14:creationId xmlns:p14="http://schemas.microsoft.com/office/powerpoint/2010/main" val="97025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4656A-D7A3-2961-2A37-B559A2430422}"/>
              </a:ext>
            </a:extLst>
          </p:cNvPr>
          <p:cNvSpPr>
            <a:spLocks noGrp="1"/>
          </p:cNvSpPr>
          <p:nvPr>
            <p:ph type="title"/>
          </p:nvPr>
        </p:nvSpPr>
        <p:spPr/>
        <p:txBody>
          <a:bodyPr>
            <a:normAutofit/>
          </a:bodyPr>
          <a:lstStyle/>
          <a:p>
            <a:r>
              <a:rPr lang="en-US" dirty="0"/>
              <a:t>Missing attributes from PDS3 fits header to PDS4 label – Raw and calibrated data</a:t>
            </a:r>
          </a:p>
        </p:txBody>
      </p:sp>
      <p:sp>
        <p:nvSpPr>
          <p:cNvPr id="3" name="Content Placeholder 2">
            <a:extLst>
              <a:ext uri="{FF2B5EF4-FFF2-40B4-BE49-F238E27FC236}">
                <a16:creationId xmlns:a16="http://schemas.microsoft.com/office/drawing/2014/main" id="{26F246A8-7E73-B312-A497-28C2FC43CB1C}"/>
              </a:ext>
            </a:extLst>
          </p:cNvPr>
          <p:cNvSpPr>
            <a:spLocks noGrp="1"/>
          </p:cNvSpPr>
          <p:nvPr>
            <p:ph idx="1"/>
          </p:nvPr>
        </p:nvSpPr>
        <p:spPr/>
        <p:txBody>
          <a:bodyPr>
            <a:normAutofit fontScale="55000" lnSpcReduction="20000"/>
          </a:bodyPr>
          <a:lstStyle/>
          <a:p>
            <a:r>
              <a:rPr lang="en-US" dirty="0">
                <a:latin typeface="Helvetica" pitchFamily="2" charset="0"/>
              </a:rPr>
              <a:t>Angle between Earth and instrument boresight (EARTH_ELONG) – I would suggest adding it because there are position from Earth to Spacecraft and velocity from Spacecraft to Earth</a:t>
            </a:r>
          </a:p>
          <a:p>
            <a:endParaRPr lang="en-US" dirty="0">
              <a:latin typeface="Helvetica" pitchFamily="2" charset="0"/>
            </a:endParaRPr>
          </a:p>
          <a:p>
            <a:r>
              <a:rPr lang="en-US" dirty="0">
                <a:latin typeface="Helvetica" pitchFamily="2" charset="0"/>
              </a:rPr>
              <a:t>Angle between target and instrument boresight (TFT_ELON) – I would suggest adding it</a:t>
            </a:r>
          </a:p>
          <a:p>
            <a:endParaRPr lang="en-US" dirty="0">
              <a:latin typeface="Helvetica" pitchFamily="2" charset="0"/>
            </a:endParaRPr>
          </a:p>
          <a:p>
            <a:r>
              <a:rPr lang="en-US" dirty="0">
                <a:latin typeface="Helvetica" pitchFamily="2" charset="0"/>
              </a:rPr>
              <a:t>Position angles (PA_X/Y/ZINS, PA_SUN, PA_SUN_X/Y/Z) - I would suggest adding them</a:t>
            </a:r>
          </a:p>
          <a:p>
            <a:endParaRPr lang="en-US" dirty="0">
              <a:latin typeface="Helvetica" pitchFamily="2" charset="0"/>
            </a:endParaRPr>
          </a:p>
          <a:p>
            <a:r>
              <a:rPr lang="en-US" dirty="0">
                <a:latin typeface="Helvetica" pitchFamily="2" charset="0"/>
              </a:rPr>
              <a:t>Spice status (SPCSTAT) – It’s either OK or INCOMPLETE and I would think a user would want to know if it’s incomplete</a:t>
            </a:r>
          </a:p>
          <a:p>
            <a:endParaRPr lang="en-US" dirty="0">
              <a:latin typeface="Helvetica" pitchFamily="2" charset="0"/>
            </a:endParaRPr>
          </a:p>
          <a:p>
            <a:r>
              <a:rPr lang="en-US" dirty="0">
                <a:latin typeface="Helvetica" pitchFamily="2" charset="0"/>
              </a:rPr>
              <a:t>I would add the short and long wavelengths of the instrument </a:t>
            </a:r>
          </a:p>
          <a:p>
            <a:pPr marL="0" indent="0">
              <a:buNone/>
            </a:pPr>
            <a:endParaRPr lang="en-US" dirty="0">
              <a:latin typeface="Helvetica" pitchFamily="2" charset="0"/>
            </a:endParaRPr>
          </a:p>
          <a:p>
            <a:r>
              <a:rPr lang="en-US" dirty="0">
                <a:latin typeface="Helvetica" pitchFamily="2" charset="0"/>
              </a:rPr>
              <a:t>I would add the target NAIF ID if applicable </a:t>
            </a:r>
            <a:r>
              <a:rPr lang="en-US" dirty="0">
                <a:effectLst/>
                <a:latin typeface="Helvetica" pitchFamily="2" charset="0"/>
              </a:rPr>
              <a:t>&lt;</a:t>
            </a:r>
            <a:r>
              <a:rPr lang="en-US" dirty="0" err="1">
                <a:effectLst/>
                <a:latin typeface="Helvetica" pitchFamily="2" charset="0"/>
              </a:rPr>
              <a:t>geom:Geometry_Target_Identification</a:t>
            </a:r>
            <a:r>
              <a:rPr lang="en-US" dirty="0">
                <a:latin typeface="Helvetica" pitchFamily="2" charset="0"/>
              </a:rPr>
              <a:t>&gt;</a:t>
            </a:r>
            <a:r>
              <a:rPr lang="en-US" dirty="0">
                <a:effectLst/>
                <a:latin typeface="Helvetica" pitchFamily="2" charset="0"/>
              </a:rPr>
              <a:t> &lt;</a:t>
            </a:r>
            <a:r>
              <a:rPr lang="en-US" dirty="0" err="1">
                <a:effectLst/>
                <a:latin typeface="Helvetica" pitchFamily="2" charset="0"/>
              </a:rPr>
              <a:t>geom:body_spice_name</a:t>
            </a:r>
            <a:r>
              <a:rPr lang="en-US" dirty="0">
                <a:effectLst/>
                <a:latin typeface="Helvetica" pitchFamily="2" charset="0"/>
              </a:rPr>
              <a:t>&gt;</a:t>
            </a:r>
          </a:p>
          <a:p>
            <a:endParaRPr lang="en-US" dirty="0">
              <a:latin typeface="Helvetica" pitchFamily="2" charset="0"/>
            </a:endParaRPr>
          </a:p>
          <a:p>
            <a:r>
              <a:rPr lang="en-US" dirty="0">
                <a:latin typeface="Helvetica" pitchFamily="2" charset="0"/>
              </a:rPr>
              <a:t>What is the PDS3 attributes in the FITS header for the following PDS4 attributes in the XML file: </a:t>
            </a:r>
            <a:r>
              <a:rPr lang="en-US" dirty="0" err="1">
                <a:effectLst/>
                <a:latin typeface="Helvetica" pitchFamily="2" charset="0"/>
              </a:rPr>
              <a:t>geom:celestial_north_clock_angle</a:t>
            </a:r>
            <a:r>
              <a:rPr lang="en-US" dirty="0">
                <a:latin typeface="Helvetica" pitchFamily="2" charset="0"/>
              </a:rPr>
              <a:t>, </a:t>
            </a:r>
            <a:r>
              <a:rPr lang="en-US" dirty="0" err="1">
                <a:effectLst/>
                <a:latin typeface="Helvetica" pitchFamily="2" charset="0"/>
              </a:rPr>
              <a:t>geom:ecliptic_north_clock_angle</a:t>
            </a:r>
            <a:r>
              <a:rPr lang="en-US" dirty="0">
                <a:latin typeface="Helvetica" pitchFamily="2" charset="0"/>
              </a:rPr>
              <a:t>, </a:t>
            </a:r>
            <a:r>
              <a:rPr lang="en-US" dirty="0" err="1">
                <a:effectLst/>
                <a:latin typeface="Helvetica" pitchFamily="2" charset="0"/>
              </a:rPr>
              <a:t>geom:sun_direction_clock_angle</a:t>
            </a:r>
            <a:r>
              <a:rPr lang="en-US" dirty="0">
                <a:effectLst/>
                <a:latin typeface="Helvetica" pitchFamily="2" charset="0"/>
              </a:rPr>
              <a:t>? For the </a:t>
            </a:r>
            <a:r>
              <a:rPr lang="en-US" dirty="0" err="1">
                <a:effectLst/>
                <a:latin typeface="Helvetica" pitchFamily="2" charset="0"/>
              </a:rPr>
              <a:t>geom:celestial_north_clock_angle</a:t>
            </a:r>
            <a:r>
              <a:rPr lang="en-US" dirty="0">
                <a:latin typeface="Helvetica" pitchFamily="2" charset="0"/>
              </a:rPr>
              <a:t>?</a:t>
            </a:r>
          </a:p>
          <a:p>
            <a:endParaRPr lang="en-US" dirty="0">
              <a:latin typeface="Helvetica" pitchFamily="2" charset="0"/>
            </a:endParaRPr>
          </a:p>
        </p:txBody>
      </p:sp>
    </p:spTree>
    <p:extLst>
      <p:ext uri="{BB962C8B-B14F-4D97-AF65-F5344CB8AC3E}">
        <p14:creationId xmlns:p14="http://schemas.microsoft.com/office/powerpoint/2010/main" val="775510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EAD0-6119-1B2C-705A-380F44A02A4B}"/>
              </a:ext>
            </a:extLst>
          </p:cNvPr>
          <p:cNvSpPr>
            <a:spLocks noGrp="1"/>
          </p:cNvSpPr>
          <p:nvPr>
            <p:ph type="title"/>
          </p:nvPr>
        </p:nvSpPr>
        <p:spPr/>
        <p:txBody>
          <a:bodyPr/>
          <a:lstStyle/>
          <a:p>
            <a:r>
              <a:rPr lang="en-US" dirty="0"/>
              <a:t>Suggestions/Problems PDS4 templates - Raw and calibrated data</a:t>
            </a:r>
          </a:p>
        </p:txBody>
      </p:sp>
      <p:sp>
        <p:nvSpPr>
          <p:cNvPr id="3" name="Content Placeholder 2">
            <a:extLst>
              <a:ext uri="{FF2B5EF4-FFF2-40B4-BE49-F238E27FC236}">
                <a16:creationId xmlns:a16="http://schemas.microsoft.com/office/drawing/2014/main" id="{0E95F649-36FF-6A54-610C-5E682E42844B}"/>
              </a:ext>
            </a:extLst>
          </p:cNvPr>
          <p:cNvSpPr>
            <a:spLocks noGrp="1"/>
          </p:cNvSpPr>
          <p:nvPr>
            <p:ph idx="1"/>
          </p:nvPr>
        </p:nvSpPr>
        <p:spPr/>
        <p:txBody>
          <a:bodyPr>
            <a:normAutofit fontScale="47500" lnSpcReduction="20000"/>
          </a:bodyPr>
          <a:lstStyle/>
          <a:p>
            <a:r>
              <a:rPr lang="en-US" sz="2600" dirty="0">
                <a:effectLst/>
                <a:latin typeface="Helvetica" pitchFamily="2" charset="0"/>
              </a:rPr>
              <a:t>I would not capitalize words in the Lucy Dictionary. For example:</a:t>
            </a:r>
          </a:p>
          <a:p>
            <a:pPr marL="457200" lvl="1" indent="0">
              <a:buNone/>
            </a:pPr>
            <a:r>
              <a:rPr lang="en-US" sz="2600" dirty="0">
                <a:effectLst/>
                <a:latin typeface="Helvetica" pitchFamily="2" charset="0"/>
              </a:rPr>
              <a:t>&lt;</a:t>
            </a:r>
            <a:r>
              <a:rPr lang="en-US" sz="2600" dirty="0" err="1">
                <a:effectLst/>
                <a:latin typeface="Helvetica" pitchFamily="2" charset="0"/>
              </a:rPr>
              <a:t>lucy:observation_complete</a:t>
            </a:r>
            <a:r>
              <a:rPr lang="en-US" sz="2600" dirty="0">
                <a:effectLst/>
                <a:latin typeface="Helvetica" pitchFamily="2" charset="0"/>
              </a:rPr>
              <a:t>&gt;COMPLETE&lt;/</a:t>
            </a:r>
            <a:r>
              <a:rPr lang="en-US" sz="2600" dirty="0" err="1">
                <a:effectLst/>
                <a:latin typeface="Helvetica" pitchFamily="2" charset="0"/>
              </a:rPr>
              <a:t>lucy:observation_complete</a:t>
            </a:r>
            <a:r>
              <a:rPr lang="en-US" sz="2600" dirty="0">
                <a:effectLst/>
                <a:latin typeface="Helvetica" pitchFamily="2" charset="0"/>
              </a:rPr>
              <a:t>&gt;</a:t>
            </a:r>
          </a:p>
          <a:p>
            <a:pPr marL="457200" lvl="1" indent="0">
              <a:buNone/>
            </a:pPr>
            <a:endParaRPr lang="en-US" sz="2600" dirty="0">
              <a:effectLst/>
              <a:latin typeface="Helvetica" pitchFamily="2" charset="0"/>
            </a:endParaRPr>
          </a:p>
          <a:p>
            <a:r>
              <a:rPr lang="en-US" sz="2600" dirty="0">
                <a:latin typeface="Helvetica" pitchFamily="2" charset="0"/>
              </a:rPr>
              <a:t>I would suggest the &lt;title&gt; to be Lucy TTCAM in the PDS4 data template to be consistent with the </a:t>
            </a:r>
            <a:r>
              <a:rPr lang="en-US" sz="2600" dirty="0" err="1">
                <a:latin typeface="Helvetica" pitchFamily="2" charset="0"/>
              </a:rPr>
              <a:t>collection.xml</a:t>
            </a:r>
            <a:r>
              <a:rPr lang="en-US" sz="2600" dirty="0">
                <a:latin typeface="Helvetica" pitchFamily="2" charset="0"/>
              </a:rPr>
              <a:t> file</a:t>
            </a:r>
          </a:p>
          <a:p>
            <a:endParaRPr lang="en-US" sz="2600" dirty="0">
              <a:latin typeface="Helvetica" pitchFamily="2" charset="0"/>
            </a:endParaRPr>
          </a:p>
          <a:p>
            <a:r>
              <a:rPr lang="en-US" sz="2600" dirty="0">
                <a:latin typeface="Helvetica" pitchFamily="2" charset="0"/>
              </a:rPr>
              <a:t>I would suggest having only the TTCAN instrument status in the Lucy Dictionary referenced in the PDS4 XML TTCAM labels</a:t>
            </a:r>
          </a:p>
          <a:p>
            <a:endParaRPr lang="en-US" sz="2600" dirty="0">
              <a:latin typeface="Helvetica" pitchFamily="2" charset="0"/>
            </a:endParaRPr>
          </a:p>
          <a:p>
            <a:r>
              <a:rPr lang="en-US" sz="2600" dirty="0">
                <a:latin typeface="Helvetica" pitchFamily="2" charset="0"/>
              </a:rPr>
              <a:t>The target name should not be capitalized</a:t>
            </a:r>
          </a:p>
          <a:p>
            <a:endParaRPr lang="en-US" sz="2600" dirty="0">
              <a:latin typeface="Helvetica" pitchFamily="2" charset="0"/>
            </a:endParaRPr>
          </a:p>
          <a:p>
            <a:r>
              <a:rPr lang="en-US" sz="2600" dirty="0">
                <a:latin typeface="Helvetica" pitchFamily="2" charset="0"/>
              </a:rPr>
              <a:t>In the calibrated data. I don’t see any directory/file with master on it. And I would add a description for each files</a:t>
            </a:r>
            <a:endParaRPr lang="en-US" sz="1600" dirty="0">
              <a:effectLst/>
              <a:latin typeface="Helvetica" pitchFamily="2" charset="0"/>
            </a:endParaRPr>
          </a:p>
          <a:p>
            <a:pPr marL="457200" lvl="1" indent="0">
              <a:buNone/>
            </a:pPr>
            <a:r>
              <a:rPr lang="en-US" sz="2500" dirty="0">
                <a:effectLst/>
                <a:latin typeface="Helvetica" pitchFamily="2" charset="0"/>
              </a:rPr>
              <a:t>&lt;</a:t>
            </a:r>
            <a:r>
              <a:rPr lang="en-US" sz="2500" dirty="0" err="1">
                <a:effectLst/>
                <a:latin typeface="Helvetica" pitchFamily="2" charset="0"/>
              </a:rPr>
              <a:t>Internal_Reference</a:t>
            </a:r>
            <a:r>
              <a:rPr lang="en-US" sz="2500" dirty="0">
                <a:effectLst/>
                <a:latin typeface="Helvetica" pitchFamily="2" charset="0"/>
              </a:rPr>
              <a:t>&gt;</a:t>
            </a:r>
            <a:br>
              <a:rPr lang="en-US" sz="2500" dirty="0">
                <a:effectLst/>
                <a:latin typeface="Helvetica" pitchFamily="2" charset="0"/>
              </a:rPr>
            </a:br>
            <a:r>
              <a:rPr lang="en-US" sz="2500" dirty="0">
                <a:effectLst/>
                <a:latin typeface="Helvetica" pitchFamily="2" charset="0"/>
              </a:rPr>
              <a:t>      &lt;</a:t>
            </a:r>
            <a:r>
              <a:rPr lang="en-US" sz="2500" dirty="0" err="1">
                <a:effectLst/>
                <a:latin typeface="Helvetica" pitchFamily="2" charset="0"/>
              </a:rPr>
              <a:t>lid_reference</a:t>
            </a:r>
            <a:r>
              <a:rPr lang="en-US" sz="2500" dirty="0">
                <a:effectLst/>
                <a:latin typeface="Helvetica" pitchFamily="2" charset="0"/>
              </a:rPr>
              <a:t>&gt;urn:nasa:pds:lucy.ttcam:calibration:sn194504masterflat_v1&lt;/</a:t>
            </a:r>
            <a:r>
              <a:rPr lang="en-US" sz="2500" dirty="0" err="1">
                <a:effectLst/>
                <a:latin typeface="Helvetica" pitchFamily="2" charset="0"/>
              </a:rPr>
              <a:t>lid_reference</a:t>
            </a:r>
            <a:r>
              <a:rPr lang="en-US" sz="2500" dirty="0">
                <a:effectLst/>
                <a:latin typeface="Helvetica" pitchFamily="2" charset="0"/>
              </a:rPr>
              <a:t>&gt;</a:t>
            </a:r>
            <a:br>
              <a:rPr lang="en-US" sz="2500" dirty="0">
                <a:effectLst/>
                <a:latin typeface="Helvetica" pitchFamily="2" charset="0"/>
              </a:rPr>
            </a:br>
            <a:r>
              <a:rPr lang="en-US" sz="2500" dirty="0">
                <a:effectLst/>
                <a:latin typeface="Helvetica" pitchFamily="2" charset="0"/>
              </a:rPr>
              <a:t>      &lt;</a:t>
            </a:r>
            <a:r>
              <a:rPr lang="en-US" sz="2500" dirty="0" err="1">
                <a:effectLst/>
                <a:latin typeface="Helvetica" pitchFamily="2" charset="0"/>
              </a:rPr>
              <a:t>reference_type</a:t>
            </a:r>
            <a:r>
              <a:rPr lang="en-US" sz="2500" dirty="0">
                <a:effectLst/>
                <a:latin typeface="Helvetica" pitchFamily="2" charset="0"/>
              </a:rPr>
              <a:t>&gt;</a:t>
            </a:r>
            <a:r>
              <a:rPr lang="en-US" sz="2500" dirty="0" err="1">
                <a:effectLst/>
                <a:latin typeface="Helvetica" pitchFamily="2" charset="0"/>
              </a:rPr>
              <a:t>data_to_calibration_product</a:t>
            </a:r>
            <a:r>
              <a:rPr lang="en-US" sz="2500" dirty="0">
                <a:effectLst/>
                <a:latin typeface="Helvetica" pitchFamily="2" charset="0"/>
              </a:rPr>
              <a:t>&lt;/</a:t>
            </a:r>
            <a:r>
              <a:rPr lang="en-US" sz="2500" dirty="0" err="1">
                <a:effectLst/>
                <a:latin typeface="Helvetica" pitchFamily="2" charset="0"/>
              </a:rPr>
              <a:t>reference_type</a:t>
            </a:r>
            <a:r>
              <a:rPr lang="en-US" sz="2500" dirty="0">
                <a:effectLst/>
                <a:latin typeface="Helvetica" pitchFamily="2" charset="0"/>
              </a:rPr>
              <a:t>&gt;</a:t>
            </a:r>
            <a:br>
              <a:rPr lang="en-US" sz="2500" dirty="0">
                <a:effectLst/>
                <a:latin typeface="Helvetica" pitchFamily="2" charset="0"/>
              </a:rPr>
            </a:br>
            <a:r>
              <a:rPr lang="en-US" sz="2500" dirty="0">
                <a:effectLst/>
                <a:latin typeface="Helvetica" pitchFamily="2" charset="0"/>
              </a:rPr>
              <a:t>    &lt;/</a:t>
            </a:r>
            <a:r>
              <a:rPr lang="en-US" sz="2500" dirty="0" err="1">
                <a:effectLst/>
                <a:latin typeface="Helvetica" pitchFamily="2" charset="0"/>
              </a:rPr>
              <a:t>Internal_Reference</a:t>
            </a:r>
            <a:r>
              <a:rPr lang="en-US" sz="2500" dirty="0">
                <a:effectLst/>
                <a:latin typeface="Helvetica" pitchFamily="2" charset="0"/>
              </a:rPr>
              <a:t>&gt;</a:t>
            </a:r>
            <a:endParaRPr lang="en-US" sz="2500" dirty="0">
              <a:latin typeface="Helvetica" pitchFamily="2" charset="0"/>
            </a:endParaRPr>
          </a:p>
          <a:p>
            <a:pPr lvl="1"/>
            <a:endParaRPr lang="en-US" sz="2600" dirty="0">
              <a:effectLst/>
              <a:latin typeface="Helvetica" pitchFamily="2" charset="0"/>
            </a:endParaRPr>
          </a:p>
          <a:p>
            <a:r>
              <a:rPr lang="en-US" sz="2600" dirty="0">
                <a:effectLst/>
                <a:latin typeface="Helvetica" pitchFamily="2" charset="0"/>
              </a:rPr>
              <a:t>I would add the LID for the Space Science Reviews paper in the following section. </a:t>
            </a:r>
            <a:r>
              <a:rPr lang="en-US" sz="2600" dirty="0">
                <a:latin typeface="Helvetica" pitchFamily="2" charset="0"/>
              </a:rPr>
              <a:t>It would be easier for t</a:t>
            </a:r>
            <a:r>
              <a:rPr lang="en-US" sz="2600" dirty="0">
                <a:effectLst/>
                <a:latin typeface="Helvetica" pitchFamily="2" charset="0"/>
              </a:rPr>
              <a:t>he user to find description of the instrument if needed in the PDS4 XML label. The reference type would be </a:t>
            </a:r>
            <a:r>
              <a:rPr lang="en-US" sz="2600" dirty="0" err="1">
                <a:effectLst/>
                <a:latin typeface="Helvetica" pitchFamily="2" charset="0"/>
              </a:rPr>
              <a:t>data_to_document</a:t>
            </a:r>
            <a:endParaRPr lang="en-US" sz="2600" dirty="0">
              <a:effectLst/>
              <a:latin typeface="Helvetica" pitchFamily="2" charset="0"/>
            </a:endParaRPr>
          </a:p>
          <a:p>
            <a:pPr marL="457200" lvl="1" indent="0">
              <a:buNone/>
            </a:pPr>
            <a:r>
              <a:rPr lang="en-US" sz="2600" dirty="0">
                <a:effectLst/>
                <a:latin typeface="Helvetica" pitchFamily="2" charset="0"/>
              </a:rPr>
              <a:t>&lt;</a:t>
            </a:r>
            <a:r>
              <a:rPr lang="en-US" sz="2600" dirty="0" err="1">
                <a:effectLst/>
                <a:latin typeface="Helvetica" pitchFamily="2" charset="0"/>
              </a:rPr>
              <a:t>Reference_List</a:t>
            </a:r>
            <a:r>
              <a:rPr lang="en-US" sz="2600" dirty="0">
                <a:effectLst/>
                <a:latin typeface="Helvetica" pitchFamily="2" charset="0"/>
              </a:rPr>
              <a:t>&gt;</a:t>
            </a:r>
          </a:p>
          <a:p>
            <a:pPr marL="457200" lvl="1" indent="0">
              <a:buNone/>
            </a:pPr>
            <a:r>
              <a:rPr lang="en-US" sz="2600" dirty="0">
                <a:latin typeface="Helvetica" pitchFamily="2" charset="0"/>
              </a:rPr>
              <a:t>	</a:t>
            </a:r>
            <a:r>
              <a:rPr lang="en-US" sz="2600" dirty="0">
                <a:effectLst/>
                <a:latin typeface="Helvetica" pitchFamily="2" charset="0"/>
              </a:rPr>
              <a:t>&lt;</a:t>
            </a:r>
            <a:r>
              <a:rPr lang="en-US" sz="2600" dirty="0" err="1">
                <a:effectLst/>
                <a:latin typeface="Helvetica" pitchFamily="2" charset="0"/>
              </a:rPr>
              <a:t>Internal_Reference</a:t>
            </a:r>
            <a:r>
              <a:rPr lang="en-US" sz="2600" dirty="0">
                <a:effectLst/>
                <a:latin typeface="Helvetica" pitchFamily="2" charset="0"/>
              </a:rPr>
              <a:t>&gt;</a:t>
            </a:r>
          </a:p>
          <a:p>
            <a:pPr marL="457200" lvl="1" indent="0">
              <a:buNone/>
            </a:pPr>
            <a:r>
              <a:rPr lang="en-US" sz="2600" dirty="0">
                <a:effectLst/>
                <a:latin typeface="Helvetica" pitchFamily="2" charset="0"/>
              </a:rPr>
              <a:t>	&lt;/</a:t>
            </a:r>
            <a:r>
              <a:rPr lang="en-US" sz="2600" dirty="0" err="1">
                <a:effectLst/>
                <a:latin typeface="Helvetica" pitchFamily="2" charset="0"/>
              </a:rPr>
              <a:t>Internal_Reference</a:t>
            </a:r>
            <a:r>
              <a:rPr lang="en-US" sz="2600" dirty="0">
                <a:effectLst/>
                <a:latin typeface="Helvetica" pitchFamily="2" charset="0"/>
              </a:rPr>
              <a:t>&gt;</a:t>
            </a:r>
          </a:p>
          <a:p>
            <a:pPr marL="457200" lvl="1" indent="0">
              <a:buNone/>
            </a:pPr>
            <a:r>
              <a:rPr lang="en-US" sz="2600" dirty="0">
                <a:effectLst/>
                <a:latin typeface="Helvetica" pitchFamily="2" charset="0"/>
              </a:rPr>
              <a:t>&lt;/</a:t>
            </a:r>
            <a:r>
              <a:rPr lang="en-US" sz="2600" dirty="0" err="1">
                <a:effectLst/>
                <a:latin typeface="Helvetica" pitchFamily="2" charset="0"/>
              </a:rPr>
              <a:t>Reference_List</a:t>
            </a:r>
            <a:r>
              <a:rPr lang="en-US" sz="2600" dirty="0">
                <a:effectLst/>
                <a:latin typeface="Helvetica" pitchFamily="2" charset="0"/>
              </a:rPr>
              <a:t>&gt;</a:t>
            </a:r>
          </a:p>
          <a:p>
            <a:pPr marL="457200" lvl="1" indent="0">
              <a:buNone/>
            </a:pPr>
            <a:endParaRPr lang="en-US" dirty="0">
              <a:solidFill>
                <a:srgbClr val="000096"/>
              </a:solidFill>
              <a:effectLst/>
              <a:latin typeface="Helvetica" pitchFamily="2" charset="0"/>
            </a:endParaRPr>
          </a:p>
        </p:txBody>
      </p:sp>
    </p:spTree>
    <p:extLst>
      <p:ext uri="{BB962C8B-B14F-4D97-AF65-F5344CB8AC3E}">
        <p14:creationId xmlns:p14="http://schemas.microsoft.com/office/powerpoint/2010/main" val="138750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B0984-9E6D-61E5-35A4-DB4D65958076}"/>
              </a:ext>
            </a:extLst>
          </p:cNvPr>
          <p:cNvSpPr>
            <a:spLocks noGrp="1"/>
          </p:cNvSpPr>
          <p:nvPr>
            <p:ph type="title"/>
          </p:nvPr>
        </p:nvSpPr>
        <p:spPr/>
        <p:txBody>
          <a:bodyPr/>
          <a:lstStyle/>
          <a:p>
            <a:r>
              <a:rPr lang="en-US" dirty="0"/>
              <a:t>Collection files - Raw and calibrated data</a:t>
            </a:r>
          </a:p>
        </p:txBody>
      </p:sp>
      <p:sp>
        <p:nvSpPr>
          <p:cNvPr id="3" name="Content Placeholder 2">
            <a:extLst>
              <a:ext uri="{FF2B5EF4-FFF2-40B4-BE49-F238E27FC236}">
                <a16:creationId xmlns:a16="http://schemas.microsoft.com/office/drawing/2014/main" id="{E334E835-A7CA-8D17-1198-B83A056A2147}"/>
              </a:ext>
            </a:extLst>
          </p:cNvPr>
          <p:cNvSpPr>
            <a:spLocks noGrp="1"/>
          </p:cNvSpPr>
          <p:nvPr>
            <p:ph idx="1"/>
          </p:nvPr>
        </p:nvSpPr>
        <p:spPr/>
        <p:txBody>
          <a:bodyPr>
            <a:normAutofit/>
          </a:bodyPr>
          <a:lstStyle/>
          <a:p>
            <a:r>
              <a:rPr lang="en-US" sz="2400" dirty="0">
                <a:effectLst/>
                <a:latin typeface="Helvetica" pitchFamily="2" charset="0"/>
              </a:rPr>
              <a:t>&lt;</a:t>
            </a:r>
            <a:r>
              <a:rPr lang="en-US" sz="2400" dirty="0" err="1">
                <a:effectLst/>
                <a:latin typeface="Helvetica" pitchFamily="2" charset="0"/>
              </a:rPr>
              <a:t>Reference_List</a:t>
            </a:r>
            <a:r>
              <a:rPr lang="en-US" sz="2400" dirty="0">
                <a:effectLst/>
                <a:latin typeface="Helvetica" pitchFamily="2" charset="0"/>
              </a:rPr>
              <a:t>&gt; &lt; </a:t>
            </a:r>
            <a:r>
              <a:rPr lang="en-US" sz="2400" dirty="0" err="1">
                <a:effectLst/>
                <a:latin typeface="Helvetica" pitchFamily="2" charset="0"/>
              </a:rPr>
              <a:t>Internal_Reference</a:t>
            </a:r>
            <a:r>
              <a:rPr lang="en-US" sz="2400" dirty="0">
                <a:effectLst/>
                <a:latin typeface="Helvetica" pitchFamily="2" charset="0"/>
              </a:rPr>
              <a:t> &gt;</a:t>
            </a:r>
          </a:p>
          <a:p>
            <a:pPr lvl="1"/>
            <a:r>
              <a:rPr lang="en-US" sz="2000" dirty="0">
                <a:latin typeface="Helvetica" pitchFamily="2" charset="0"/>
              </a:rPr>
              <a:t>I would add the LID for the raw and partially processed data. </a:t>
            </a:r>
          </a:p>
          <a:p>
            <a:pPr lvl="1"/>
            <a:r>
              <a:rPr lang="en-US" sz="2000" dirty="0">
                <a:effectLst/>
                <a:latin typeface="Helvetica" pitchFamily="2" charset="0"/>
              </a:rPr>
              <a:t>I would add the LID for the calibration collection.</a:t>
            </a:r>
            <a:endParaRPr lang="en-US" sz="2400" dirty="0">
              <a:effectLst/>
              <a:latin typeface="Helvetica" pitchFamily="2" charset="0"/>
            </a:endParaRPr>
          </a:p>
          <a:p>
            <a:endParaRPr lang="en-US" sz="2400" dirty="0">
              <a:latin typeface="Helvetica" pitchFamily="2" charset="0"/>
            </a:endParaRPr>
          </a:p>
          <a:p>
            <a:r>
              <a:rPr lang="en-US" sz="2400" dirty="0">
                <a:effectLst/>
                <a:latin typeface="Helvetica" pitchFamily="2" charset="0"/>
              </a:rPr>
              <a:t>&lt;</a:t>
            </a:r>
            <a:r>
              <a:rPr lang="en-US" sz="2400" dirty="0" err="1">
                <a:effectLst/>
                <a:latin typeface="Helvetica" pitchFamily="2" charset="0"/>
              </a:rPr>
              <a:t>Primary_Result_Summary</a:t>
            </a:r>
            <a:r>
              <a:rPr lang="en-US" sz="2400" dirty="0">
                <a:effectLst/>
                <a:latin typeface="Helvetica" pitchFamily="2" charset="0"/>
              </a:rPr>
              <a:t>&gt;</a:t>
            </a:r>
            <a:r>
              <a:rPr lang="en-US" sz="2400" dirty="0">
                <a:latin typeface="Helvetica" pitchFamily="2" charset="0"/>
              </a:rPr>
              <a:t> &lt;</a:t>
            </a:r>
            <a:r>
              <a:rPr lang="en-US" sz="2400" dirty="0" err="1">
                <a:latin typeface="Helvetica" pitchFamily="2" charset="0"/>
              </a:rPr>
              <a:t>Science_Facets</a:t>
            </a:r>
            <a:r>
              <a:rPr lang="en-US" sz="2400" dirty="0">
                <a:latin typeface="Helvetica" pitchFamily="2" charset="0"/>
              </a:rPr>
              <a:t> &gt;&lt;</a:t>
            </a:r>
            <a:r>
              <a:rPr lang="en-US" sz="2400" dirty="0" err="1">
                <a:latin typeface="Helvetica" pitchFamily="2" charset="0"/>
              </a:rPr>
              <a:t>wavelength_range</a:t>
            </a:r>
            <a:r>
              <a:rPr lang="en-US" sz="2400" dirty="0">
                <a:latin typeface="Helvetica" pitchFamily="2" charset="0"/>
              </a:rPr>
              <a:t>&gt;</a:t>
            </a:r>
            <a:endParaRPr lang="en-US" sz="2400" dirty="0">
              <a:effectLst/>
              <a:latin typeface="Helvetica" pitchFamily="2" charset="0"/>
            </a:endParaRPr>
          </a:p>
          <a:p>
            <a:pPr lvl="1"/>
            <a:r>
              <a:rPr lang="en-US" sz="2000" dirty="0">
                <a:effectLst/>
                <a:latin typeface="Helvetica" pitchFamily="2" charset="0"/>
              </a:rPr>
              <a:t>I would add the wavelen</a:t>
            </a:r>
            <a:r>
              <a:rPr lang="en-US" sz="2000" dirty="0">
                <a:latin typeface="Helvetica" pitchFamily="2" charset="0"/>
              </a:rPr>
              <a:t>gth range </a:t>
            </a:r>
            <a:br>
              <a:rPr lang="en-US" dirty="0">
                <a:effectLst/>
                <a:latin typeface="Helvetica" pitchFamily="2" charset="0"/>
              </a:rPr>
            </a:br>
            <a:endParaRPr lang="en-US" dirty="0">
              <a:latin typeface="Helvetica" pitchFamily="2" charset="0"/>
            </a:endParaRPr>
          </a:p>
          <a:p>
            <a:r>
              <a:rPr lang="en-US" sz="2400" dirty="0" err="1">
                <a:effectLst/>
                <a:latin typeface="Helvetica" pitchFamily="2" charset="0"/>
              </a:rPr>
              <a:t>Collection_inventory</a:t>
            </a:r>
            <a:r>
              <a:rPr lang="en-US" sz="2400" dirty="0" err="1">
                <a:latin typeface="Helvetica" pitchFamily="2" charset="0"/>
              </a:rPr>
              <a:t>.csv</a:t>
            </a:r>
            <a:endParaRPr lang="en-US" sz="2400" dirty="0">
              <a:latin typeface="Helvetica" pitchFamily="2" charset="0"/>
            </a:endParaRPr>
          </a:p>
          <a:p>
            <a:pPr marL="457200" lvl="1" indent="0">
              <a:buNone/>
            </a:pPr>
            <a:r>
              <a:rPr lang="en-US" sz="2000" dirty="0">
                <a:effectLst/>
                <a:latin typeface="Helvetica" pitchFamily="2" charset="0"/>
              </a:rPr>
              <a:t>No problem. </a:t>
            </a:r>
          </a:p>
        </p:txBody>
      </p:sp>
    </p:spTree>
    <p:extLst>
      <p:ext uri="{BB962C8B-B14F-4D97-AF65-F5344CB8AC3E}">
        <p14:creationId xmlns:p14="http://schemas.microsoft.com/office/powerpoint/2010/main" val="688016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E062-20FF-0D05-8346-EC2975EBDB30}"/>
              </a:ext>
            </a:extLst>
          </p:cNvPr>
          <p:cNvSpPr>
            <a:spLocks noGrp="1"/>
          </p:cNvSpPr>
          <p:nvPr>
            <p:ph type="title"/>
          </p:nvPr>
        </p:nvSpPr>
        <p:spPr/>
        <p:txBody>
          <a:bodyPr/>
          <a:lstStyle/>
          <a:p>
            <a:r>
              <a:rPr lang="en-US" dirty="0"/>
              <a:t>Calibration</a:t>
            </a:r>
          </a:p>
        </p:txBody>
      </p:sp>
      <p:sp>
        <p:nvSpPr>
          <p:cNvPr id="3" name="Content Placeholder 2">
            <a:extLst>
              <a:ext uri="{FF2B5EF4-FFF2-40B4-BE49-F238E27FC236}">
                <a16:creationId xmlns:a16="http://schemas.microsoft.com/office/drawing/2014/main" id="{B3F5F219-4B35-CB7B-F54D-90215A6F9A86}"/>
              </a:ext>
            </a:extLst>
          </p:cNvPr>
          <p:cNvSpPr>
            <a:spLocks noGrp="1"/>
          </p:cNvSpPr>
          <p:nvPr>
            <p:ph idx="1"/>
          </p:nvPr>
        </p:nvSpPr>
        <p:spPr>
          <a:xfrm>
            <a:off x="838200" y="1825625"/>
            <a:ext cx="10515600" cy="4861614"/>
          </a:xfrm>
        </p:spPr>
        <p:txBody>
          <a:bodyPr>
            <a:noAutofit/>
          </a:bodyPr>
          <a:lstStyle/>
          <a:p>
            <a:r>
              <a:rPr lang="en-US" sz="1600" dirty="0">
                <a:effectLst/>
                <a:latin typeface="Helvetica" pitchFamily="2" charset="0"/>
              </a:rPr>
              <a:t>sn194503bpm_v1.xml, sn194504bpm_v1.xml, sn194503flat_v0.xml, sn194504flat_v0.xml, sn194503param.xml, sn194504param.xml</a:t>
            </a:r>
          </a:p>
          <a:p>
            <a:endParaRPr lang="en-US" sz="1400" dirty="0">
              <a:effectLst/>
              <a:latin typeface="Helvetica" pitchFamily="2" charset="0"/>
            </a:endParaRPr>
          </a:p>
          <a:p>
            <a:pPr lvl="1"/>
            <a:r>
              <a:rPr lang="en-US" sz="1200" dirty="0">
                <a:latin typeface="Helvetica" pitchFamily="2" charset="0"/>
              </a:rPr>
              <a:t>I would remove this entire block. The &lt;name&gt; refers to the purpose of the file and not a target. Also, the name is already in the </a:t>
            </a:r>
            <a:r>
              <a:rPr lang="en-US" sz="1200" dirty="0">
                <a:effectLst/>
                <a:latin typeface="Helvetica" pitchFamily="2" charset="0"/>
              </a:rPr>
              <a:t>&lt;</a:t>
            </a:r>
            <a:r>
              <a:rPr lang="en-US" sz="1200" dirty="0" err="1">
                <a:effectLst/>
                <a:latin typeface="Helvetica" pitchFamily="2" charset="0"/>
              </a:rPr>
              <a:t>Identification_Area</a:t>
            </a:r>
            <a:r>
              <a:rPr lang="en-US" sz="1200" dirty="0">
                <a:effectLst/>
                <a:latin typeface="Helvetica" pitchFamily="2" charset="0"/>
              </a:rPr>
              <a:t>&gt; </a:t>
            </a:r>
            <a:r>
              <a:rPr lang="en-US" sz="1200" dirty="0">
                <a:latin typeface="Helvetica" pitchFamily="2" charset="0"/>
              </a:rPr>
              <a:t>&lt;title&gt;.  And, </a:t>
            </a:r>
            <a:r>
              <a:rPr lang="en-US" sz="1200" dirty="0">
                <a:effectLst/>
                <a:latin typeface="Helvetica" pitchFamily="2" charset="0"/>
              </a:rPr>
              <a:t>I believe that Calibrator is no longer a valid value for &lt;type&gt; attribute in the newer version of the PDS Dictionary</a:t>
            </a:r>
            <a:endParaRPr lang="en-US" sz="1200" dirty="0">
              <a:latin typeface="Helvetica" pitchFamily="2" charset="0"/>
            </a:endParaRPr>
          </a:p>
          <a:p>
            <a:pPr marL="457200" lvl="1" indent="0">
              <a:buNone/>
            </a:pPr>
            <a:r>
              <a:rPr lang="en-US" sz="1100" dirty="0">
                <a:latin typeface="Helvetica" pitchFamily="2" charset="0"/>
              </a:rPr>
              <a:t>   	&lt;</a:t>
            </a:r>
            <a:r>
              <a:rPr lang="en-US" sz="1100" dirty="0" err="1">
                <a:effectLst/>
                <a:latin typeface="Helvetica" pitchFamily="2" charset="0"/>
              </a:rPr>
              <a:t>Target_Identification</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&lt;name&gt;</a:t>
            </a:r>
            <a:r>
              <a:rPr lang="en-US" sz="1100" dirty="0">
                <a:latin typeface="Helvetica" pitchFamily="2" charset="0"/>
              </a:rPr>
              <a:t> </a:t>
            </a:r>
            <a:r>
              <a:rPr lang="en-US" sz="1100" dirty="0">
                <a:effectLst/>
                <a:latin typeface="Helvetica" pitchFamily="2" charset="0"/>
              </a:rPr>
              <a:t>Bad Pixel Map/Flat Field/Parameters&lt;/name&gt;</a:t>
            </a:r>
            <a:br>
              <a:rPr lang="en-US" sz="1100" dirty="0">
                <a:effectLst/>
                <a:latin typeface="Helvetica" pitchFamily="2" charset="0"/>
              </a:rPr>
            </a:br>
            <a:r>
              <a:rPr lang="en-US" sz="1100" dirty="0">
                <a:effectLst/>
                <a:latin typeface="Helvetica" pitchFamily="2" charset="0"/>
              </a:rPr>
              <a:t>   	&lt;type&gt;Calibrator&lt;/type&gt;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Internal_Reference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lid_reference</a:t>
            </a:r>
            <a:r>
              <a:rPr lang="en-US" sz="1100" dirty="0">
                <a:effectLst/>
                <a:latin typeface="Helvetica" pitchFamily="2" charset="0"/>
              </a:rPr>
              <a:t>&gt;</a:t>
            </a:r>
            <a:r>
              <a:rPr lang="en-US" sz="1100" dirty="0" err="1">
                <a:effectLst/>
                <a:latin typeface="Helvetica" pitchFamily="2" charset="0"/>
              </a:rPr>
              <a:t>urn:nasa:pds:context:target:calibrator.bias</a:t>
            </a:r>
            <a:r>
              <a:rPr lang="en-US" sz="1100" dirty="0">
                <a:effectLst/>
                <a:latin typeface="Helvetica" pitchFamily="2" charset="0"/>
              </a:rPr>
              <a:t>&lt;/</a:t>
            </a:r>
            <a:r>
              <a:rPr lang="en-US" sz="1100" dirty="0" err="1">
                <a:effectLst/>
                <a:latin typeface="Helvetica" pitchFamily="2" charset="0"/>
              </a:rPr>
              <a:t>lid_reference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reference_type</a:t>
            </a:r>
            <a:r>
              <a:rPr lang="en-US" sz="1100" dirty="0">
                <a:effectLst/>
                <a:latin typeface="Helvetica" pitchFamily="2" charset="0"/>
              </a:rPr>
              <a:t>&gt;</a:t>
            </a:r>
            <a:r>
              <a:rPr lang="en-US" sz="1100" dirty="0" err="1">
                <a:effectLst/>
                <a:latin typeface="Helvetica" pitchFamily="2" charset="0"/>
              </a:rPr>
              <a:t>data_to_target</a:t>
            </a:r>
            <a:r>
              <a:rPr lang="en-US" sz="1100" dirty="0">
                <a:effectLst/>
                <a:latin typeface="Helvetica" pitchFamily="2" charset="0"/>
              </a:rPr>
              <a:t>&lt;/</a:t>
            </a:r>
            <a:r>
              <a:rPr lang="en-US" sz="1100" dirty="0" err="1">
                <a:effectLst/>
                <a:latin typeface="Helvetica" pitchFamily="2" charset="0"/>
              </a:rPr>
              <a:t>reference_type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Internal_Reference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Target_Identification</a:t>
            </a:r>
            <a:r>
              <a:rPr lang="en-US" sz="1100" dirty="0">
                <a:effectLst/>
                <a:latin typeface="Helvetica" pitchFamily="2" charset="0"/>
              </a:rPr>
              <a:t>&gt;</a:t>
            </a:r>
          </a:p>
          <a:p>
            <a:pPr marL="457200" lvl="1" indent="0">
              <a:buNone/>
            </a:pPr>
            <a:endParaRPr lang="en-US" sz="1100" dirty="0">
              <a:latin typeface="Helvetica" pitchFamily="2" charset="0"/>
            </a:endParaRPr>
          </a:p>
          <a:p>
            <a:pPr lvl="1"/>
            <a:r>
              <a:rPr lang="en-US" sz="1200" dirty="0">
                <a:effectLst/>
                <a:latin typeface="Helvetica" pitchFamily="2" charset="0"/>
              </a:rPr>
              <a:t>I would add the wavelen</a:t>
            </a:r>
            <a:r>
              <a:rPr lang="en-US" sz="1200" dirty="0">
                <a:latin typeface="Helvetica" pitchFamily="2" charset="0"/>
              </a:rPr>
              <a:t>gth range</a:t>
            </a:r>
          </a:p>
          <a:p>
            <a:pPr marL="457200" lvl="1" indent="0">
              <a:buNone/>
            </a:pPr>
            <a:r>
              <a:rPr lang="en-US" sz="1200" dirty="0">
                <a:effectLst/>
                <a:latin typeface="Helvetica" pitchFamily="2" charset="0"/>
              </a:rPr>
              <a:t>	&lt;</a:t>
            </a:r>
            <a:r>
              <a:rPr lang="en-US" sz="1200" dirty="0" err="1">
                <a:effectLst/>
                <a:latin typeface="Helvetica" pitchFamily="2" charset="0"/>
              </a:rPr>
              <a:t>Primary_Result_Summary</a:t>
            </a:r>
            <a:r>
              <a:rPr lang="en-US" sz="1200" dirty="0">
                <a:effectLst/>
                <a:latin typeface="Helvetica" pitchFamily="2" charset="0"/>
              </a:rPr>
              <a:t>&gt;</a:t>
            </a:r>
            <a:r>
              <a:rPr lang="en-US" sz="1200" dirty="0">
                <a:latin typeface="Helvetica" pitchFamily="2" charset="0"/>
              </a:rPr>
              <a:t> &lt;</a:t>
            </a:r>
            <a:r>
              <a:rPr lang="en-US" sz="1200" dirty="0" err="1">
                <a:latin typeface="Helvetica" pitchFamily="2" charset="0"/>
              </a:rPr>
              <a:t>Science_Facets</a:t>
            </a:r>
            <a:r>
              <a:rPr lang="en-US" sz="1200" dirty="0">
                <a:latin typeface="Helvetica" pitchFamily="2" charset="0"/>
              </a:rPr>
              <a:t>&gt;&lt;</a:t>
            </a:r>
            <a:r>
              <a:rPr lang="en-US" sz="1200" dirty="0" err="1">
                <a:latin typeface="Helvetica" pitchFamily="2" charset="0"/>
              </a:rPr>
              <a:t>wavelength_range</a:t>
            </a:r>
            <a:r>
              <a:rPr lang="en-US" sz="1200" dirty="0">
                <a:latin typeface="Helvetica" pitchFamily="2" charset="0"/>
              </a:rPr>
              <a:t>&gt;</a:t>
            </a:r>
            <a:endParaRPr lang="en-US" sz="1200" dirty="0">
              <a:effectLst/>
              <a:latin typeface="Helvetica" pitchFamily="2" charset="0"/>
            </a:endParaRPr>
          </a:p>
          <a:p>
            <a:pPr lvl="1"/>
            <a:endParaRPr lang="en-US" sz="1200" dirty="0">
              <a:latin typeface="Helvetica" pitchFamily="2" charset="0"/>
            </a:endParaRPr>
          </a:p>
          <a:p>
            <a:pPr lvl="1"/>
            <a:r>
              <a:rPr lang="en-US" sz="1200" dirty="0">
                <a:latin typeface="Helvetica" pitchFamily="2" charset="0"/>
              </a:rPr>
              <a:t>This will need to be updated</a:t>
            </a:r>
          </a:p>
          <a:p>
            <a:pPr marL="914400" lvl="2" indent="0">
              <a:buNone/>
            </a:pPr>
            <a:r>
              <a:rPr lang="en-US" sz="1200" dirty="0">
                <a:effectLst/>
                <a:latin typeface="Helvetica" pitchFamily="2" charset="0"/>
              </a:rPr>
              <a:t>&lt;description&gt;TBS&lt;/description&gt;</a:t>
            </a:r>
          </a:p>
          <a:p>
            <a:pPr lvl="1"/>
            <a:endParaRPr lang="en-US" sz="1200" dirty="0">
              <a:latin typeface="Helvetica" pitchFamily="2" charset="0"/>
            </a:endParaRPr>
          </a:p>
          <a:p>
            <a:pPr marL="457200" lvl="1" indent="0">
              <a:buNone/>
            </a:pPr>
            <a:r>
              <a:rPr lang="en-US" sz="1100" dirty="0">
                <a:effectLst/>
                <a:latin typeface="Helvetica" pitchFamily="2" charset="0"/>
              </a:rPr>
              <a:t>    </a:t>
            </a:r>
            <a:endParaRPr lang="en-US" sz="900" dirty="0">
              <a:effectLst/>
              <a:latin typeface="Helvetica" pitchFamily="2" charset="0"/>
            </a:endParaRPr>
          </a:p>
        </p:txBody>
      </p:sp>
    </p:spTree>
    <p:extLst>
      <p:ext uri="{BB962C8B-B14F-4D97-AF65-F5344CB8AC3E}">
        <p14:creationId xmlns:p14="http://schemas.microsoft.com/office/powerpoint/2010/main" val="3209686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E062-20FF-0D05-8346-EC2975EBDB30}"/>
              </a:ext>
            </a:extLst>
          </p:cNvPr>
          <p:cNvSpPr>
            <a:spLocks noGrp="1"/>
          </p:cNvSpPr>
          <p:nvPr>
            <p:ph type="title"/>
          </p:nvPr>
        </p:nvSpPr>
        <p:spPr/>
        <p:txBody>
          <a:bodyPr/>
          <a:lstStyle/>
          <a:p>
            <a:r>
              <a:rPr lang="en-US" dirty="0"/>
              <a:t>Calibration - Collection files </a:t>
            </a:r>
          </a:p>
        </p:txBody>
      </p:sp>
      <p:sp>
        <p:nvSpPr>
          <p:cNvPr id="3" name="Content Placeholder 2">
            <a:extLst>
              <a:ext uri="{FF2B5EF4-FFF2-40B4-BE49-F238E27FC236}">
                <a16:creationId xmlns:a16="http://schemas.microsoft.com/office/drawing/2014/main" id="{B3F5F219-4B35-CB7B-F54D-90215A6F9A86}"/>
              </a:ext>
            </a:extLst>
          </p:cNvPr>
          <p:cNvSpPr>
            <a:spLocks noGrp="1"/>
          </p:cNvSpPr>
          <p:nvPr>
            <p:ph idx="1"/>
          </p:nvPr>
        </p:nvSpPr>
        <p:spPr>
          <a:xfrm>
            <a:off x="838200" y="1825625"/>
            <a:ext cx="10515600" cy="4861614"/>
          </a:xfrm>
        </p:spPr>
        <p:txBody>
          <a:bodyPr>
            <a:noAutofit/>
          </a:bodyPr>
          <a:lstStyle/>
          <a:p>
            <a:r>
              <a:rPr lang="en-US" sz="1600" dirty="0" err="1">
                <a:effectLst/>
                <a:latin typeface="Helvetica" pitchFamily="2" charset="0"/>
              </a:rPr>
              <a:t>Collection_inventory</a:t>
            </a:r>
            <a:r>
              <a:rPr lang="en-US" sz="1600" dirty="0" err="1">
                <a:latin typeface="Helvetica" pitchFamily="2" charset="0"/>
              </a:rPr>
              <a:t>.csv</a:t>
            </a:r>
            <a:endParaRPr lang="en-US" sz="1600" dirty="0">
              <a:latin typeface="Helvetica" pitchFamily="2" charset="0"/>
            </a:endParaRPr>
          </a:p>
          <a:p>
            <a:pPr marL="457200" lvl="1" indent="0">
              <a:buNone/>
            </a:pPr>
            <a:r>
              <a:rPr lang="en-US" sz="1100" dirty="0">
                <a:effectLst/>
                <a:latin typeface="Helvetica" pitchFamily="2" charset="0"/>
              </a:rPr>
              <a:t>No problem. </a:t>
            </a:r>
          </a:p>
          <a:p>
            <a:pPr marL="457200" lvl="1" indent="0">
              <a:buNone/>
            </a:pPr>
            <a:endParaRPr lang="en-US" sz="1100" dirty="0">
              <a:latin typeface="Helvetica" pitchFamily="2" charset="0"/>
            </a:endParaRPr>
          </a:p>
          <a:p>
            <a:r>
              <a:rPr lang="en-US" sz="1600" dirty="0" err="1">
                <a:effectLst/>
                <a:latin typeface="Helvetica" pitchFamily="2" charset="0"/>
              </a:rPr>
              <a:t>Collection.xml</a:t>
            </a:r>
            <a:endParaRPr lang="en-US" sz="1600" dirty="0">
              <a:effectLst/>
              <a:latin typeface="Helvetica" pitchFamily="2" charset="0"/>
            </a:endParaRPr>
          </a:p>
          <a:p>
            <a:pPr lvl="1"/>
            <a:r>
              <a:rPr lang="en-US" sz="1100" dirty="0">
                <a:latin typeface="Helvetica" pitchFamily="2" charset="0"/>
              </a:rPr>
              <a:t>This needs to be removed or corrected</a:t>
            </a:r>
          </a:p>
          <a:p>
            <a:pPr marL="457200" lvl="1" indent="0">
              <a:buNone/>
            </a:pPr>
            <a:r>
              <a:rPr lang="en-US" sz="1100" dirty="0">
                <a:effectLst/>
                <a:latin typeface="Helvetica" pitchFamily="2" charset="0"/>
              </a:rPr>
              <a:t>	&lt;</a:t>
            </a:r>
            <a:r>
              <a:rPr lang="en-US" sz="1100" dirty="0" err="1">
                <a:effectLst/>
                <a:latin typeface="Helvetica" pitchFamily="2" charset="0"/>
              </a:rPr>
              <a:t>Time_Coordinates</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start_date_time</a:t>
            </a:r>
            <a:r>
              <a:rPr lang="en-US" sz="1100" dirty="0">
                <a:effectLst/>
                <a:latin typeface="Helvetica" pitchFamily="2" charset="0"/>
              </a:rPr>
              <a:t>&gt;1970-01-01T00:00:00Z&lt;/</a:t>
            </a:r>
            <a:r>
              <a:rPr lang="en-US" sz="1100" dirty="0" err="1">
                <a:effectLst/>
                <a:latin typeface="Helvetica" pitchFamily="2" charset="0"/>
              </a:rPr>
              <a:t>start_date_time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stop_date_time</a:t>
            </a:r>
            <a:r>
              <a:rPr lang="en-US" sz="1100" dirty="0">
                <a:effectLst/>
                <a:latin typeface="Helvetica" pitchFamily="2" charset="0"/>
              </a:rPr>
              <a:t>&gt;1970-01-01T00:00:00Z&lt;/</a:t>
            </a:r>
            <a:r>
              <a:rPr lang="en-US" sz="1100" dirty="0" err="1">
                <a:effectLst/>
                <a:latin typeface="Helvetica" pitchFamily="2" charset="0"/>
              </a:rPr>
              <a:t>stop_date_time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Time_Coordinates</a:t>
            </a:r>
            <a:r>
              <a:rPr lang="en-US" sz="1100" dirty="0">
                <a:effectLst/>
                <a:latin typeface="Helvetica" pitchFamily="2" charset="0"/>
              </a:rPr>
              <a:t>&gt;</a:t>
            </a:r>
          </a:p>
          <a:p>
            <a:pPr marL="457200" lvl="1" indent="0">
              <a:buNone/>
            </a:pPr>
            <a:endParaRPr lang="en-US" sz="1100" dirty="0">
              <a:effectLst/>
              <a:latin typeface="Helvetica" pitchFamily="2" charset="0"/>
            </a:endParaRPr>
          </a:p>
          <a:p>
            <a:pPr lvl="1"/>
            <a:r>
              <a:rPr lang="en-US" sz="1100" dirty="0">
                <a:effectLst/>
                <a:latin typeface="Helvetica" pitchFamily="2" charset="0"/>
              </a:rPr>
              <a:t>I don</a:t>
            </a:r>
            <a:r>
              <a:rPr lang="en-US" sz="1100" dirty="0">
                <a:latin typeface="Helvetica" pitchFamily="2" charset="0"/>
              </a:rPr>
              <a:t>’t think this is relevant here. I would remove it. </a:t>
            </a:r>
          </a:p>
          <a:p>
            <a:pPr marL="457200" lvl="1" indent="0">
              <a:buNone/>
            </a:pPr>
            <a:r>
              <a:rPr lang="en-US" sz="1100" dirty="0">
                <a:effectLst/>
                <a:latin typeface="Helvetica" pitchFamily="2" charset="0"/>
              </a:rPr>
              <a:t>	&lt;</a:t>
            </a:r>
            <a:r>
              <a:rPr lang="en-US" sz="1100" dirty="0" err="1">
                <a:effectLst/>
                <a:latin typeface="Helvetica" pitchFamily="2" charset="0"/>
              </a:rPr>
              <a:t>Reference_List</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Internal_Reference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lid_reference</a:t>
            </a:r>
            <a:r>
              <a:rPr lang="en-US" sz="1100" dirty="0">
                <a:effectLst/>
                <a:latin typeface="Helvetica" pitchFamily="2" charset="0"/>
              </a:rPr>
              <a:t>&gt;</a:t>
            </a:r>
            <a:r>
              <a:rPr lang="en-US" sz="1100" dirty="0" err="1">
                <a:effectLst/>
                <a:latin typeface="Helvetica" pitchFamily="2" charset="0"/>
              </a:rPr>
              <a:t>urn:nasa:pds:lucy.mission:document:lucymissioninfo</a:t>
            </a:r>
            <a:r>
              <a:rPr lang="en-US" sz="1100" dirty="0">
                <a:effectLst/>
                <a:latin typeface="Helvetica" pitchFamily="2" charset="0"/>
              </a:rPr>
              <a:t>&lt;/</a:t>
            </a:r>
            <a:r>
              <a:rPr lang="en-US" sz="1100" dirty="0" err="1">
                <a:effectLst/>
                <a:latin typeface="Helvetica" pitchFamily="2" charset="0"/>
              </a:rPr>
              <a:t>lid_reference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reference_type</a:t>
            </a:r>
            <a:r>
              <a:rPr lang="en-US" sz="1100" dirty="0">
                <a:effectLst/>
                <a:latin typeface="Helvetica" pitchFamily="2" charset="0"/>
              </a:rPr>
              <a:t>&gt;</a:t>
            </a:r>
            <a:r>
              <a:rPr lang="en-US" sz="1100" dirty="0" err="1">
                <a:effectLst/>
                <a:latin typeface="Helvetica" pitchFamily="2" charset="0"/>
              </a:rPr>
              <a:t>collection_to_document</a:t>
            </a:r>
            <a:r>
              <a:rPr lang="en-US" sz="1100" dirty="0">
                <a:effectLst/>
                <a:latin typeface="Helvetica" pitchFamily="2" charset="0"/>
              </a:rPr>
              <a:t>&lt;/</a:t>
            </a:r>
            <a:r>
              <a:rPr lang="en-US" sz="1100" dirty="0" err="1">
                <a:effectLst/>
                <a:latin typeface="Helvetica" pitchFamily="2" charset="0"/>
              </a:rPr>
              <a:t>reference_type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Internal_Reference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Internal_Reference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lid_reference</a:t>
            </a:r>
            <a:r>
              <a:rPr lang="en-US" sz="1100" dirty="0">
                <a:effectLst/>
                <a:latin typeface="Helvetica" pitchFamily="2" charset="0"/>
              </a:rPr>
              <a:t>&gt;</a:t>
            </a:r>
            <a:r>
              <a:rPr lang="en-US" sz="1100" dirty="0" err="1">
                <a:effectLst/>
                <a:latin typeface="Helvetica" pitchFamily="2" charset="0"/>
              </a:rPr>
              <a:t>urn:nasa:pds:lucy.inst:document:ocamssis</a:t>
            </a:r>
            <a:r>
              <a:rPr lang="en-US" sz="1100" dirty="0">
                <a:effectLst/>
                <a:latin typeface="Helvetica" pitchFamily="2" charset="0"/>
              </a:rPr>
              <a:t>&lt;/</a:t>
            </a:r>
            <a:r>
              <a:rPr lang="en-US" sz="1100" dirty="0" err="1">
                <a:effectLst/>
                <a:latin typeface="Helvetica" pitchFamily="2" charset="0"/>
              </a:rPr>
              <a:t>lid_reference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reference_type</a:t>
            </a:r>
            <a:r>
              <a:rPr lang="en-US" sz="1100" dirty="0">
                <a:effectLst/>
                <a:latin typeface="Helvetica" pitchFamily="2" charset="0"/>
              </a:rPr>
              <a:t>&gt;</a:t>
            </a:r>
            <a:r>
              <a:rPr lang="en-US" sz="1100" dirty="0" err="1">
                <a:effectLst/>
                <a:latin typeface="Helvetica" pitchFamily="2" charset="0"/>
              </a:rPr>
              <a:t>collection_to_document</a:t>
            </a:r>
            <a:r>
              <a:rPr lang="en-US" sz="1100" dirty="0">
                <a:effectLst/>
                <a:latin typeface="Helvetica" pitchFamily="2" charset="0"/>
              </a:rPr>
              <a:t>&lt;/</a:t>
            </a:r>
            <a:r>
              <a:rPr lang="en-US" sz="1100" dirty="0" err="1">
                <a:effectLst/>
                <a:latin typeface="Helvetica" pitchFamily="2" charset="0"/>
              </a:rPr>
              <a:t>reference_type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Internal_Reference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Reference_List</a:t>
            </a:r>
            <a:r>
              <a:rPr lang="en-US" sz="1100" dirty="0">
                <a:latin typeface="Helvetica" pitchFamily="2" charset="0"/>
              </a:rPr>
              <a:t>&gt;</a:t>
            </a:r>
          </a:p>
          <a:p>
            <a:pPr marL="457200" lvl="1" indent="0">
              <a:buNone/>
            </a:pPr>
            <a:endParaRPr lang="en-US" sz="900" dirty="0">
              <a:effectLst/>
              <a:latin typeface="Helvetica" pitchFamily="2" charset="0"/>
            </a:endParaRPr>
          </a:p>
        </p:txBody>
      </p:sp>
    </p:spTree>
    <p:extLst>
      <p:ext uri="{BB962C8B-B14F-4D97-AF65-F5344CB8AC3E}">
        <p14:creationId xmlns:p14="http://schemas.microsoft.com/office/powerpoint/2010/main" val="204528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6095-EBFF-5BD5-B546-113FB8C55F11}"/>
              </a:ext>
            </a:extLst>
          </p:cNvPr>
          <p:cNvSpPr>
            <a:spLocks noGrp="1"/>
          </p:cNvSpPr>
          <p:nvPr>
            <p:ph type="title"/>
          </p:nvPr>
        </p:nvSpPr>
        <p:spPr/>
        <p:txBody>
          <a:bodyPr/>
          <a:lstStyle/>
          <a:p>
            <a:r>
              <a:rPr lang="en-US" dirty="0"/>
              <a:t>Calibration step</a:t>
            </a:r>
          </a:p>
        </p:txBody>
      </p:sp>
      <p:sp>
        <p:nvSpPr>
          <p:cNvPr id="3" name="Content Placeholder 2">
            <a:extLst>
              <a:ext uri="{FF2B5EF4-FFF2-40B4-BE49-F238E27FC236}">
                <a16:creationId xmlns:a16="http://schemas.microsoft.com/office/drawing/2014/main" id="{D99158AD-1525-5BE3-8A1F-8D7DA189A29B}"/>
              </a:ext>
            </a:extLst>
          </p:cNvPr>
          <p:cNvSpPr>
            <a:spLocks noGrp="1"/>
          </p:cNvSpPr>
          <p:nvPr>
            <p:ph idx="1"/>
          </p:nvPr>
        </p:nvSpPr>
        <p:spPr/>
        <p:txBody>
          <a:bodyPr>
            <a:normAutofit fontScale="92500"/>
          </a:bodyPr>
          <a:lstStyle/>
          <a:p>
            <a:r>
              <a:rPr lang="en-US" dirty="0"/>
              <a:t>Dark pixels values extraction row 1966:1989 and columns 16:2607 from the SIS are outside the size of the images (2592x2000). In section 2.3.2.2 the size of calibrated image mentioned in 2752X2004 pixels for full frame dark pixels on image which means it’s still outside the size of the images.</a:t>
            </a:r>
          </a:p>
          <a:p>
            <a:endParaRPr lang="en-US" dirty="0"/>
          </a:p>
          <a:p>
            <a:r>
              <a:rPr lang="en-US" dirty="0"/>
              <a:t>Radiance unit are different in the the PDS3 Fits header (</a:t>
            </a:r>
            <a:r>
              <a:rPr lang="en-US" dirty="0" err="1"/>
              <a:t>microW</a:t>
            </a:r>
            <a:r>
              <a:rPr lang="en-US" dirty="0"/>
              <a:t>/cm^2/</a:t>
            </a:r>
            <a:r>
              <a:rPr lang="en-US" dirty="0" err="1"/>
              <a:t>sr</a:t>
            </a:r>
            <a:r>
              <a:rPr lang="en-US" dirty="0"/>
              <a:t>) and in the SIS (</a:t>
            </a:r>
            <a:r>
              <a:rPr lang="en-US" dirty="0" err="1"/>
              <a:t>microW</a:t>
            </a:r>
            <a:r>
              <a:rPr lang="en-US" dirty="0"/>
              <a:t>/cm^2/</a:t>
            </a:r>
            <a:r>
              <a:rPr lang="en-US" dirty="0" err="1"/>
              <a:t>sr</a:t>
            </a:r>
            <a:r>
              <a:rPr lang="en-US" dirty="0"/>
              <a:t>/nm)</a:t>
            </a:r>
          </a:p>
          <a:p>
            <a:endParaRPr lang="en-US" dirty="0"/>
          </a:p>
          <a:p>
            <a:r>
              <a:rPr lang="en-US" dirty="0"/>
              <a:t>I didn’t try to use the models for the different steps of the calibration because of the inconsistency mentioned here.</a:t>
            </a:r>
          </a:p>
        </p:txBody>
      </p:sp>
    </p:spTree>
    <p:extLst>
      <p:ext uri="{BB962C8B-B14F-4D97-AF65-F5344CB8AC3E}">
        <p14:creationId xmlns:p14="http://schemas.microsoft.com/office/powerpoint/2010/main" val="3084442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E062-20FF-0D05-8346-EC2975EBDB30}"/>
              </a:ext>
            </a:extLst>
          </p:cNvPr>
          <p:cNvSpPr>
            <a:spLocks noGrp="1"/>
          </p:cNvSpPr>
          <p:nvPr>
            <p:ph type="title"/>
          </p:nvPr>
        </p:nvSpPr>
        <p:spPr/>
        <p:txBody>
          <a:bodyPr/>
          <a:lstStyle/>
          <a:p>
            <a:r>
              <a:rPr lang="en-US" dirty="0"/>
              <a:t>Document</a:t>
            </a:r>
          </a:p>
        </p:txBody>
      </p:sp>
      <p:sp>
        <p:nvSpPr>
          <p:cNvPr id="3" name="Content Placeholder 2">
            <a:extLst>
              <a:ext uri="{FF2B5EF4-FFF2-40B4-BE49-F238E27FC236}">
                <a16:creationId xmlns:a16="http://schemas.microsoft.com/office/drawing/2014/main" id="{B3F5F219-4B35-CB7B-F54D-90215A6F9A86}"/>
              </a:ext>
            </a:extLst>
          </p:cNvPr>
          <p:cNvSpPr>
            <a:spLocks noGrp="1"/>
          </p:cNvSpPr>
          <p:nvPr>
            <p:ph idx="1"/>
          </p:nvPr>
        </p:nvSpPr>
        <p:spPr/>
        <p:txBody>
          <a:bodyPr>
            <a:normAutofit fontScale="85000" lnSpcReduction="20000"/>
          </a:bodyPr>
          <a:lstStyle/>
          <a:p>
            <a:r>
              <a:rPr lang="en-US" sz="1900" dirty="0" err="1">
                <a:effectLst/>
                <a:latin typeface="Helvetica" pitchFamily="2" charset="0"/>
              </a:rPr>
              <a:t>Collection_inventory</a:t>
            </a:r>
            <a:r>
              <a:rPr lang="en-US" sz="1900" dirty="0" err="1">
                <a:latin typeface="Helvetica" pitchFamily="2" charset="0"/>
              </a:rPr>
              <a:t>.csv</a:t>
            </a:r>
            <a:endParaRPr lang="en-US" sz="1900" dirty="0">
              <a:latin typeface="Helvetica" pitchFamily="2" charset="0"/>
            </a:endParaRPr>
          </a:p>
          <a:p>
            <a:pPr marL="0" indent="0">
              <a:buNone/>
            </a:pPr>
            <a:r>
              <a:rPr lang="en-US" sz="1800" dirty="0">
                <a:latin typeface="Helvetica" pitchFamily="2" charset="0"/>
              </a:rPr>
              <a:t>	</a:t>
            </a:r>
            <a:r>
              <a:rPr lang="en-US" sz="1800" dirty="0">
                <a:effectLst/>
                <a:latin typeface="Helvetica" pitchFamily="2" charset="0"/>
              </a:rPr>
              <a:t>No problem. </a:t>
            </a:r>
          </a:p>
          <a:p>
            <a:pPr marL="0" indent="0">
              <a:buNone/>
            </a:pPr>
            <a:endParaRPr lang="en-US" sz="1800" dirty="0">
              <a:latin typeface="Helvetica" pitchFamily="2" charset="0"/>
            </a:endParaRPr>
          </a:p>
          <a:p>
            <a:r>
              <a:rPr lang="en-US" sz="1900" dirty="0" err="1">
                <a:effectLst/>
                <a:latin typeface="Helvetica" pitchFamily="2" charset="0"/>
              </a:rPr>
              <a:t>Collection.xml</a:t>
            </a:r>
            <a:endParaRPr lang="en-US" sz="1900" dirty="0">
              <a:effectLst/>
              <a:latin typeface="Helvetica" pitchFamily="2" charset="0"/>
            </a:endParaRPr>
          </a:p>
          <a:p>
            <a:pPr lvl="1"/>
            <a:r>
              <a:rPr lang="en-US" sz="1600" dirty="0">
                <a:effectLst/>
                <a:latin typeface="Helvetica" pitchFamily="2" charset="0"/>
              </a:rPr>
              <a:t>I don</a:t>
            </a:r>
            <a:r>
              <a:rPr lang="en-US" sz="1600" dirty="0">
                <a:latin typeface="Helvetica" pitchFamily="2" charset="0"/>
              </a:rPr>
              <a:t>’t think this is relevant here. I would remove it</a:t>
            </a:r>
            <a:endParaRPr lang="en-US" sz="1600" dirty="0">
              <a:effectLst/>
              <a:latin typeface="Helvetica" pitchFamily="2" charset="0"/>
            </a:endParaRPr>
          </a:p>
          <a:p>
            <a:pPr marL="914400" lvl="2" indent="0">
              <a:buNone/>
            </a:pPr>
            <a:r>
              <a:rPr lang="en-US" sz="1800" dirty="0">
                <a:effectLst/>
                <a:latin typeface="Helvetica" pitchFamily="2" charset="0"/>
              </a:rPr>
              <a:t>&lt;</a:t>
            </a:r>
            <a:r>
              <a:rPr lang="en-US" sz="1800" dirty="0" err="1">
                <a:effectLst/>
                <a:latin typeface="Helvetica" pitchFamily="2" charset="0"/>
              </a:rPr>
              <a:t>Reference_List</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Internal_Reference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lid_reference</a:t>
            </a:r>
            <a:r>
              <a:rPr lang="en-US" sz="1800" dirty="0">
                <a:effectLst/>
                <a:latin typeface="Helvetica" pitchFamily="2" charset="0"/>
              </a:rPr>
              <a:t>&gt;</a:t>
            </a:r>
            <a:r>
              <a:rPr lang="en-US" sz="1800" dirty="0" err="1">
                <a:effectLst/>
                <a:latin typeface="Helvetica" pitchFamily="2" charset="0"/>
              </a:rPr>
              <a:t>urn:nasa:pds:lucy.mission:document:lucymissioninfo</a:t>
            </a:r>
            <a:r>
              <a:rPr lang="en-US" sz="1800" dirty="0">
                <a:effectLst/>
                <a:latin typeface="Helvetica" pitchFamily="2" charset="0"/>
              </a:rPr>
              <a:t>&lt;/</a:t>
            </a:r>
            <a:r>
              <a:rPr lang="en-US" sz="1800" dirty="0" err="1">
                <a:effectLst/>
                <a:latin typeface="Helvetica" pitchFamily="2" charset="0"/>
              </a:rPr>
              <a:t>lid_reference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reference_type</a:t>
            </a:r>
            <a:r>
              <a:rPr lang="en-US" sz="1800" dirty="0">
                <a:effectLst/>
                <a:latin typeface="Helvetica" pitchFamily="2" charset="0"/>
              </a:rPr>
              <a:t>&gt;</a:t>
            </a:r>
            <a:r>
              <a:rPr lang="en-US" sz="1800" dirty="0" err="1">
                <a:effectLst/>
                <a:latin typeface="Helvetica" pitchFamily="2" charset="0"/>
              </a:rPr>
              <a:t>collection_to_document</a:t>
            </a:r>
            <a:r>
              <a:rPr lang="en-US" sz="1800" dirty="0">
                <a:effectLst/>
                <a:latin typeface="Helvetica" pitchFamily="2" charset="0"/>
              </a:rPr>
              <a:t>&lt;/</a:t>
            </a:r>
            <a:r>
              <a:rPr lang="en-US" sz="1800" dirty="0" err="1">
                <a:effectLst/>
                <a:latin typeface="Helvetica" pitchFamily="2" charset="0"/>
              </a:rPr>
              <a:t>reference_type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Internal_Reference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Internal_Reference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lid_reference</a:t>
            </a:r>
            <a:r>
              <a:rPr lang="en-US" sz="1800" dirty="0">
                <a:effectLst/>
                <a:latin typeface="Helvetica" pitchFamily="2" charset="0"/>
              </a:rPr>
              <a:t>&gt;</a:t>
            </a:r>
            <a:r>
              <a:rPr lang="en-US" sz="1800" dirty="0" err="1">
                <a:effectLst/>
                <a:latin typeface="Helvetica" pitchFamily="2" charset="0"/>
              </a:rPr>
              <a:t>urn:nasa:pds:lucy.inst:document:ocamssis</a:t>
            </a:r>
            <a:r>
              <a:rPr lang="en-US" sz="1800" dirty="0">
                <a:effectLst/>
                <a:latin typeface="Helvetica" pitchFamily="2" charset="0"/>
              </a:rPr>
              <a:t>&lt;/</a:t>
            </a:r>
            <a:r>
              <a:rPr lang="en-US" sz="1800" dirty="0" err="1">
                <a:effectLst/>
                <a:latin typeface="Helvetica" pitchFamily="2" charset="0"/>
              </a:rPr>
              <a:t>lid_reference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reference_type</a:t>
            </a:r>
            <a:r>
              <a:rPr lang="en-US" sz="1800" dirty="0">
                <a:effectLst/>
                <a:latin typeface="Helvetica" pitchFamily="2" charset="0"/>
              </a:rPr>
              <a:t>&gt;</a:t>
            </a:r>
            <a:r>
              <a:rPr lang="en-US" sz="1800" dirty="0" err="1">
                <a:effectLst/>
                <a:latin typeface="Helvetica" pitchFamily="2" charset="0"/>
              </a:rPr>
              <a:t>collection_to_document</a:t>
            </a:r>
            <a:r>
              <a:rPr lang="en-US" sz="1800" dirty="0">
                <a:effectLst/>
                <a:latin typeface="Helvetica" pitchFamily="2" charset="0"/>
              </a:rPr>
              <a:t>&lt;/</a:t>
            </a:r>
            <a:r>
              <a:rPr lang="en-US" sz="1800" dirty="0" err="1">
                <a:effectLst/>
                <a:latin typeface="Helvetica" pitchFamily="2" charset="0"/>
              </a:rPr>
              <a:t>reference_type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Internal_Reference</a:t>
            </a:r>
            <a:r>
              <a:rPr lang="en-US" sz="1800" dirty="0">
                <a:effectLst/>
                <a:latin typeface="Helvetica" pitchFamily="2" charset="0"/>
              </a:rPr>
              <a:t>&gt;</a:t>
            </a:r>
            <a:br>
              <a:rPr lang="en-US" sz="1800" dirty="0">
                <a:effectLst/>
                <a:latin typeface="Helvetica" pitchFamily="2" charset="0"/>
              </a:rPr>
            </a:br>
            <a:r>
              <a:rPr lang="en-US" sz="1800" dirty="0">
                <a:effectLst/>
                <a:latin typeface="Helvetica" pitchFamily="2" charset="0"/>
              </a:rPr>
              <a:t>  &lt;/</a:t>
            </a:r>
            <a:r>
              <a:rPr lang="en-US" sz="1800" dirty="0" err="1">
                <a:effectLst/>
                <a:latin typeface="Helvetica" pitchFamily="2" charset="0"/>
              </a:rPr>
              <a:t>Reference_List</a:t>
            </a:r>
            <a:r>
              <a:rPr lang="en-US" sz="1800" dirty="0">
                <a:effectLst/>
                <a:latin typeface="Helvetica" pitchFamily="2" charset="0"/>
              </a:rPr>
              <a:t>&gt;</a:t>
            </a:r>
          </a:p>
          <a:p>
            <a:endParaRPr lang="en-US" sz="1500" dirty="0">
              <a:effectLst/>
              <a:latin typeface="Helvetica" pitchFamily="2" charset="0"/>
            </a:endParaRPr>
          </a:p>
          <a:p>
            <a:r>
              <a:rPr lang="en-US" sz="1900" dirty="0" err="1">
                <a:latin typeface="Helvetica" pitchFamily="2" charset="0"/>
              </a:rPr>
              <a:t>ttcam_sis.xml</a:t>
            </a:r>
            <a:endParaRPr lang="en-US" sz="1900" dirty="0">
              <a:latin typeface="Helvetica" pitchFamily="2" charset="0"/>
            </a:endParaRPr>
          </a:p>
          <a:p>
            <a:pPr lvl="1"/>
            <a:r>
              <a:rPr lang="en-US" sz="1600" dirty="0">
                <a:latin typeface="Helvetica" pitchFamily="2" charset="0"/>
              </a:rPr>
              <a:t>You added a description of the TTCAM instrument. I think this should be added in all the </a:t>
            </a:r>
            <a:r>
              <a:rPr lang="en-US" sz="1600" dirty="0" err="1">
                <a:latin typeface="Helvetica" pitchFamily="2" charset="0"/>
              </a:rPr>
              <a:t>collection.xml</a:t>
            </a:r>
            <a:r>
              <a:rPr lang="en-US" sz="1600" dirty="0">
                <a:latin typeface="Helvetica" pitchFamily="2" charset="0"/>
              </a:rPr>
              <a:t> files because you have a description of the Lucy spacecraft. And if possible, I would add the description of the Lucy spacecraft and the TTCAM instrument in every files (data, document, calibration)</a:t>
            </a:r>
          </a:p>
          <a:p>
            <a:endParaRPr lang="en-US" sz="1900" dirty="0">
              <a:latin typeface="Helvetica" pitchFamily="2" charset="0"/>
            </a:endParaRPr>
          </a:p>
          <a:p>
            <a:pPr marL="914400" lvl="2" indent="0">
              <a:buNone/>
            </a:pPr>
            <a:endParaRPr lang="en-US" sz="1800" dirty="0">
              <a:effectLst/>
              <a:latin typeface="Helvetica" pitchFamily="2" charset="0"/>
            </a:endParaRPr>
          </a:p>
          <a:p>
            <a:endParaRPr lang="en-US" sz="1800" dirty="0">
              <a:effectLst/>
              <a:latin typeface="Helvetica" pitchFamily="2" charset="0"/>
            </a:endParaRPr>
          </a:p>
        </p:txBody>
      </p:sp>
    </p:spTree>
    <p:extLst>
      <p:ext uri="{BB962C8B-B14F-4D97-AF65-F5344CB8AC3E}">
        <p14:creationId xmlns:p14="http://schemas.microsoft.com/office/powerpoint/2010/main" val="4145206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8638</TotalTime>
  <Words>2093</Words>
  <Application>Microsoft Macintosh PowerPoint</Application>
  <PresentationFormat>Widescreen</PresentationFormat>
  <Paragraphs>126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Helvetica</vt:lpstr>
      <vt:lpstr>Office Theme</vt:lpstr>
      <vt:lpstr>T’TCAM Review</vt:lpstr>
      <vt:lpstr>PDS3/PDS4 labels comparison - Raw and calibrated data</vt:lpstr>
      <vt:lpstr>Missing attributes from PDS3 fits header to PDS4 label – Raw and calibrated data</vt:lpstr>
      <vt:lpstr>Suggestions/Problems PDS4 templates - Raw and calibrated data</vt:lpstr>
      <vt:lpstr>Collection files - Raw and calibrated data</vt:lpstr>
      <vt:lpstr>Calibration</vt:lpstr>
      <vt:lpstr>Calibration - Collection files </vt:lpstr>
      <vt:lpstr>Calibration step</vt:lpstr>
      <vt:lpstr>Document</vt:lpstr>
      <vt:lpstr>Document - SIS.pdf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T’TCAM </dc:title>
  <dc:creator>Adeline Gicquel Brodtke</dc:creator>
  <cp:lastModifiedBy>Adeline Gicquel-Brodtke</cp:lastModifiedBy>
  <cp:revision>34</cp:revision>
  <dcterms:created xsi:type="dcterms:W3CDTF">2023-11-15T18:19:34Z</dcterms:created>
  <dcterms:modified xsi:type="dcterms:W3CDTF">2023-11-21T21:04:05Z</dcterms:modified>
</cp:coreProperties>
</file>