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7" r:id="rId2"/>
    <p:sldId id="258" r:id="rId3"/>
    <p:sldId id="263" r:id="rId4"/>
    <p:sldId id="283" r:id="rId5"/>
    <p:sldId id="308" r:id="rId6"/>
    <p:sldId id="277" r:id="rId7"/>
    <p:sldId id="279" r:id="rId8"/>
    <p:sldId id="284" r:id="rId9"/>
    <p:sldId id="285" r:id="rId10"/>
    <p:sldId id="286" r:id="rId11"/>
    <p:sldId id="288" r:id="rId12"/>
    <p:sldId id="289" r:id="rId13"/>
    <p:sldId id="290" r:id="rId14"/>
    <p:sldId id="291" r:id="rId15"/>
    <p:sldId id="309" r:id="rId16"/>
    <p:sldId id="303" r:id="rId17"/>
    <p:sldId id="307" r:id="rId18"/>
    <p:sldId id="271"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65"/>
    <p:restoredTop sz="94694"/>
  </p:normalViewPr>
  <p:slideViewPr>
    <p:cSldViewPr snapToGrid="0" snapToObjects="1">
      <p:cViewPr varScale="1">
        <p:scale>
          <a:sx n="117" d="100"/>
          <a:sy n="117" d="100"/>
        </p:scale>
        <p:origin x="1600" y="16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C2A74E-0A15-6340-9153-C4571EB5198A}" type="datetimeFigureOut">
              <a:rPr lang="en-US" smtClean="0"/>
              <a:pPr/>
              <a:t>1/21/24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ED7D5A-4D2F-2F42-A59B-15D51F5EA690}"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01454-7D9B-1C45-AD3E-C46F07453ECE}" type="datetimeFigureOut">
              <a:rPr lang="en-US" smtClean="0"/>
              <a:pPr/>
              <a:t>1/21/24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60AE3-08BE-EE43-9286-DBAD19FADC22}"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4</a:t>
            </a:fld>
            <a:endParaRPr lang="en-US"/>
          </a:p>
        </p:txBody>
      </p:sp>
    </p:spTree>
    <p:extLst>
      <p:ext uri="{BB962C8B-B14F-4D97-AF65-F5344CB8AC3E}">
        <p14:creationId xmlns:p14="http://schemas.microsoft.com/office/powerpoint/2010/main" val="26651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16</a:t>
            </a:fld>
            <a:endParaRPr lang="en-US"/>
          </a:p>
        </p:txBody>
      </p:sp>
    </p:spTree>
    <p:extLst>
      <p:ext uri="{BB962C8B-B14F-4D97-AF65-F5344CB8AC3E}">
        <p14:creationId xmlns:p14="http://schemas.microsoft.com/office/powerpoint/2010/main" val="298322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17</a:t>
            </a:fld>
            <a:endParaRPr lang="en-US"/>
          </a:p>
        </p:txBody>
      </p:sp>
    </p:spTree>
    <p:extLst>
      <p:ext uri="{BB962C8B-B14F-4D97-AF65-F5344CB8AC3E}">
        <p14:creationId xmlns:p14="http://schemas.microsoft.com/office/powerpoint/2010/main" val="382518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7</a:t>
            </a:fld>
            <a:endParaRPr lang="en-US"/>
          </a:p>
        </p:txBody>
      </p:sp>
    </p:spTree>
    <p:extLst>
      <p:ext uri="{BB962C8B-B14F-4D97-AF65-F5344CB8AC3E}">
        <p14:creationId xmlns:p14="http://schemas.microsoft.com/office/powerpoint/2010/main" val="155900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8</a:t>
            </a:fld>
            <a:endParaRPr lang="en-US"/>
          </a:p>
        </p:txBody>
      </p:sp>
    </p:spTree>
    <p:extLst>
      <p:ext uri="{BB962C8B-B14F-4D97-AF65-F5344CB8AC3E}">
        <p14:creationId xmlns:p14="http://schemas.microsoft.com/office/powerpoint/2010/main" val="333230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9</a:t>
            </a:fld>
            <a:endParaRPr lang="en-US"/>
          </a:p>
        </p:txBody>
      </p:sp>
    </p:spTree>
    <p:extLst>
      <p:ext uri="{BB962C8B-B14F-4D97-AF65-F5344CB8AC3E}">
        <p14:creationId xmlns:p14="http://schemas.microsoft.com/office/powerpoint/2010/main" val="62111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10</a:t>
            </a:fld>
            <a:endParaRPr lang="en-US"/>
          </a:p>
        </p:txBody>
      </p:sp>
    </p:spTree>
    <p:extLst>
      <p:ext uri="{BB962C8B-B14F-4D97-AF65-F5344CB8AC3E}">
        <p14:creationId xmlns:p14="http://schemas.microsoft.com/office/powerpoint/2010/main" val="187465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11</a:t>
            </a:fld>
            <a:endParaRPr lang="en-US"/>
          </a:p>
        </p:txBody>
      </p:sp>
    </p:spTree>
    <p:extLst>
      <p:ext uri="{BB962C8B-B14F-4D97-AF65-F5344CB8AC3E}">
        <p14:creationId xmlns:p14="http://schemas.microsoft.com/office/powerpoint/2010/main" val="258134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12</a:t>
            </a:fld>
            <a:endParaRPr lang="en-US"/>
          </a:p>
        </p:txBody>
      </p:sp>
    </p:spTree>
    <p:extLst>
      <p:ext uri="{BB962C8B-B14F-4D97-AF65-F5344CB8AC3E}">
        <p14:creationId xmlns:p14="http://schemas.microsoft.com/office/powerpoint/2010/main" val="217547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13</a:t>
            </a:fld>
            <a:endParaRPr lang="en-US"/>
          </a:p>
        </p:txBody>
      </p:sp>
    </p:spTree>
    <p:extLst>
      <p:ext uri="{BB962C8B-B14F-4D97-AF65-F5344CB8AC3E}">
        <p14:creationId xmlns:p14="http://schemas.microsoft.com/office/powerpoint/2010/main" val="416980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60AE3-08BE-EE43-9286-DBAD19FADC22}" type="slidenum">
              <a:rPr lang="en-US" smtClean="0"/>
              <a:pPr/>
              <a:t>14</a:t>
            </a:fld>
            <a:endParaRPr lang="en-US"/>
          </a:p>
        </p:txBody>
      </p:sp>
    </p:spTree>
    <p:extLst>
      <p:ext uri="{BB962C8B-B14F-4D97-AF65-F5344CB8AC3E}">
        <p14:creationId xmlns:p14="http://schemas.microsoft.com/office/powerpoint/2010/main" val="4067757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DED4D6-4BCE-C74F-B6D3-BB3E2E1988AC}" type="datetime1">
              <a:rPr lang="en-US" smtClean="0"/>
              <a:pPr/>
              <a:t>1/21/24</a:t>
            </a:fld>
            <a:endParaRPr lang="en-US"/>
          </a:p>
        </p:txBody>
      </p:sp>
      <p:sp>
        <p:nvSpPr>
          <p:cNvPr id="5" name="Footer Placeholder 4"/>
          <p:cNvSpPr>
            <a:spLocks noGrp="1"/>
          </p:cNvSpPr>
          <p:nvPr>
            <p:ph type="ftr" sz="quarter" idx="11"/>
          </p:nvPr>
        </p:nvSpPr>
        <p:spPr/>
        <p:txBody>
          <a:bodyPr/>
          <a:lstStyle/>
          <a:p>
            <a:r>
              <a:rPr lang="en-US"/>
              <a:t>M. DiSanti, NH pds review, 5 December 2016</a:t>
            </a:r>
          </a:p>
        </p:txBody>
      </p:sp>
      <p:sp>
        <p:nvSpPr>
          <p:cNvPr id="6" name="Slide Number Placeholder 5"/>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7607E-026D-FA4F-9C2E-61FE08F3D07C}" type="datetime1">
              <a:rPr lang="en-US" smtClean="0"/>
              <a:pPr/>
              <a:t>1/21/24</a:t>
            </a:fld>
            <a:endParaRPr lang="en-US"/>
          </a:p>
        </p:txBody>
      </p:sp>
      <p:sp>
        <p:nvSpPr>
          <p:cNvPr id="5" name="Footer Placeholder 4"/>
          <p:cNvSpPr>
            <a:spLocks noGrp="1"/>
          </p:cNvSpPr>
          <p:nvPr>
            <p:ph type="ftr" sz="quarter" idx="11"/>
          </p:nvPr>
        </p:nvSpPr>
        <p:spPr/>
        <p:txBody>
          <a:bodyPr/>
          <a:lstStyle/>
          <a:p>
            <a:r>
              <a:rPr lang="en-US"/>
              <a:t>M. DiSanti, NH pds review, 5 December 2016</a:t>
            </a:r>
          </a:p>
        </p:txBody>
      </p:sp>
      <p:sp>
        <p:nvSpPr>
          <p:cNvPr id="6" name="Slide Number Placeholder 5"/>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9BC4B-1937-2247-BB29-3E53C2FD2A8D}" type="datetime1">
              <a:rPr lang="en-US" smtClean="0"/>
              <a:pPr/>
              <a:t>1/21/24</a:t>
            </a:fld>
            <a:endParaRPr lang="en-US"/>
          </a:p>
        </p:txBody>
      </p:sp>
      <p:sp>
        <p:nvSpPr>
          <p:cNvPr id="5" name="Footer Placeholder 4"/>
          <p:cNvSpPr>
            <a:spLocks noGrp="1"/>
          </p:cNvSpPr>
          <p:nvPr>
            <p:ph type="ftr" sz="quarter" idx="11"/>
          </p:nvPr>
        </p:nvSpPr>
        <p:spPr/>
        <p:txBody>
          <a:bodyPr/>
          <a:lstStyle/>
          <a:p>
            <a:r>
              <a:rPr lang="en-US"/>
              <a:t>M. DiSanti, NH pds review, 5 December 2016</a:t>
            </a:r>
          </a:p>
        </p:txBody>
      </p:sp>
      <p:sp>
        <p:nvSpPr>
          <p:cNvPr id="6" name="Slide Number Placeholder 5"/>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41EFBF3-3D49-4842-B8C6-5647FB97E214}" type="datetime1">
              <a:rPr lang="en-US" smtClean="0"/>
              <a:pPr>
                <a:defRPr/>
              </a:pPr>
              <a:t>1/21/24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 DiSanti, NH pds review, 5 December 2016</a:t>
            </a:r>
          </a:p>
        </p:txBody>
      </p:sp>
      <p:sp>
        <p:nvSpPr>
          <p:cNvPr id="7" name="Rectangle 6"/>
          <p:cNvSpPr>
            <a:spLocks noGrp="1" noChangeArrowheads="1"/>
          </p:cNvSpPr>
          <p:nvPr>
            <p:ph type="sldNum" sz="quarter" idx="12"/>
          </p:nvPr>
        </p:nvSpPr>
        <p:spPr>
          <a:ln/>
        </p:spPr>
        <p:txBody>
          <a:bodyPr/>
          <a:lstStyle>
            <a:lvl1pPr>
              <a:defRPr/>
            </a:lvl1pPr>
          </a:lstStyle>
          <a:p>
            <a:pPr>
              <a:defRPr/>
            </a:pPr>
            <a:fld id="{CE4DB091-1D47-4D47-968D-5A08C56F87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B3A84-5FF9-4548-AB69-6D0E0EBB9164}" type="datetime1">
              <a:rPr lang="en-US" smtClean="0"/>
              <a:pPr/>
              <a:t>1/21/24</a:t>
            </a:fld>
            <a:endParaRPr lang="en-US"/>
          </a:p>
        </p:txBody>
      </p:sp>
      <p:sp>
        <p:nvSpPr>
          <p:cNvPr id="5" name="Footer Placeholder 4"/>
          <p:cNvSpPr>
            <a:spLocks noGrp="1"/>
          </p:cNvSpPr>
          <p:nvPr>
            <p:ph type="ftr" sz="quarter" idx="11"/>
          </p:nvPr>
        </p:nvSpPr>
        <p:spPr/>
        <p:txBody>
          <a:bodyPr/>
          <a:lstStyle/>
          <a:p>
            <a:r>
              <a:rPr lang="en-US"/>
              <a:t>M. DiSanti, NH pds review, 5 December 2016</a:t>
            </a:r>
          </a:p>
        </p:txBody>
      </p:sp>
      <p:sp>
        <p:nvSpPr>
          <p:cNvPr id="6" name="Slide Number Placeholder 5"/>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91CAF-5362-3F4D-8E70-2172B9923FF5}" type="datetime1">
              <a:rPr lang="en-US" smtClean="0"/>
              <a:pPr/>
              <a:t>1/21/24</a:t>
            </a:fld>
            <a:endParaRPr lang="en-US"/>
          </a:p>
        </p:txBody>
      </p:sp>
      <p:sp>
        <p:nvSpPr>
          <p:cNvPr id="5" name="Footer Placeholder 4"/>
          <p:cNvSpPr>
            <a:spLocks noGrp="1"/>
          </p:cNvSpPr>
          <p:nvPr>
            <p:ph type="ftr" sz="quarter" idx="11"/>
          </p:nvPr>
        </p:nvSpPr>
        <p:spPr/>
        <p:txBody>
          <a:bodyPr/>
          <a:lstStyle/>
          <a:p>
            <a:r>
              <a:rPr lang="en-US"/>
              <a:t>M. DiSanti, NH pds review, 5 December 2016</a:t>
            </a:r>
          </a:p>
        </p:txBody>
      </p:sp>
      <p:sp>
        <p:nvSpPr>
          <p:cNvPr id="6" name="Slide Number Placeholder 5"/>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11C9F8-27F9-D34B-8ACB-CBA49793E91F}" type="datetime1">
              <a:rPr lang="en-US" smtClean="0"/>
              <a:pPr/>
              <a:t>1/21/24</a:t>
            </a:fld>
            <a:endParaRPr lang="en-US"/>
          </a:p>
        </p:txBody>
      </p:sp>
      <p:sp>
        <p:nvSpPr>
          <p:cNvPr id="6" name="Footer Placeholder 5"/>
          <p:cNvSpPr>
            <a:spLocks noGrp="1"/>
          </p:cNvSpPr>
          <p:nvPr>
            <p:ph type="ftr" sz="quarter" idx="11"/>
          </p:nvPr>
        </p:nvSpPr>
        <p:spPr/>
        <p:txBody>
          <a:bodyPr/>
          <a:lstStyle/>
          <a:p>
            <a:r>
              <a:rPr lang="en-US"/>
              <a:t>M. DiSanti, NH pds review, 5 December 2016</a:t>
            </a:r>
          </a:p>
        </p:txBody>
      </p:sp>
      <p:sp>
        <p:nvSpPr>
          <p:cNvPr id="7" name="Slide Number Placeholder 6"/>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E1797-FE3C-AA4C-8301-E05F9F358292}" type="datetime1">
              <a:rPr lang="en-US" smtClean="0"/>
              <a:pPr/>
              <a:t>1/21/24</a:t>
            </a:fld>
            <a:endParaRPr lang="en-US"/>
          </a:p>
        </p:txBody>
      </p:sp>
      <p:sp>
        <p:nvSpPr>
          <p:cNvPr id="8" name="Footer Placeholder 7"/>
          <p:cNvSpPr>
            <a:spLocks noGrp="1"/>
          </p:cNvSpPr>
          <p:nvPr>
            <p:ph type="ftr" sz="quarter" idx="11"/>
          </p:nvPr>
        </p:nvSpPr>
        <p:spPr/>
        <p:txBody>
          <a:bodyPr/>
          <a:lstStyle/>
          <a:p>
            <a:r>
              <a:rPr lang="en-US"/>
              <a:t>M. DiSanti, NH pds review, 5 December 2016</a:t>
            </a:r>
          </a:p>
        </p:txBody>
      </p:sp>
      <p:sp>
        <p:nvSpPr>
          <p:cNvPr id="9" name="Slide Number Placeholder 8"/>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4054BF-445C-A04B-8C4D-A2C5589D3B88}" type="datetime1">
              <a:rPr lang="en-US" smtClean="0"/>
              <a:pPr/>
              <a:t>1/21/24</a:t>
            </a:fld>
            <a:endParaRPr lang="en-US"/>
          </a:p>
        </p:txBody>
      </p:sp>
      <p:sp>
        <p:nvSpPr>
          <p:cNvPr id="4" name="Footer Placeholder 3"/>
          <p:cNvSpPr>
            <a:spLocks noGrp="1"/>
          </p:cNvSpPr>
          <p:nvPr>
            <p:ph type="ftr" sz="quarter" idx="11"/>
          </p:nvPr>
        </p:nvSpPr>
        <p:spPr/>
        <p:txBody>
          <a:bodyPr/>
          <a:lstStyle/>
          <a:p>
            <a:r>
              <a:rPr lang="en-US"/>
              <a:t>M. DiSanti, NH pds review, 5 December 2016</a:t>
            </a:r>
          </a:p>
        </p:txBody>
      </p:sp>
      <p:sp>
        <p:nvSpPr>
          <p:cNvPr id="5" name="Slide Number Placeholder 4"/>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07D7D-4F8B-B547-9E75-7B8D943DD016}" type="datetime1">
              <a:rPr lang="en-US" smtClean="0"/>
              <a:pPr/>
              <a:t>1/21/24</a:t>
            </a:fld>
            <a:endParaRPr lang="en-US"/>
          </a:p>
        </p:txBody>
      </p:sp>
      <p:sp>
        <p:nvSpPr>
          <p:cNvPr id="3" name="Footer Placeholder 2"/>
          <p:cNvSpPr>
            <a:spLocks noGrp="1"/>
          </p:cNvSpPr>
          <p:nvPr>
            <p:ph type="ftr" sz="quarter" idx="11"/>
          </p:nvPr>
        </p:nvSpPr>
        <p:spPr/>
        <p:txBody>
          <a:bodyPr/>
          <a:lstStyle/>
          <a:p>
            <a:r>
              <a:rPr lang="en-US"/>
              <a:t>M. DiSanti, NH pds review, 5 December 2016</a:t>
            </a:r>
          </a:p>
        </p:txBody>
      </p:sp>
      <p:sp>
        <p:nvSpPr>
          <p:cNvPr id="4" name="Slide Number Placeholder 3"/>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44E69-53A5-9643-A107-164BEE839D9A}" type="datetime1">
              <a:rPr lang="en-US" smtClean="0"/>
              <a:pPr/>
              <a:t>1/21/24</a:t>
            </a:fld>
            <a:endParaRPr lang="en-US"/>
          </a:p>
        </p:txBody>
      </p:sp>
      <p:sp>
        <p:nvSpPr>
          <p:cNvPr id="6" name="Footer Placeholder 5"/>
          <p:cNvSpPr>
            <a:spLocks noGrp="1"/>
          </p:cNvSpPr>
          <p:nvPr>
            <p:ph type="ftr" sz="quarter" idx="11"/>
          </p:nvPr>
        </p:nvSpPr>
        <p:spPr/>
        <p:txBody>
          <a:bodyPr/>
          <a:lstStyle/>
          <a:p>
            <a:r>
              <a:rPr lang="en-US"/>
              <a:t>M. DiSanti, NH pds review, 5 December 2016</a:t>
            </a:r>
          </a:p>
        </p:txBody>
      </p:sp>
      <p:sp>
        <p:nvSpPr>
          <p:cNvPr id="7" name="Slide Number Placeholder 6"/>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B5634-D88A-3346-8E2B-5F4041BE6F62}" type="datetime1">
              <a:rPr lang="en-US" smtClean="0"/>
              <a:pPr/>
              <a:t>1/21/24</a:t>
            </a:fld>
            <a:endParaRPr lang="en-US"/>
          </a:p>
        </p:txBody>
      </p:sp>
      <p:sp>
        <p:nvSpPr>
          <p:cNvPr id="6" name="Footer Placeholder 5"/>
          <p:cNvSpPr>
            <a:spLocks noGrp="1"/>
          </p:cNvSpPr>
          <p:nvPr>
            <p:ph type="ftr" sz="quarter" idx="11"/>
          </p:nvPr>
        </p:nvSpPr>
        <p:spPr/>
        <p:txBody>
          <a:bodyPr/>
          <a:lstStyle/>
          <a:p>
            <a:r>
              <a:rPr lang="en-US"/>
              <a:t>M. DiSanti, NH pds review, 5 December 2016</a:t>
            </a:r>
          </a:p>
        </p:txBody>
      </p:sp>
      <p:sp>
        <p:nvSpPr>
          <p:cNvPr id="7" name="Slide Number Placeholder 6"/>
          <p:cNvSpPr>
            <a:spLocks noGrp="1"/>
          </p:cNvSpPr>
          <p:nvPr>
            <p:ph type="sldNum" sz="quarter" idx="12"/>
          </p:nvPr>
        </p:nvSpPr>
        <p:spPr/>
        <p:txBody>
          <a:bodyPr/>
          <a:lstStyle/>
          <a:p>
            <a:fld id="{60005B0E-8AE1-7E4C-B4A8-0D9107AD32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3A04-E99D-1349-958C-690B308D82ED}" type="datetime1">
              <a:rPr lang="en-US" smtClean="0"/>
              <a:pPr/>
              <a:t>1/21/24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 DiSanti, NH pds review, 5 December 2016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05B0E-8AE1-7E4C-B4A8-0D9107AD32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8900" y="281940"/>
            <a:ext cx="8991600" cy="1270000"/>
          </a:xfrm>
          <a:noFill/>
        </p:spPr>
        <p:txBody>
          <a:bodyPr lIns="9142" rIns="9142">
            <a:noAutofit/>
          </a:bodyPr>
          <a:lstStyle/>
          <a:p>
            <a:r>
              <a:rPr lang="en-US" sz="4000" b="1" dirty="0">
                <a:latin typeface="New York" pitchFamily="84" charset="0"/>
                <a:ea typeface="ＭＳ Ｐゴシック" pitchFamily="-112" charset="-128"/>
                <a:cs typeface="ＭＳ Ｐゴシック" pitchFamily="-112" charset="-128"/>
              </a:rPr>
              <a:t>PDS-SBN Review of New Horizons LEISA v6.0 Data</a:t>
            </a:r>
          </a:p>
        </p:txBody>
      </p:sp>
      <p:sp>
        <p:nvSpPr>
          <p:cNvPr id="35843" name="Rectangle 3"/>
          <p:cNvSpPr>
            <a:spLocks noGrp="1" noChangeArrowheads="1"/>
          </p:cNvSpPr>
          <p:nvPr>
            <p:ph type="body" sz="half" idx="1"/>
          </p:nvPr>
        </p:nvSpPr>
        <p:spPr>
          <a:xfrm>
            <a:off x="258233" y="1551940"/>
            <a:ext cx="8534400" cy="2989580"/>
          </a:xfrm>
          <a:noFill/>
        </p:spPr>
        <p:txBody>
          <a:bodyPr>
            <a:normAutofit/>
          </a:bodyPr>
          <a:lstStyle/>
          <a:p>
            <a:pPr marL="227013" indent="7938">
              <a:lnSpc>
                <a:spcPct val="80000"/>
              </a:lnSpc>
              <a:spcBef>
                <a:spcPct val="50000"/>
              </a:spcBef>
              <a:spcAft>
                <a:spcPct val="10000"/>
              </a:spcAft>
              <a:buNone/>
            </a:pPr>
            <a:endParaRPr lang="en-US" sz="2600" dirty="0">
              <a:ea typeface="ＭＳ Ｐゴシック" pitchFamily="-112" charset="-128"/>
              <a:cs typeface="ＭＳ Ｐゴシック" pitchFamily="-112" charset="-128"/>
            </a:endParaRPr>
          </a:p>
          <a:p>
            <a:pPr marL="227013" indent="7938">
              <a:lnSpc>
                <a:spcPct val="80000"/>
              </a:lnSpc>
              <a:spcBef>
                <a:spcPct val="50000"/>
              </a:spcBef>
              <a:spcAft>
                <a:spcPct val="10000"/>
              </a:spcAft>
              <a:buNone/>
            </a:pPr>
            <a:endParaRPr lang="en-US" sz="2600" dirty="0">
              <a:ea typeface="ＭＳ Ｐゴシック" pitchFamily="-112" charset="-128"/>
              <a:cs typeface="ＭＳ Ｐゴシック" pitchFamily="-112" charset="-128"/>
            </a:endParaRPr>
          </a:p>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M. DiSanti</a:t>
            </a:r>
          </a:p>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22 January 2024</a:t>
            </a:r>
          </a:p>
        </p:txBody>
      </p:sp>
      <p:sp>
        <p:nvSpPr>
          <p:cNvPr id="8" name="Slide Number Placeholder 7"/>
          <p:cNvSpPr>
            <a:spLocks noGrp="1"/>
          </p:cNvSpPr>
          <p:nvPr>
            <p:ph type="sldNum" sz="quarter" idx="12"/>
          </p:nvPr>
        </p:nvSpPr>
        <p:spPr/>
        <p:txBody>
          <a:bodyPr/>
          <a:lstStyle/>
          <a:p>
            <a:pPr>
              <a:defRPr/>
            </a:pPr>
            <a:fld id="{CE4DB091-1D47-4D47-968D-5A08C56F87D4}" type="slidenum">
              <a:rPr lang="en-US" smtClean="0"/>
              <a:pPr>
                <a:defRPr/>
              </a:pPr>
              <a:t>1</a:t>
            </a:fld>
            <a:endParaRPr lang="en-US"/>
          </a:p>
        </p:txBody>
      </p:sp>
      <p:sp>
        <p:nvSpPr>
          <p:cNvPr id="2" name="TextBox 1">
            <a:extLst>
              <a:ext uri="{FF2B5EF4-FFF2-40B4-BE49-F238E27FC236}">
                <a16:creationId xmlns:a16="http://schemas.microsoft.com/office/drawing/2014/main" id="{0257F600-487E-29DD-BCA4-D22ECE82FC72}"/>
              </a:ext>
            </a:extLst>
          </p:cNvPr>
          <p:cNvSpPr txBox="1"/>
          <p:nvPr/>
        </p:nvSpPr>
        <p:spPr>
          <a:xfrm>
            <a:off x="1785257" y="4778829"/>
            <a:ext cx="5737789" cy="923330"/>
          </a:xfrm>
          <a:prstGeom prst="rect">
            <a:avLst/>
          </a:prstGeom>
          <a:noFill/>
        </p:spPr>
        <p:txBody>
          <a:bodyPr wrap="none" rtlCol="0">
            <a:spAutoFit/>
          </a:bodyPr>
          <a:lstStyle/>
          <a:p>
            <a:r>
              <a:rPr lang="en-US" dirty="0"/>
              <a:t>“NEWLY ADDED” Data (at larger distances from 2014 MU</a:t>
            </a:r>
            <a:r>
              <a:rPr lang="en-US" baseline="-25000" dirty="0"/>
              <a:t>69 </a:t>
            </a:r>
            <a:r>
              <a:rPr lang="en-US" dirty="0"/>
              <a:t>)</a:t>
            </a:r>
          </a:p>
          <a:p>
            <a:pPr algn="ctr"/>
            <a:r>
              <a:rPr lang="en-US" dirty="0"/>
              <a:t>nh-a-leisa-2-kem2-v1.0 (raw data)</a:t>
            </a:r>
          </a:p>
          <a:p>
            <a:pPr algn="ctr"/>
            <a:r>
              <a:rPr lang="en-US" dirty="0"/>
              <a:t>nh-a-leisa-3-kem2-v1.0 (calibrated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1317170" y="113617"/>
            <a:ext cx="7826829" cy="445828"/>
          </a:xfrm>
          <a:noFill/>
        </p:spPr>
        <p:txBody>
          <a:bodyPr>
            <a:noAutofit/>
          </a:bodyPr>
          <a:lstStyle/>
          <a:p>
            <a:pPr marL="9525" indent="11113">
              <a:lnSpc>
                <a:spcPct val="80000"/>
              </a:lnSpc>
              <a:spcBef>
                <a:spcPct val="50000"/>
              </a:spcBef>
              <a:spcAft>
                <a:spcPct val="10000"/>
              </a:spcAft>
              <a:buNone/>
            </a:pPr>
            <a:r>
              <a:rPr lang="en-US" sz="1800" dirty="0"/>
              <a:t>lsb_0408619338_0x53c_sci.fit (calibrated), &lt;d&gt; = 104e3 km</a:t>
            </a:r>
          </a:p>
          <a:p>
            <a:pPr marL="227013" indent="7938" algn="ctr">
              <a:lnSpc>
                <a:spcPct val="80000"/>
              </a:lnSpc>
              <a:spcBef>
                <a:spcPct val="50000"/>
              </a:spcBef>
              <a:spcAft>
                <a:spcPct val="10000"/>
              </a:spcAft>
              <a:buNone/>
            </a:pPr>
            <a:endParaRPr lang="en-US" sz="1800" dirty="0">
              <a:ea typeface="ＭＳ Ｐゴシック" pitchFamily="-112" charset="-128"/>
              <a:cs typeface="ＭＳ Ｐゴシック" pitchFamily="-112" charset="-128"/>
            </a:endParaRP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10</a:t>
            </a:fld>
            <a:endParaRPr lang="en-US"/>
          </a:p>
        </p:txBody>
      </p:sp>
      <p:sp>
        <p:nvSpPr>
          <p:cNvPr id="17" name="TextBox 16">
            <a:extLst>
              <a:ext uri="{FF2B5EF4-FFF2-40B4-BE49-F238E27FC236}">
                <a16:creationId xmlns:a16="http://schemas.microsoft.com/office/drawing/2014/main" id="{6AA07FBC-8E5A-934F-8857-A390B09A1C87}"/>
              </a:ext>
            </a:extLst>
          </p:cNvPr>
          <p:cNvSpPr txBox="1"/>
          <p:nvPr/>
        </p:nvSpPr>
        <p:spPr>
          <a:xfrm>
            <a:off x="6477001" y="463294"/>
            <a:ext cx="1925865" cy="544957"/>
          </a:xfrm>
          <a:prstGeom prst="rect">
            <a:avLst/>
          </a:prstGeom>
          <a:noFill/>
        </p:spPr>
        <p:txBody>
          <a:bodyPr wrap="square" rtlCol="0">
            <a:spAutoFit/>
          </a:bodyPr>
          <a:lstStyle/>
          <a:p>
            <a:pPr algn="ctr">
              <a:lnSpc>
                <a:spcPts val="1860"/>
              </a:lnSpc>
            </a:pPr>
            <a:r>
              <a:rPr lang="en-US" dirty="0"/>
              <a:t>Ch10</a:t>
            </a:r>
          </a:p>
          <a:p>
            <a:pPr algn="ctr">
              <a:lnSpc>
                <a:spcPts val="1660"/>
              </a:lnSpc>
            </a:pPr>
            <a:r>
              <a:rPr lang="en-US" sz="1400" dirty="0"/>
              <a:t>(low_res2.4004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871764" y="511205"/>
            <a:ext cx="1719035" cy="519309"/>
          </a:xfrm>
          <a:prstGeom prst="rect">
            <a:avLst/>
          </a:prstGeom>
          <a:noFill/>
        </p:spPr>
        <p:txBody>
          <a:bodyPr wrap="square" rtlCol="0">
            <a:spAutoFit/>
          </a:bodyPr>
          <a:lstStyle/>
          <a:p>
            <a:pPr algn="ctr">
              <a:lnSpc>
                <a:spcPts val="1660"/>
              </a:lnSpc>
            </a:pPr>
            <a:r>
              <a:rPr lang="en-US" dirty="0"/>
              <a:t>Ch225</a:t>
            </a:r>
          </a:p>
          <a:p>
            <a:pPr algn="ctr">
              <a:lnSpc>
                <a:spcPts val="1660"/>
              </a:lnSpc>
            </a:pPr>
            <a:r>
              <a:rPr lang="en-US" sz="1400" dirty="0"/>
              <a:t>(high_res2.1795 </a:t>
            </a:r>
            <a:r>
              <a:rPr lang="en-US" sz="1400" dirty="0">
                <a:latin typeface="Symbol" pitchFamily="2" charset="2"/>
              </a:rPr>
              <a:t>m</a:t>
            </a:r>
            <a:r>
              <a:rPr lang="en-US" sz="1400" dirty="0"/>
              <a:t>m)</a:t>
            </a:r>
          </a:p>
        </p:txBody>
      </p:sp>
      <p:sp>
        <p:nvSpPr>
          <p:cNvPr id="19" name="TextBox 18">
            <a:extLst>
              <a:ext uri="{FF2B5EF4-FFF2-40B4-BE49-F238E27FC236}">
                <a16:creationId xmlns:a16="http://schemas.microsoft.com/office/drawing/2014/main" id="{580D0151-CBCB-0343-A460-D012494E1FC6}"/>
              </a:ext>
            </a:extLst>
          </p:cNvPr>
          <p:cNvSpPr txBox="1"/>
          <p:nvPr/>
        </p:nvSpPr>
        <p:spPr>
          <a:xfrm>
            <a:off x="3265715" y="492155"/>
            <a:ext cx="2188027" cy="519309"/>
          </a:xfrm>
          <a:prstGeom prst="rect">
            <a:avLst/>
          </a:prstGeom>
          <a:noFill/>
        </p:spPr>
        <p:txBody>
          <a:bodyPr wrap="square" rtlCol="0">
            <a:spAutoFit/>
          </a:bodyPr>
          <a:lstStyle/>
          <a:p>
            <a:pPr algn="ctr">
              <a:lnSpc>
                <a:spcPts val="16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pic>
        <p:nvPicPr>
          <p:cNvPr id="3" name="Picture 2" descr="A picture containing building, door&#10;&#10;Description automatically generated">
            <a:extLst>
              <a:ext uri="{FF2B5EF4-FFF2-40B4-BE49-F238E27FC236}">
                <a16:creationId xmlns:a16="http://schemas.microsoft.com/office/drawing/2014/main" id="{EEB6821A-1C9F-284A-8807-DA99991669F6}"/>
              </a:ext>
            </a:extLst>
          </p:cNvPr>
          <p:cNvPicPr>
            <a:picLocks noChangeAspect="1"/>
          </p:cNvPicPr>
          <p:nvPr/>
        </p:nvPicPr>
        <p:blipFill>
          <a:blip r:embed="rId3"/>
          <a:stretch>
            <a:fillRect/>
          </a:stretch>
        </p:blipFill>
        <p:spPr>
          <a:xfrm>
            <a:off x="1905192" y="1008251"/>
            <a:ext cx="4909071" cy="2607792"/>
          </a:xfrm>
          <a:prstGeom prst="rect">
            <a:avLst/>
          </a:prstGeom>
        </p:spPr>
      </p:pic>
      <p:sp>
        <p:nvSpPr>
          <p:cNvPr id="11" name="TextBox 10">
            <a:extLst>
              <a:ext uri="{FF2B5EF4-FFF2-40B4-BE49-F238E27FC236}">
                <a16:creationId xmlns:a16="http://schemas.microsoft.com/office/drawing/2014/main" id="{2E479EDB-3FD5-C248-91F6-A490C953DFDA}"/>
              </a:ext>
            </a:extLst>
          </p:cNvPr>
          <p:cNvSpPr txBox="1"/>
          <p:nvPr/>
        </p:nvSpPr>
        <p:spPr>
          <a:xfrm>
            <a:off x="1404257" y="3679929"/>
            <a:ext cx="5803710" cy="369332"/>
          </a:xfrm>
          <a:prstGeom prst="rect">
            <a:avLst/>
          </a:prstGeom>
          <a:noFill/>
        </p:spPr>
        <p:txBody>
          <a:bodyPr wrap="square" rtlCol="0">
            <a:spAutoFit/>
          </a:bodyPr>
          <a:lstStyle/>
          <a:p>
            <a:r>
              <a:rPr lang="en-US" dirty="0"/>
              <a:t>lsb_0408614341_0x53c_sci.fit (calibrated), &lt;d&gt; = 175e3 km</a:t>
            </a:r>
          </a:p>
        </p:txBody>
      </p:sp>
      <p:pic>
        <p:nvPicPr>
          <p:cNvPr id="6" name="Picture 5" descr="A picture containing text, door, tiled&#10;&#10;Description automatically generated">
            <a:extLst>
              <a:ext uri="{FF2B5EF4-FFF2-40B4-BE49-F238E27FC236}">
                <a16:creationId xmlns:a16="http://schemas.microsoft.com/office/drawing/2014/main" id="{701B7EDA-A7E6-2F4B-AEE0-51AA6A6C02A2}"/>
              </a:ext>
            </a:extLst>
          </p:cNvPr>
          <p:cNvPicPr>
            <a:picLocks noChangeAspect="1"/>
          </p:cNvPicPr>
          <p:nvPr/>
        </p:nvPicPr>
        <p:blipFill>
          <a:blip r:embed="rId4"/>
          <a:stretch>
            <a:fillRect/>
          </a:stretch>
        </p:blipFill>
        <p:spPr>
          <a:xfrm>
            <a:off x="1936033" y="3998016"/>
            <a:ext cx="4878230" cy="2612376"/>
          </a:xfrm>
          <a:prstGeom prst="rect">
            <a:avLst/>
          </a:prstGeom>
        </p:spPr>
      </p:pic>
      <p:sp>
        <p:nvSpPr>
          <p:cNvPr id="14" name="TextBox 13">
            <a:extLst>
              <a:ext uri="{FF2B5EF4-FFF2-40B4-BE49-F238E27FC236}">
                <a16:creationId xmlns:a16="http://schemas.microsoft.com/office/drawing/2014/main" id="{45FD16B3-A661-B942-B595-DA7A3483EFED}"/>
              </a:ext>
            </a:extLst>
          </p:cNvPr>
          <p:cNvSpPr txBox="1"/>
          <p:nvPr/>
        </p:nvSpPr>
        <p:spPr>
          <a:xfrm>
            <a:off x="6085944" y="6239147"/>
            <a:ext cx="410690" cy="369332"/>
          </a:xfrm>
          <a:prstGeom prst="rect">
            <a:avLst/>
          </a:prstGeom>
          <a:noFill/>
        </p:spPr>
        <p:txBody>
          <a:bodyPr wrap="none" rtlCol="0">
            <a:spAutoFit/>
          </a:bodyPr>
          <a:lstStyle/>
          <a:p>
            <a:r>
              <a:rPr lang="en-US" dirty="0">
                <a:sym typeface="Wingdings" pitchFamily="2" charset="2"/>
              </a:rPr>
              <a:t></a:t>
            </a:r>
            <a:endParaRPr lang="en-US" dirty="0"/>
          </a:p>
        </p:txBody>
      </p:sp>
      <p:sp>
        <p:nvSpPr>
          <p:cNvPr id="15" name="TextBox 14">
            <a:extLst>
              <a:ext uri="{FF2B5EF4-FFF2-40B4-BE49-F238E27FC236}">
                <a16:creationId xmlns:a16="http://schemas.microsoft.com/office/drawing/2014/main" id="{3829AEE4-24D6-864E-A7D9-DD56D201A849}"/>
              </a:ext>
            </a:extLst>
          </p:cNvPr>
          <p:cNvSpPr txBox="1"/>
          <p:nvPr/>
        </p:nvSpPr>
        <p:spPr>
          <a:xfrm>
            <a:off x="4649027" y="5009061"/>
            <a:ext cx="410690" cy="369332"/>
          </a:xfrm>
          <a:prstGeom prst="rect">
            <a:avLst/>
          </a:prstGeom>
          <a:noFill/>
        </p:spPr>
        <p:txBody>
          <a:bodyPr wrap="none" rtlCol="0">
            <a:spAutoFit/>
          </a:bodyPr>
          <a:lstStyle/>
          <a:p>
            <a:r>
              <a:rPr lang="en-US" dirty="0">
                <a:sym typeface="Wingdings" pitchFamily="2" charset="2"/>
              </a:rPr>
              <a:t></a:t>
            </a:r>
            <a:endParaRPr lang="en-US" dirty="0"/>
          </a:p>
        </p:txBody>
      </p:sp>
      <p:sp>
        <p:nvSpPr>
          <p:cNvPr id="16" name="TextBox 15">
            <a:extLst>
              <a:ext uri="{FF2B5EF4-FFF2-40B4-BE49-F238E27FC236}">
                <a16:creationId xmlns:a16="http://schemas.microsoft.com/office/drawing/2014/main" id="{6AD95535-BA4D-D746-801A-FE13C1C637F8}"/>
              </a:ext>
            </a:extLst>
          </p:cNvPr>
          <p:cNvSpPr txBox="1"/>
          <p:nvPr/>
        </p:nvSpPr>
        <p:spPr>
          <a:xfrm>
            <a:off x="2624282" y="3996690"/>
            <a:ext cx="410690" cy="369332"/>
          </a:xfrm>
          <a:prstGeom prst="rect">
            <a:avLst/>
          </a:prstGeom>
          <a:noFill/>
        </p:spPr>
        <p:txBody>
          <a:bodyPr wrap="none" rtlCol="0">
            <a:spAutoFit/>
          </a:bodyPr>
          <a:lstStyle/>
          <a:p>
            <a:r>
              <a:rPr lang="en-US" dirty="0">
                <a:sym typeface="Wingdings" pitchFamily="2" charset="2"/>
              </a:rPr>
              <a:t></a:t>
            </a:r>
            <a:endParaRPr lang="en-US" dirty="0"/>
          </a:p>
        </p:txBody>
      </p:sp>
      <p:sp>
        <p:nvSpPr>
          <p:cNvPr id="20" name="TextBox 19">
            <a:extLst>
              <a:ext uri="{FF2B5EF4-FFF2-40B4-BE49-F238E27FC236}">
                <a16:creationId xmlns:a16="http://schemas.microsoft.com/office/drawing/2014/main" id="{0CD36239-A006-9449-871E-44E279FF4A3C}"/>
              </a:ext>
            </a:extLst>
          </p:cNvPr>
          <p:cNvSpPr txBox="1"/>
          <p:nvPr/>
        </p:nvSpPr>
        <p:spPr>
          <a:xfrm>
            <a:off x="2689594" y="1046660"/>
            <a:ext cx="410690" cy="369332"/>
          </a:xfrm>
          <a:prstGeom prst="rect">
            <a:avLst/>
          </a:prstGeom>
          <a:noFill/>
        </p:spPr>
        <p:txBody>
          <a:bodyPr wrap="none" rtlCol="0">
            <a:spAutoFit/>
          </a:bodyPr>
          <a:lstStyle/>
          <a:p>
            <a:r>
              <a:rPr lang="en-US" dirty="0">
                <a:sym typeface="Wingdings" pitchFamily="2" charset="2"/>
              </a:rPr>
              <a:t></a:t>
            </a:r>
            <a:endParaRPr lang="en-US" dirty="0"/>
          </a:p>
        </p:txBody>
      </p:sp>
      <p:sp>
        <p:nvSpPr>
          <p:cNvPr id="21" name="TextBox 20">
            <a:extLst>
              <a:ext uri="{FF2B5EF4-FFF2-40B4-BE49-F238E27FC236}">
                <a16:creationId xmlns:a16="http://schemas.microsoft.com/office/drawing/2014/main" id="{766E4214-E25B-E448-9A5B-36122C16DB65}"/>
              </a:ext>
            </a:extLst>
          </p:cNvPr>
          <p:cNvSpPr txBox="1"/>
          <p:nvPr/>
        </p:nvSpPr>
        <p:spPr>
          <a:xfrm>
            <a:off x="4289790" y="1971946"/>
            <a:ext cx="410690" cy="369332"/>
          </a:xfrm>
          <a:prstGeom prst="rect">
            <a:avLst/>
          </a:prstGeom>
          <a:noFill/>
        </p:spPr>
        <p:txBody>
          <a:bodyPr wrap="none" rtlCol="0">
            <a:spAutoFit/>
          </a:bodyPr>
          <a:lstStyle/>
          <a:p>
            <a:r>
              <a:rPr lang="en-US" dirty="0">
                <a:sym typeface="Wingdings" pitchFamily="2" charset="2"/>
              </a:rPr>
              <a:t></a:t>
            </a:r>
            <a:endParaRPr lang="en-US" dirty="0"/>
          </a:p>
        </p:txBody>
      </p:sp>
      <p:sp>
        <p:nvSpPr>
          <p:cNvPr id="22" name="TextBox 21">
            <a:extLst>
              <a:ext uri="{FF2B5EF4-FFF2-40B4-BE49-F238E27FC236}">
                <a16:creationId xmlns:a16="http://schemas.microsoft.com/office/drawing/2014/main" id="{E69ADCD1-3BC0-3641-B6F4-8C366A92B0AD}"/>
              </a:ext>
            </a:extLst>
          </p:cNvPr>
          <p:cNvSpPr txBox="1"/>
          <p:nvPr/>
        </p:nvSpPr>
        <p:spPr>
          <a:xfrm>
            <a:off x="5694051" y="3202034"/>
            <a:ext cx="410690" cy="369332"/>
          </a:xfrm>
          <a:prstGeom prst="rect">
            <a:avLst/>
          </a:prstGeom>
          <a:noFill/>
        </p:spPr>
        <p:txBody>
          <a:bodyPr wrap="none" rtlCol="0">
            <a:spAutoFit/>
          </a:bodyPr>
          <a:lstStyle/>
          <a:p>
            <a:r>
              <a:rPr lang="en-US" dirty="0">
                <a:sym typeface="Wingdings" pitchFamily="2" charset="2"/>
              </a:rPr>
              <a:t></a:t>
            </a:r>
            <a:endParaRPr lang="en-US" dirty="0"/>
          </a:p>
        </p:txBody>
      </p:sp>
    </p:spTree>
    <p:extLst>
      <p:ext uri="{BB962C8B-B14F-4D97-AF65-F5344CB8AC3E}">
        <p14:creationId xmlns:p14="http://schemas.microsoft.com/office/powerpoint/2010/main" val="413538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85387" y="113617"/>
            <a:ext cx="8534400"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approaching MU69 </a:t>
            </a:r>
            <a:r>
              <a:rPr lang="en-US" sz="1800" dirty="0">
                <a:ea typeface="ＭＳ Ｐゴシック" pitchFamily="-112" charset="-128"/>
                <a:cs typeface="ＭＳ Ｐゴシック" pitchFamily="-112" charset="-128"/>
              </a:rPr>
              <a:t>(01jan2019)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11</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617076" y="490418"/>
            <a:ext cx="5828754" cy="369332"/>
          </a:xfrm>
          <a:prstGeom prst="rect">
            <a:avLst/>
          </a:prstGeom>
          <a:noFill/>
        </p:spPr>
        <p:txBody>
          <a:bodyPr wrap="square" rtlCol="0">
            <a:spAutoFit/>
          </a:bodyPr>
          <a:lstStyle/>
          <a:p>
            <a:r>
              <a:rPr lang="en-US" dirty="0"/>
              <a:t>lsb_0408613050_0x53c_sci.fit (calibrated), &lt;d&gt; = 194e3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6477001" y="996693"/>
            <a:ext cx="1925865" cy="544957"/>
          </a:xfrm>
          <a:prstGeom prst="rect">
            <a:avLst/>
          </a:prstGeom>
          <a:noFill/>
        </p:spPr>
        <p:txBody>
          <a:bodyPr wrap="square" rtlCol="0">
            <a:spAutoFit/>
          </a:bodyPr>
          <a:lstStyle/>
          <a:p>
            <a:pPr algn="ctr">
              <a:lnSpc>
                <a:spcPts val="1860"/>
              </a:lnSpc>
            </a:pPr>
            <a:r>
              <a:rPr lang="en-US" dirty="0"/>
              <a:t>Ch10</a:t>
            </a:r>
          </a:p>
          <a:p>
            <a:pPr algn="ctr">
              <a:lnSpc>
                <a:spcPts val="1660"/>
              </a:lnSpc>
            </a:pPr>
            <a:r>
              <a:rPr lang="en-US" sz="1400" dirty="0"/>
              <a:t>(low_res2.4004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871764" y="1044604"/>
            <a:ext cx="1719035" cy="519309"/>
          </a:xfrm>
          <a:prstGeom prst="rect">
            <a:avLst/>
          </a:prstGeom>
          <a:noFill/>
        </p:spPr>
        <p:txBody>
          <a:bodyPr wrap="square" rtlCol="0">
            <a:spAutoFit/>
          </a:bodyPr>
          <a:lstStyle/>
          <a:p>
            <a:pPr algn="ctr">
              <a:lnSpc>
                <a:spcPts val="1660"/>
              </a:lnSpc>
            </a:pPr>
            <a:r>
              <a:rPr lang="en-US" dirty="0"/>
              <a:t>Ch190</a:t>
            </a:r>
          </a:p>
          <a:p>
            <a:pPr algn="ctr">
              <a:lnSpc>
                <a:spcPts val="1660"/>
              </a:lnSpc>
            </a:pPr>
            <a:r>
              <a:rPr lang="en-US" sz="1400" dirty="0"/>
              <a:t>(high_res1.2552 </a:t>
            </a:r>
            <a:r>
              <a:rPr lang="en-US" sz="1400" dirty="0">
                <a:latin typeface="Symbol" pitchFamily="2" charset="2"/>
              </a:rPr>
              <a:t>m</a:t>
            </a:r>
            <a:r>
              <a:rPr lang="en-US" sz="1400" dirty="0"/>
              <a:t>m)</a:t>
            </a:r>
          </a:p>
        </p:txBody>
      </p:sp>
      <p:sp>
        <p:nvSpPr>
          <p:cNvPr id="19" name="TextBox 18">
            <a:extLst>
              <a:ext uri="{FF2B5EF4-FFF2-40B4-BE49-F238E27FC236}">
                <a16:creationId xmlns:a16="http://schemas.microsoft.com/office/drawing/2014/main" id="{580D0151-CBCB-0343-A460-D012494E1FC6}"/>
              </a:ext>
            </a:extLst>
          </p:cNvPr>
          <p:cNvSpPr txBox="1"/>
          <p:nvPr/>
        </p:nvSpPr>
        <p:spPr>
          <a:xfrm>
            <a:off x="3265715" y="1025554"/>
            <a:ext cx="2188027" cy="519309"/>
          </a:xfrm>
          <a:prstGeom prst="rect">
            <a:avLst/>
          </a:prstGeom>
          <a:noFill/>
        </p:spPr>
        <p:txBody>
          <a:bodyPr wrap="square" rtlCol="0">
            <a:spAutoFit/>
          </a:bodyPr>
          <a:lstStyle/>
          <a:p>
            <a:pPr algn="ctr">
              <a:lnSpc>
                <a:spcPts val="16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pic>
        <p:nvPicPr>
          <p:cNvPr id="3" name="Picture 2" descr="A picture containing building, door&#10;&#10;Description automatically generated">
            <a:extLst>
              <a:ext uri="{FF2B5EF4-FFF2-40B4-BE49-F238E27FC236}">
                <a16:creationId xmlns:a16="http://schemas.microsoft.com/office/drawing/2014/main" id="{27DD34EB-3447-F14D-9CF9-6945EAD6F400}"/>
              </a:ext>
            </a:extLst>
          </p:cNvPr>
          <p:cNvPicPr>
            <a:picLocks noChangeAspect="1"/>
          </p:cNvPicPr>
          <p:nvPr/>
        </p:nvPicPr>
        <p:blipFill>
          <a:blip r:embed="rId3"/>
          <a:stretch>
            <a:fillRect/>
          </a:stretch>
        </p:blipFill>
        <p:spPr>
          <a:xfrm>
            <a:off x="388250" y="1748767"/>
            <a:ext cx="8390191" cy="4227490"/>
          </a:xfrm>
          <a:prstGeom prst="rect">
            <a:avLst/>
          </a:prstGeom>
        </p:spPr>
      </p:pic>
      <p:sp>
        <p:nvSpPr>
          <p:cNvPr id="11" name="TextBox 10">
            <a:extLst>
              <a:ext uri="{FF2B5EF4-FFF2-40B4-BE49-F238E27FC236}">
                <a16:creationId xmlns:a16="http://schemas.microsoft.com/office/drawing/2014/main" id="{09851EF1-8570-3444-8330-0965F10975C7}"/>
              </a:ext>
            </a:extLst>
          </p:cNvPr>
          <p:cNvSpPr txBox="1"/>
          <p:nvPr/>
        </p:nvSpPr>
        <p:spPr>
          <a:xfrm>
            <a:off x="5606955" y="5379172"/>
            <a:ext cx="426713"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
        <p:nvSpPr>
          <p:cNvPr id="12" name="TextBox 11">
            <a:extLst>
              <a:ext uri="{FF2B5EF4-FFF2-40B4-BE49-F238E27FC236}">
                <a16:creationId xmlns:a16="http://schemas.microsoft.com/office/drawing/2014/main" id="{84543A28-BA12-B444-AA2A-33F0092357CB}"/>
              </a:ext>
            </a:extLst>
          </p:cNvPr>
          <p:cNvSpPr txBox="1"/>
          <p:nvPr/>
        </p:nvSpPr>
        <p:spPr>
          <a:xfrm>
            <a:off x="3397157" y="3441514"/>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13" name="TextBox 12">
            <a:extLst>
              <a:ext uri="{FF2B5EF4-FFF2-40B4-BE49-F238E27FC236}">
                <a16:creationId xmlns:a16="http://schemas.microsoft.com/office/drawing/2014/main" id="{FAC9853E-DA53-3E41-BB18-60CADB29FFE9}"/>
              </a:ext>
            </a:extLst>
          </p:cNvPr>
          <p:cNvSpPr txBox="1"/>
          <p:nvPr/>
        </p:nvSpPr>
        <p:spPr>
          <a:xfrm>
            <a:off x="1241781" y="2472686"/>
            <a:ext cx="426713"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Tree>
    <p:extLst>
      <p:ext uri="{BB962C8B-B14F-4D97-AF65-F5344CB8AC3E}">
        <p14:creationId xmlns:p14="http://schemas.microsoft.com/office/powerpoint/2010/main" val="9377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85387" y="113617"/>
            <a:ext cx="8534400"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approaching MU69 </a:t>
            </a:r>
            <a:r>
              <a:rPr lang="en-US" sz="1800" dirty="0">
                <a:ea typeface="ＭＳ Ｐゴシック" pitchFamily="-112" charset="-128"/>
                <a:cs typeface="ＭＳ Ｐゴシック" pitchFamily="-112" charset="-128"/>
              </a:rPr>
              <a:t>(01jan2019)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12</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617076" y="490418"/>
            <a:ext cx="5828754" cy="369332"/>
          </a:xfrm>
          <a:prstGeom prst="rect">
            <a:avLst/>
          </a:prstGeom>
          <a:noFill/>
        </p:spPr>
        <p:txBody>
          <a:bodyPr wrap="square" rtlCol="0">
            <a:spAutoFit/>
          </a:bodyPr>
          <a:lstStyle/>
          <a:p>
            <a:r>
              <a:rPr lang="en-US" dirty="0"/>
              <a:t>lsb_0408610468_0x53c_sci.fit (calibrated), &lt;d&gt; = 232e3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5777752" y="996693"/>
            <a:ext cx="1925865" cy="544957"/>
          </a:xfrm>
          <a:prstGeom prst="rect">
            <a:avLst/>
          </a:prstGeom>
          <a:noFill/>
        </p:spPr>
        <p:txBody>
          <a:bodyPr wrap="square" rtlCol="0">
            <a:spAutoFit/>
          </a:bodyPr>
          <a:lstStyle/>
          <a:p>
            <a:pPr algn="ctr">
              <a:lnSpc>
                <a:spcPts val="1860"/>
              </a:lnSpc>
            </a:pPr>
            <a:r>
              <a:rPr lang="en-US" dirty="0"/>
              <a:t>Ch10</a:t>
            </a:r>
          </a:p>
          <a:p>
            <a:pPr algn="ctr">
              <a:lnSpc>
                <a:spcPts val="1660"/>
              </a:lnSpc>
            </a:pPr>
            <a:r>
              <a:rPr lang="en-US" sz="1400" dirty="0"/>
              <a:t>(low_res2.4004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871764" y="1044604"/>
            <a:ext cx="1719035" cy="519309"/>
          </a:xfrm>
          <a:prstGeom prst="rect">
            <a:avLst/>
          </a:prstGeom>
          <a:noFill/>
        </p:spPr>
        <p:txBody>
          <a:bodyPr wrap="square" rtlCol="0">
            <a:spAutoFit/>
          </a:bodyPr>
          <a:lstStyle/>
          <a:p>
            <a:pPr algn="ctr">
              <a:lnSpc>
                <a:spcPts val="1660"/>
              </a:lnSpc>
            </a:pPr>
            <a:r>
              <a:rPr lang="en-US" dirty="0"/>
              <a:t>Ch190</a:t>
            </a:r>
          </a:p>
          <a:p>
            <a:pPr algn="ctr">
              <a:lnSpc>
                <a:spcPts val="1660"/>
              </a:lnSpc>
            </a:pPr>
            <a:r>
              <a:rPr lang="en-US" sz="1400" dirty="0"/>
              <a:t>(high_res1.2552 </a:t>
            </a:r>
            <a:r>
              <a:rPr lang="en-US" sz="1400" dirty="0">
                <a:latin typeface="Symbol" pitchFamily="2" charset="2"/>
              </a:rPr>
              <a:t>m</a:t>
            </a:r>
            <a:r>
              <a:rPr lang="en-US" sz="1400" dirty="0"/>
              <a:t>m)</a:t>
            </a:r>
          </a:p>
        </p:txBody>
      </p:sp>
      <p:sp>
        <p:nvSpPr>
          <p:cNvPr id="19" name="TextBox 18">
            <a:extLst>
              <a:ext uri="{FF2B5EF4-FFF2-40B4-BE49-F238E27FC236}">
                <a16:creationId xmlns:a16="http://schemas.microsoft.com/office/drawing/2014/main" id="{580D0151-CBCB-0343-A460-D012494E1FC6}"/>
              </a:ext>
            </a:extLst>
          </p:cNvPr>
          <p:cNvSpPr txBox="1"/>
          <p:nvPr/>
        </p:nvSpPr>
        <p:spPr>
          <a:xfrm>
            <a:off x="3265715" y="1025554"/>
            <a:ext cx="2188027" cy="519309"/>
          </a:xfrm>
          <a:prstGeom prst="rect">
            <a:avLst/>
          </a:prstGeom>
          <a:noFill/>
        </p:spPr>
        <p:txBody>
          <a:bodyPr wrap="square" rtlCol="0">
            <a:spAutoFit/>
          </a:bodyPr>
          <a:lstStyle/>
          <a:p>
            <a:pPr algn="ctr">
              <a:lnSpc>
                <a:spcPts val="16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pic>
        <p:nvPicPr>
          <p:cNvPr id="6" name="Picture 5" descr="A picture containing text, tiled&#10;&#10;Description automatically generated">
            <a:extLst>
              <a:ext uri="{FF2B5EF4-FFF2-40B4-BE49-F238E27FC236}">
                <a16:creationId xmlns:a16="http://schemas.microsoft.com/office/drawing/2014/main" id="{CE35089F-4247-7E43-80D8-CE17DF15406D}"/>
              </a:ext>
            </a:extLst>
          </p:cNvPr>
          <p:cNvPicPr>
            <a:picLocks noChangeAspect="1"/>
          </p:cNvPicPr>
          <p:nvPr/>
        </p:nvPicPr>
        <p:blipFill>
          <a:blip r:embed="rId3"/>
          <a:stretch>
            <a:fillRect/>
          </a:stretch>
        </p:blipFill>
        <p:spPr>
          <a:xfrm>
            <a:off x="273438" y="1611421"/>
            <a:ext cx="8612371" cy="4864728"/>
          </a:xfrm>
          <a:prstGeom prst="rect">
            <a:avLst/>
          </a:prstGeom>
        </p:spPr>
      </p:pic>
      <p:sp>
        <p:nvSpPr>
          <p:cNvPr id="22" name="TextBox 21">
            <a:extLst>
              <a:ext uri="{FF2B5EF4-FFF2-40B4-BE49-F238E27FC236}">
                <a16:creationId xmlns:a16="http://schemas.microsoft.com/office/drawing/2014/main" id="{54ECF5AA-8F7F-784F-8476-371278860A27}"/>
              </a:ext>
            </a:extLst>
          </p:cNvPr>
          <p:cNvSpPr txBox="1"/>
          <p:nvPr/>
        </p:nvSpPr>
        <p:spPr>
          <a:xfrm>
            <a:off x="6241660" y="5626598"/>
            <a:ext cx="426713"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
        <p:nvSpPr>
          <p:cNvPr id="23" name="TextBox 22">
            <a:extLst>
              <a:ext uri="{FF2B5EF4-FFF2-40B4-BE49-F238E27FC236}">
                <a16:creationId xmlns:a16="http://schemas.microsoft.com/office/drawing/2014/main" id="{8CA3FD9C-D2EC-0A4A-B3D9-29D03170E014}"/>
              </a:ext>
            </a:extLst>
          </p:cNvPr>
          <p:cNvSpPr txBox="1"/>
          <p:nvPr/>
        </p:nvSpPr>
        <p:spPr>
          <a:xfrm>
            <a:off x="3967314" y="2860599"/>
            <a:ext cx="963018"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
        <p:nvSpPr>
          <p:cNvPr id="24" name="TextBox 23">
            <a:extLst>
              <a:ext uri="{FF2B5EF4-FFF2-40B4-BE49-F238E27FC236}">
                <a16:creationId xmlns:a16="http://schemas.microsoft.com/office/drawing/2014/main" id="{E5CD14D3-7707-7E4E-9765-FBDE3269AFF2}"/>
              </a:ext>
            </a:extLst>
          </p:cNvPr>
          <p:cNvSpPr txBox="1"/>
          <p:nvPr/>
        </p:nvSpPr>
        <p:spPr>
          <a:xfrm>
            <a:off x="1241781" y="1837981"/>
            <a:ext cx="426713"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Tree>
    <p:extLst>
      <p:ext uri="{BB962C8B-B14F-4D97-AF65-F5344CB8AC3E}">
        <p14:creationId xmlns:p14="http://schemas.microsoft.com/office/powerpoint/2010/main" val="198897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76542" y="137204"/>
            <a:ext cx="8534400"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approaching MU69</a:t>
            </a:r>
            <a:endParaRPr lang="en-US" sz="1800" dirty="0">
              <a:ea typeface="ＭＳ Ｐゴシック" pitchFamily="-112" charset="-128"/>
              <a:cs typeface="ＭＳ Ｐゴシック" pitchFamily="-112" charset="-128"/>
            </a:endParaRP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13</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083675" y="468646"/>
            <a:ext cx="6983149" cy="369332"/>
          </a:xfrm>
          <a:prstGeom prst="rect">
            <a:avLst/>
          </a:prstGeom>
          <a:noFill/>
        </p:spPr>
        <p:txBody>
          <a:bodyPr wrap="square" rtlCol="0">
            <a:spAutoFit/>
          </a:bodyPr>
          <a:lstStyle/>
          <a:p>
            <a:r>
              <a:rPr lang="en-US" dirty="0"/>
              <a:t>lsb_0408609177_0x53c_sci.fit (calibrated), &lt;d&gt; = 250e3 km </a:t>
            </a:r>
            <a:r>
              <a:rPr lang="en-US" dirty="0">
                <a:ea typeface="ＭＳ Ｐゴシック" pitchFamily="-112" charset="-128"/>
                <a:cs typeface="ＭＳ Ｐゴシック" pitchFamily="-112" charset="-128"/>
              </a:rPr>
              <a:t>(01jan2019)</a:t>
            </a:r>
            <a:endParaRPr lang="en-US" dirty="0"/>
          </a:p>
        </p:txBody>
      </p:sp>
      <p:sp>
        <p:nvSpPr>
          <p:cNvPr id="17" name="TextBox 16">
            <a:extLst>
              <a:ext uri="{FF2B5EF4-FFF2-40B4-BE49-F238E27FC236}">
                <a16:creationId xmlns:a16="http://schemas.microsoft.com/office/drawing/2014/main" id="{6AA07FBC-8E5A-934F-8857-A390B09A1C87}"/>
              </a:ext>
            </a:extLst>
          </p:cNvPr>
          <p:cNvSpPr txBox="1"/>
          <p:nvPr/>
        </p:nvSpPr>
        <p:spPr>
          <a:xfrm>
            <a:off x="6790124" y="757208"/>
            <a:ext cx="1925865" cy="480837"/>
          </a:xfrm>
          <a:prstGeom prst="rect">
            <a:avLst/>
          </a:prstGeom>
          <a:noFill/>
        </p:spPr>
        <p:txBody>
          <a:bodyPr wrap="square" rtlCol="0">
            <a:spAutoFit/>
          </a:bodyPr>
          <a:lstStyle/>
          <a:p>
            <a:pPr algn="ctr">
              <a:lnSpc>
                <a:spcPts val="1360"/>
              </a:lnSpc>
            </a:pPr>
            <a:r>
              <a:rPr lang="en-US" dirty="0"/>
              <a:t>Ch10</a:t>
            </a:r>
          </a:p>
          <a:p>
            <a:pPr algn="ctr">
              <a:lnSpc>
                <a:spcPts val="1660"/>
              </a:lnSpc>
            </a:pPr>
            <a:r>
              <a:rPr lang="en-US" sz="1400" dirty="0"/>
              <a:t>(low_res2.4004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1013278" y="783348"/>
            <a:ext cx="1719035" cy="451983"/>
          </a:xfrm>
          <a:prstGeom prst="rect">
            <a:avLst/>
          </a:prstGeom>
          <a:noFill/>
        </p:spPr>
        <p:txBody>
          <a:bodyPr wrap="square" rtlCol="0">
            <a:spAutoFit/>
          </a:bodyPr>
          <a:lstStyle/>
          <a:p>
            <a:pPr algn="ctr">
              <a:lnSpc>
                <a:spcPts val="1360"/>
              </a:lnSpc>
            </a:pPr>
            <a:r>
              <a:rPr lang="en-US" dirty="0"/>
              <a:t>Ch190</a:t>
            </a:r>
          </a:p>
          <a:p>
            <a:pPr algn="ctr">
              <a:lnSpc>
                <a:spcPts val="1360"/>
              </a:lnSpc>
            </a:pPr>
            <a:r>
              <a:rPr lang="en-US" sz="1400" dirty="0"/>
              <a:t>(high_res1.2552 </a:t>
            </a:r>
            <a:r>
              <a:rPr lang="en-US" sz="1400" dirty="0">
                <a:latin typeface="Symbol" pitchFamily="2" charset="2"/>
              </a:rPr>
              <a:t>m</a:t>
            </a:r>
            <a:r>
              <a:rPr lang="en-US" sz="1400" dirty="0"/>
              <a:t>m)</a:t>
            </a:r>
          </a:p>
        </p:txBody>
      </p:sp>
      <p:sp>
        <p:nvSpPr>
          <p:cNvPr id="19" name="TextBox 18">
            <a:extLst>
              <a:ext uri="{FF2B5EF4-FFF2-40B4-BE49-F238E27FC236}">
                <a16:creationId xmlns:a16="http://schemas.microsoft.com/office/drawing/2014/main" id="{580D0151-CBCB-0343-A460-D012494E1FC6}"/>
              </a:ext>
            </a:extLst>
          </p:cNvPr>
          <p:cNvSpPr txBox="1"/>
          <p:nvPr/>
        </p:nvSpPr>
        <p:spPr>
          <a:xfrm>
            <a:off x="3940631" y="764298"/>
            <a:ext cx="2188027" cy="480837"/>
          </a:xfrm>
          <a:prstGeom prst="rect">
            <a:avLst/>
          </a:prstGeom>
          <a:noFill/>
        </p:spPr>
        <p:txBody>
          <a:bodyPr wrap="square" rtlCol="0">
            <a:spAutoFit/>
          </a:bodyPr>
          <a:lstStyle/>
          <a:p>
            <a:pPr algn="ctr">
              <a:lnSpc>
                <a:spcPts val="13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pic>
        <p:nvPicPr>
          <p:cNvPr id="5" name="Picture 4" descr="A close up of a rug&#10;&#10;Description automatically generated with low confidence">
            <a:extLst>
              <a:ext uri="{FF2B5EF4-FFF2-40B4-BE49-F238E27FC236}">
                <a16:creationId xmlns:a16="http://schemas.microsoft.com/office/drawing/2014/main" id="{42040528-3253-4D48-8A4D-5D8E2D9B90FC}"/>
              </a:ext>
            </a:extLst>
          </p:cNvPr>
          <p:cNvPicPr>
            <a:picLocks noChangeAspect="1"/>
          </p:cNvPicPr>
          <p:nvPr/>
        </p:nvPicPr>
        <p:blipFill>
          <a:blip r:embed="rId3"/>
          <a:stretch>
            <a:fillRect/>
          </a:stretch>
        </p:blipFill>
        <p:spPr>
          <a:xfrm>
            <a:off x="163286" y="1193797"/>
            <a:ext cx="8806543" cy="2543950"/>
          </a:xfrm>
          <a:prstGeom prst="rect">
            <a:avLst/>
          </a:prstGeom>
        </p:spPr>
      </p:pic>
      <p:sp>
        <p:nvSpPr>
          <p:cNvPr id="12" name="TextBox 11">
            <a:extLst>
              <a:ext uri="{FF2B5EF4-FFF2-40B4-BE49-F238E27FC236}">
                <a16:creationId xmlns:a16="http://schemas.microsoft.com/office/drawing/2014/main" id="{971501AB-B443-CF47-BCB9-6467B6213C10}"/>
              </a:ext>
            </a:extLst>
          </p:cNvPr>
          <p:cNvSpPr txBox="1"/>
          <p:nvPr/>
        </p:nvSpPr>
        <p:spPr>
          <a:xfrm>
            <a:off x="909501" y="3843213"/>
            <a:ext cx="7352754" cy="369332"/>
          </a:xfrm>
          <a:prstGeom prst="rect">
            <a:avLst/>
          </a:prstGeom>
          <a:noFill/>
        </p:spPr>
        <p:txBody>
          <a:bodyPr wrap="square" rtlCol="0">
            <a:spAutoFit/>
          </a:bodyPr>
          <a:lstStyle/>
          <a:p>
            <a:r>
              <a:rPr lang="en-US" dirty="0"/>
              <a:t>lsb_0408606595_0x53c_sci.fit (calibrated), &lt;d&gt; = 288e3 km </a:t>
            </a:r>
            <a:r>
              <a:rPr lang="en-US" dirty="0">
                <a:ea typeface="ＭＳ Ｐゴシック" pitchFamily="-112" charset="-128"/>
                <a:cs typeface="ＭＳ Ｐゴシック" pitchFamily="-112" charset="-128"/>
              </a:rPr>
              <a:t>(31dec/01jan)</a:t>
            </a:r>
            <a:endParaRPr lang="en-US" dirty="0"/>
          </a:p>
        </p:txBody>
      </p:sp>
      <p:sp>
        <p:nvSpPr>
          <p:cNvPr id="21" name="TextBox 20">
            <a:extLst>
              <a:ext uri="{FF2B5EF4-FFF2-40B4-BE49-F238E27FC236}">
                <a16:creationId xmlns:a16="http://schemas.microsoft.com/office/drawing/2014/main" id="{9F770EF1-BD3D-1C42-849A-A2BA02FDA1E5}"/>
              </a:ext>
            </a:extLst>
          </p:cNvPr>
          <p:cNvSpPr txBox="1"/>
          <p:nvPr/>
        </p:nvSpPr>
        <p:spPr>
          <a:xfrm>
            <a:off x="7747219" y="3387207"/>
            <a:ext cx="853005"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22" name="TextBox 21">
            <a:extLst>
              <a:ext uri="{FF2B5EF4-FFF2-40B4-BE49-F238E27FC236}">
                <a16:creationId xmlns:a16="http://schemas.microsoft.com/office/drawing/2014/main" id="{97EE8F06-C44F-874E-ACB4-2FBFAE9FA913}"/>
              </a:ext>
            </a:extLst>
          </p:cNvPr>
          <p:cNvSpPr txBox="1"/>
          <p:nvPr/>
        </p:nvSpPr>
        <p:spPr>
          <a:xfrm>
            <a:off x="4808944" y="2251767"/>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23" name="TextBox 22">
            <a:extLst>
              <a:ext uri="{FF2B5EF4-FFF2-40B4-BE49-F238E27FC236}">
                <a16:creationId xmlns:a16="http://schemas.microsoft.com/office/drawing/2014/main" id="{7D56446C-AB41-264F-971A-34D3C9DA4FCC}"/>
              </a:ext>
            </a:extLst>
          </p:cNvPr>
          <p:cNvSpPr txBox="1"/>
          <p:nvPr/>
        </p:nvSpPr>
        <p:spPr>
          <a:xfrm>
            <a:off x="1223305" y="1344790"/>
            <a:ext cx="834449"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pic>
        <p:nvPicPr>
          <p:cNvPr id="6" name="Picture 5" descr="A close up of a rug&#10;&#10;Description automatically generated with low confidence">
            <a:extLst>
              <a:ext uri="{FF2B5EF4-FFF2-40B4-BE49-F238E27FC236}">
                <a16:creationId xmlns:a16="http://schemas.microsoft.com/office/drawing/2014/main" id="{BAD1A9C8-3559-5140-BBF0-C80835E23B9A}"/>
              </a:ext>
            </a:extLst>
          </p:cNvPr>
          <p:cNvPicPr>
            <a:picLocks noChangeAspect="1"/>
          </p:cNvPicPr>
          <p:nvPr/>
        </p:nvPicPr>
        <p:blipFill>
          <a:blip r:embed="rId4"/>
          <a:stretch>
            <a:fillRect/>
          </a:stretch>
        </p:blipFill>
        <p:spPr>
          <a:xfrm>
            <a:off x="163286" y="4173577"/>
            <a:ext cx="8806543" cy="2570806"/>
          </a:xfrm>
          <a:prstGeom prst="rect">
            <a:avLst/>
          </a:prstGeom>
        </p:spPr>
      </p:pic>
      <p:sp>
        <p:nvSpPr>
          <p:cNvPr id="25" name="TextBox 24">
            <a:extLst>
              <a:ext uri="{FF2B5EF4-FFF2-40B4-BE49-F238E27FC236}">
                <a16:creationId xmlns:a16="http://schemas.microsoft.com/office/drawing/2014/main" id="{C90D2F7A-E42C-3649-A854-66C21A3EF649}"/>
              </a:ext>
            </a:extLst>
          </p:cNvPr>
          <p:cNvSpPr txBox="1"/>
          <p:nvPr/>
        </p:nvSpPr>
        <p:spPr>
          <a:xfrm>
            <a:off x="602814" y="4545191"/>
            <a:ext cx="834449"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27" name="TextBox 26">
            <a:extLst>
              <a:ext uri="{FF2B5EF4-FFF2-40B4-BE49-F238E27FC236}">
                <a16:creationId xmlns:a16="http://schemas.microsoft.com/office/drawing/2014/main" id="{4175ABF7-23A7-F345-AEBF-B8F5EB551AB1}"/>
              </a:ext>
            </a:extLst>
          </p:cNvPr>
          <p:cNvSpPr txBox="1"/>
          <p:nvPr/>
        </p:nvSpPr>
        <p:spPr>
          <a:xfrm>
            <a:off x="3509293" y="5263646"/>
            <a:ext cx="834449"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29" name="TextBox 28">
            <a:extLst>
              <a:ext uri="{FF2B5EF4-FFF2-40B4-BE49-F238E27FC236}">
                <a16:creationId xmlns:a16="http://schemas.microsoft.com/office/drawing/2014/main" id="{AF358266-7BCC-FB47-A365-BE598230E943}"/>
              </a:ext>
            </a:extLst>
          </p:cNvPr>
          <p:cNvSpPr txBox="1"/>
          <p:nvPr/>
        </p:nvSpPr>
        <p:spPr>
          <a:xfrm>
            <a:off x="6546406" y="6243361"/>
            <a:ext cx="834449"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Tree>
    <p:extLst>
      <p:ext uri="{BB962C8B-B14F-4D97-AF65-F5344CB8AC3E}">
        <p14:creationId xmlns:p14="http://schemas.microsoft.com/office/powerpoint/2010/main" val="194024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85387" y="113617"/>
            <a:ext cx="8534400"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approaching MU69 </a:t>
            </a:r>
            <a:r>
              <a:rPr lang="en-US" sz="1800" dirty="0">
                <a:ea typeface="ＭＳ Ｐゴシック" pitchFamily="-112" charset="-128"/>
                <a:cs typeface="ＭＳ Ｐゴシック" pitchFamily="-112" charset="-128"/>
              </a:rPr>
              <a:t>(31dec2019)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14</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617076" y="490418"/>
            <a:ext cx="5828754" cy="369332"/>
          </a:xfrm>
          <a:prstGeom prst="rect">
            <a:avLst/>
          </a:prstGeom>
          <a:noFill/>
        </p:spPr>
        <p:txBody>
          <a:bodyPr wrap="square" rtlCol="0">
            <a:spAutoFit/>
          </a:bodyPr>
          <a:lstStyle/>
          <a:p>
            <a:r>
              <a:rPr lang="en-US" dirty="0"/>
              <a:t>lsb_0408605304_0x53c_sci.fit (calibrated), &lt;d&gt; = 306e3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5777752" y="778979"/>
            <a:ext cx="1925865" cy="544957"/>
          </a:xfrm>
          <a:prstGeom prst="rect">
            <a:avLst/>
          </a:prstGeom>
          <a:noFill/>
        </p:spPr>
        <p:txBody>
          <a:bodyPr wrap="square" rtlCol="0">
            <a:spAutoFit/>
          </a:bodyPr>
          <a:lstStyle/>
          <a:p>
            <a:pPr algn="ctr">
              <a:lnSpc>
                <a:spcPts val="1860"/>
              </a:lnSpc>
            </a:pPr>
            <a:r>
              <a:rPr lang="en-US" dirty="0"/>
              <a:t>Ch10</a:t>
            </a:r>
          </a:p>
          <a:p>
            <a:pPr algn="ctr">
              <a:lnSpc>
                <a:spcPts val="1660"/>
              </a:lnSpc>
            </a:pPr>
            <a:r>
              <a:rPr lang="en-US" sz="1400" dirty="0"/>
              <a:t>(low_res2.4004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871764" y="826890"/>
            <a:ext cx="1719035" cy="519309"/>
          </a:xfrm>
          <a:prstGeom prst="rect">
            <a:avLst/>
          </a:prstGeom>
          <a:noFill/>
        </p:spPr>
        <p:txBody>
          <a:bodyPr wrap="square" rtlCol="0">
            <a:spAutoFit/>
          </a:bodyPr>
          <a:lstStyle/>
          <a:p>
            <a:pPr algn="ctr">
              <a:lnSpc>
                <a:spcPts val="1660"/>
              </a:lnSpc>
            </a:pPr>
            <a:r>
              <a:rPr lang="en-US" dirty="0"/>
              <a:t>Ch190</a:t>
            </a:r>
          </a:p>
          <a:p>
            <a:pPr algn="ctr">
              <a:lnSpc>
                <a:spcPts val="1660"/>
              </a:lnSpc>
            </a:pPr>
            <a:r>
              <a:rPr lang="en-US" sz="1400" dirty="0"/>
              <a:t>(high_res1.2552 </a:t>
            </a:r>
            <a:r>
              <a:rPr lang="en-US" sz="1400" dirty="0">
                <a:latin typeface="Symbol" pitchFamily="2" charset="2"/>
              </a:rPr>
              <a:t>m</a:t>
            </a:r>
            <a:r>
              <a:rPr lang="en-US" sz="1400" dirty="0"/>
              <a:t>m)</a:t>
            </a:r>
          </a:p>
        </p:txBody>
      </p:sp>
      <p:sp>
        <p:nvSpPr>
          <p:cNvPr id="19" name="TextBox 18">
            <a:extLst>
              <a:ext uri="{FF2B5EF4-FFF2-40B4-BE49-F238E27FC236}">
                <a16:creationId xmlns:a16="http://schemas.microsoft.com/office/drawing/2014/main" id="{580D0151-CBCB-0343-A460-D012494E1FC6}"/>
              </a:ext>
            </a:extLst>
          </p:cNvPr>
          <p:cNvSpPr txBox="1"/>
          <p:nvPr/>
        </p:nvSpPr>
        <p:spPr>
          <a:xfrm>
            <a:off x="3265715" y="807840"/>
            <a:ext cx="2188027" cy="519309"/>
          </a:xfrm>
          <a:prstGeom prst="rect">
            <a:avLst/>
          </a:prstGeom>
          <a:noFill/>
        </p:spPr>
        <p:txBody>
          <a:bodyPr wrap="square" rtlCol="0">
            <a:spAutoFit/>
          </a:bodyPr>
          <a:lstStyle/>
          <a:p>
            <a:pPr algn="ctr">
              <a:lnSpc>
                <a:spcPts val="16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sp>
        <p:nvSpPr>
          <p:cNvPr id="22" name="TextBox 21">
            <a:extLst>
              <a:ext uri="{FF2B5EF4-FFF2-40B4-BE49-F238E27FC236}">
                <a16:creationId xmlns:a16="http://schemas.microsoft.com/office/drawing/2014/main" id="{54ECF5AA-8F7F-784F-8476-371278860A27}"/>
              </a:ext>
            </a:extLst>
          </p:cNvPr>
          <p:cNvSpPr txBox="1"/>
          <p:nvPr/>
        </p:nvSpPr>
        <p:spPr>
          <a:xfrm>
            <a:off x="6241660" y="5626598"/>
            <a:ext cx="426713"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
        <p:nvSpPr>
          <p:cNvPr id="23" name="TextBox 22">
            <a:extLst>
              <a:ext uri="{FF2B5EF4-FFF2-40B4-BE49-F238E27FC236}">
                <a16:creationId xmlns:a16="http://schemas.microsoft.com/office/drawing/2014/main" id="{8CA3FD9C-D2EC-0A4A-B3D9-29D03170E014}"/>
              </a:ext>
            </a:extLst>
          </p:cNvPr>
          <p:cNvSpPr txBox="1"/>
          <p:nvPr/>
        </p:nvSpPr>
        <p:spPr>
          <a:xfrm>
            <a:off x="3967314" y="2860599"/>
            <a:ext cx="963018"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
        <p:nvSpPr>
          <p:cNvPr id="24" name="TextBox 23">
            <a:extLst>
              <a:ext uri="{FF2B5EF4-FFF2-40B4-BE49-F238E27FC236}">
                <a16:creationId xmlns:a16="http://schemas.microsoft.com/office/drawing/2014/main" id="{E5CD14D3-7707-7E4E-9765-FBDE3269AFF2}"/>
              </a:ext>
            </a:extLst>
          </p:cNvPr>
          <p:cNvSpPr txBox="1"/>
          <p:nvPr/>
        </p:nvSpPr>
        <p:spPr>
          <a:xfrm>
            <a:off x="1241781" y="1837981"/>
            <a:ext cx="426713"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pic>
        <p:nvPicPr>
          <p:cNvPr id="3" name="Picture 2" descr="A picture containing text, tiled&#10;&#10;Description automatically generated">
            <a:extLst>
              <a:ext uri="{FF2B5EF4-FFF2-40B4-BE49-F238E27FC236}">
                <a16:creationId xmlns:a16="http://schemas.microsoft.com/office/drawing/2014/main" id="{4EB99DAA-1BB7-5E4B-B63A-4A5CD7371BF9}"/>
              </a:ext>
            </a:extLst>
          </p:cNvPr>
          <p:cNvPicPr>
            <a:picLocks noChangeAspect="1"/>
          </p:cNvPicPr>
          <p:nvPr/>
        </p:nvPicPr>
        <p:blipFill>
          <a:blip r:embed="rId3"/>
          <a:stretch>
            <a:fillRect/>
          </a:stretch>
        </p:blipFill>
        <p:spPr>
          <a:xfrm>
            <a:off x="258191" y="1376543"/>
            <a:ext cx="8627618" cy="4864728"/>
          </a:xfrm>
          <a:prstGeom prst="rect">
            <a:avLst/>
          </a:prstGeom>
        </p:spPr>
      </p:pic>
      <p:sp>
        <p:nvSpPr>
          <p:cNvPr id="14" name="TextBox 13">
            <a:extLst>
              <a:ext uri="{FF2B5EF4-FFF2-40B4-BE49-F238E27FC236}">
                <a16:creationId xmlns:a16="http://schemas.microsoft.com/office/drawing/2014/main" id="{47D96DAF-28D5-DC43-BF3C-356E5533E116}"/>
              </a:ext>
            </a:extLst>
          </p:cNvPr>
          <p:cNvSpPr txBox="1"/>
          <p:nvPr/>
        </p:nvSpPr>
        <p:spPr>
          <a:xfrm>
            <a:off x="6655321" y="5397998"/>
            <a:ext cx="94290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15" name="TextBox 14">
            <a:extLst>
              <a:ext uri="{FF2B5EF4-FFF2-40B4-BE49-F238E27FC236}">
                <a16:creationId xmlns:a16="http://schemas.microsoft.com/office/drawing/2014/main" id="{CA473C8F-3D30-AB42-8E55-498352C886B7}"/>
              </a:ext>
            </a:extLst>
          </p:cNvPr>
          <p:cNvSpPr txBox="1"/>
          <p:nvPr/>
        </p:nvSpPr>
        <p:spPr>
          <a:xfrm>
            <a:off x="3814916" y="3143628"/>
            <a:ext cx="1115415" cy="369332"/>
          </a:xfrm>
          <a:prstGeom prst="rect">
            <a:avLst/>
          </a:prstGeom>
          <a:noFill/>
        </p:spPr>
        <p:txBody>
          <a:bodyPr wrap="square" rtlCol="0">
            <a:spAutoFit/>
          </a:bodyPr>
          <a:lstStyle/>
          <a:p>
            <a:r>
              <a:rPr lang="en-US" dirty="0">
                <a:solidFill>
                  <a:schemeClr val="bg1"/>
                </a:solidFill>
                <a:sym typeface="Wingdings" pitchFamily="2" charset="2"/>
              </a:rPr>
              <a:t> (??) </a:t>
            </a:r>
            <a:endParaRPr lang="en-US" dirty="0">
              <a:solidFill>
                <a:schemeClr val="bg1"/>
              </a:solidFill>
            </a:endParaRPr>
          </a:p>
        </p:txBody>
      </p:sp>
      <p:sp>
        <p:nvSpPr>
          <p:cNvPr id="16" name="TextBox 15">
            <a:extLst>
              <a:ext uri="{FF2B5EF4-FFF2-40B4-BE49-F238E27FC236}">
                <a16:creationId xmlns:a16="http://schemas.microsoft.com/office/drawing/2014/main" id="{DCAD2E30-E383-1A46-BDDC-F8F7D7AFDF5B}"/>
              </a:ext>
            </a:extLst>
          </p:cNvPr>
          <p:cNvSpPr txBox="1"/>
          <p:nvPr/>
        </p:nvSpPr>
        <p:spPr>
          <a:xfrm>
            <a:off x="839012" y="1827097"/>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Tree>
    <p:extLst>
      <p:ext uri="{BB962C8B-B14F-4D97-AF65-F5344CB8AC3E}">
        <p14:creationId xmlns:p14="http://schemas.microsoft.com/office/powerpoint/2010/main" val="60229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15</a:t>
            </a:fld>
            <a:endParaRPr lang="en-US"/>
          </a:p>
        </p:txBody>
      </p:sp>
      <p:pic>
        <p:nvPicPr>
          <p:cNvPr id="3" name="Picture 2" descr="A table with numbers and numbers&#10;&#10;Description automatically generated">
            <a:extLst>
              <a:ext uri="{FF2B5EF4-FFF2-40B4-BE49-F238E27FC236}">
                <a16:creationId xmlns:a16="http://schemas.microsoft.com/office/drawing/2014/main" id="{081DDA5B-6DF4-7E20-7E36-316E072C5FFC}"/>
              </a:ext>
            </a:extLst>
          </p:cNvPr>
          <p:cNvPicPr>
            <a:picLocks noChangeAspect="1"/>
          </p:cNvPicPr>
          <p:nvPr/>
        </p:nvPicPr>
        <p:blipFill>
          <a:blip r:embed="rId2"/>
          <a:stretch>
            <a:fillRect/>
          </a:stretch>
        </p:blipFill>
        <p:spPr>
          <a:xfrm>
            <a:off x="457200" y="258158"/>
            <a:ext cx="8093530" cy="6341683"/>
          </a:xfrm>
          <a:prstGeom prst="rect">
            <a:avLst/>
          </a:prstGeom>
        </p:spPr>
      </p:pic>
    </p:spTree>
    <p:extLst>
      <p:ext uri="{BB962C8B-B14F-4D97-AF65-F5344CB8AC3E}">
        <p14:creationId xmlns:p14="http://schemas.microsoft.com/office/powerpoint/2010/main" val="408583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85387" y="113617"/>
            <a:ext cx="8534400" cy="445828"/>
          </a:xfrm>
          <a:noFill/>
        </p:spPr>
        <p:txBody>
          <a:bodyPr>
            <a:noAutofit/>
          </a:bodyPr>
          <a:lstStyle/>
          <a:p>
            <a:pPr marL="227013" indent="7938" algn="ctr">
              <a:lnSpc>
                <a:spcPct val="80000"/>
              </a:lnSpc>
              <a:spcBef>
                <a:spcPct val="50000"/>
              </a:spcBef>
              <a:spcAft>
                <a:spcPct val="10000"/>
              </a:spcAft>
              <a:buNone/>
            </a:pPr>
            <a:r>
              <a:rPr lang="en-US" dirty="0">
                <a:highlight>
                  <a:srgbClr val="FFFF00"/>
                </a:highlight>
                <a:ea typeface="ＭＳ Ｐゴシック" pitchFamily="-112" charset="-128"/>
                <a:cs typeface="ＭＳ Ｐゴシック" pitchFamily="-112" charset="-128"/>
              </a:rPr>
              <a:t>LEISA approaching MU69 </a:t>
            </a:r>
            <a:r>
              <a:rPr lang="en-US" sz="1800" dirty="0">
                <a:highlight>
                  <a:srgbClr val="FFFF00"/>
                </a:highlight>
                <a:ea typeface="ＭＳ Ｐゴシック" pitchFamily="-112" charset="-128"/>
                <a:cs typeface="ＭＳ Ｐゴシック" pitchFamily="-112" charset="-128"/>
              </a:rPr>
              <a:t>(31dec2019)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16</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617076" y="490418"/>
            <a:ext cx="5828754" cy="369332"/>
          </a:xfrm>
          <a:prstGeom prst="rect">
            <a:avLst/>
          </a:prstGeom>
          <a:noFill/>
        </p:spPr>
        <p:txBody>
          <a:bodyPr wrap="square" rtlCol="0">
            <a:spAutoFit/>
          </a:bodyPr>
          <a:lstStyle/>
          <a:p>
            <a:r>
              <a:rPr lang="en-US" dirty="0">
                <a:highlight>
                  <a:srgbClr val="FFFF00"/>
                </a:highlight>
              </a:rPr>
              <a:t>lsb_0408593941_0x53c_sci.fit (calibrated), &lt;d&gt; = 470e3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6063342" y="778979"/>
            <a:ext cx="1856451" cy="544957"/>
          </a:xfrm>
          <a:prstGeom prst="rect">
            <a:avLst/>
          </a:prstGeom>
          <a:noFill/>
        </p:spPr>
        <p:txBody>
          <a:bodyPr wrap="square" rtlCol="0">
            <a:spAutoFit/>
          </a:bodyPr>
          <a:lstStyle/>
          <a:p>
            <a:pPr algn="ctr">
              <a:lnSpc>
                <a:spcPts val="1860"/>
              </a:lnSpc>
            </a:pPr>
            <a:r>
              <a:rPr lang="en-US" dirty="0"/>
              <a:t>Ch15</a:t>
            </a:r>
          </a:p>
          <a:p>
            <a:pPr algn="ctr">
              <a:lnSpc>
                <a:spcPts val="1660"/>
              </a:lnSpc>
            </a:pPr>
            <a:r>
              <a:rPr lang="en-US" sz="1400" dirty="0"/>
              <a:t>(low_res2.369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937080" y="826890"/>
            <a:ext cx="1719035" cy="519309"/>
          </a:xfrm>
          <a:prstGeom prst="rect">
            <a:avLst/>
          </a:prstGeom>
          <a:noFill/>
        </p:spPr>
        <p:txBody>
          <a:bodyPr wrap="square" rtlCol="0">
            <a:spAutoFit/>
          </a:bodyPr>
          <a:lstStyle/>
          <a:p>
            <a:pPr algn="ctr">
              <a:lnSpc>
                <a:spcPts val="1660"/>
              </a:lnSpc>
            </a:pPr>
            <a:r>
              <a:rPr lang="en-US" dirty="0"/>
              <a:t>Ch195</a:t>
            </a:r>
          </a:p>
          <a:p>
            <a:pPr algn="ctr">
              <a:lnSpc>
                <a:spcPts val="1660"/>
              </a:lnSpc>
            </a:pPr>
            <a:r>
              <a:rPr lang="en-US" sz="1400" dirty="0"/>
              <a:t>(high_res1.236 </a:t>
            </a:r>
            <a:r>
              <a:rPr lang="en-US" sz="1400" dirty="0">
                <a:latin typeface="Symbol" pitchFamily="2" charset="2"/>
              </a:rPr>
              <a:t>m</a:t>
            </a:r>
            <a:r>
              <a:rPr lang="en-US" sz="1400" dirty="0"/>
              <a:t>m)</a:t>
            </a:r>
          </a:p>
        </p:txBody>
      </p:sp>
      <p:sp>
        <p:nvSpPr>
          <p:cNvPr id="19" name="TextBox 18">
            <a:extLst>
              <a:ext uri="{FF2B5EF4-FFF2-40B4-BE49-F238E27FC236}">
                <a16:creationId xmlns:a16="http://schemas.microsoft.com/office/drawing/2014/main" id="{580D0151-CBCB-0343-A460-D012494E1FC6}"/>
              </a:ext>
            </a:extLst>
          </p:cNvPr>
          <p:cNvSpPr txBox="1"/>
          <p:nvPr/>
        </p:nvSpPr>
        <p:spPr>
          <a:xfrm>
            <a:off x="3222171" y="807840"/>
            <a:ext cx="2188027" cy="519309"/>
          </a:xfrm>
          <a:prstGeom prst="rect">
            <a:avLst/>
          </a:prstGeom>
          <a:noFill/>
        </p:spPr>
        <p:txBody>
          <a:bodyPr wrap="square" rtlCol="0">
            <a:spAutoFit/>
          </a:bodyPr>
          <a:lstStyle/>
          <a:p>
            <a:pPr algn="ctr">
              <a:lnSpc>
                <a:spcPts val="16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sp>
        <p:nvSpPr>
          <p:cNvPr id="22" name="TextBox 21">
            <a:extLst>
              <a:ext uri="{FF2B5EF4-FFF2-40B4-BE49-F238E27FC236}">
                <a16:creationId xmlns:a16="http://schemas.microsoft.com/office/drawing/2014/main" id="{54ECF5AA-8F7F-784F-8476-371278860A27}"/>
              </a:ext>
            </a:extLst>
          </p:cNvPr>
          <p:cNvSpPr txBox="1"/>
          <p:nvPr/>
        </p:nvSpPr>
        <p:spPr>
          <a:xfrm>
            <a:off x="6241660" y="5626598"/>
            <a:ext cx="426713"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
        <p:nvSpPr>
          <p:cNvPr id="23" name="TextBox 22">
            <a:extLst>
              <a:ext uri="{FF2B5EF4-FFF2-40B4-BE49-F238E27FC236}">
                <a16:creationId xmlns:a16="http://schemas.microsoft.com/office/drawing/2014/main" id="{8CA3FD9C-D2EC-0A4A-B3D9-29D03170E014}"/>
              </a:ext>
            </a:extLst>
          </p:cNvPr>
          <p:cNvSpPr txBox="1"/>
          <p:nvPr/>
        </p:nvSpPr>
        <p:spPr>
          <a:xfrm>
            <a:off x="3967314" y="2860599"/>
            <a:ext cx="963018" cy="369332"/>
          </a:xfrm>
          <a:prstGeom prst="rect">
            <a:avLst/>
          </a:prstGeom>
          <a:noFill/>
        </p:spPr>
        <p:txBody>
          <a:bodyPr wrap="square" rtlCol="0">
            <a:spAutoFit/>
          </a:bodyPr>
          <a:lstStyle/>
          <a:p>
            <a:r>
              <a:rPr lang="en-US" dirty="0">
                <a:sym typeface="Wingdings" pitchFamily="2" charset="2"/>
              </a:rPr>
              <a:t></a:t>
            </a:r>
            <a:endParaRPr lang="en-US" dirty="0"/>
          </a:p>
        </p:txBody>
      </p:sp>
      <p:sp>
        <p:nvSpPr>
          <p:cNvPr id="24" name="TextBox 23">
            <a:extLst>
              <a:ext uri="{FF2B5EF4-FFF2-40B4-BE49-F238E27FC236}">
                <a16:creationId xmlns:a16="http://schemas.microsoft.com/office/drawing/2014/main" id="{E5CD14D3-7707-7E4E-9765-FBDE3269AFF2}"/>
              </a:ext>
            </a:extLst>
          </p:cNvPr>
          <p:cNvSpPr txBox="1"/>
          <p:nvPr/>
        </p:nvSpPr>
        <p:spPr>
          <a:xfrm>
            <a:off x="2493638" y="6281739"/>
            <a:ext cx="426713"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
        <p:nvSpPr>
          <p:cNvPr id="14" name="TextBox 13">
            <a:extLst>
              <a:ext uri="{FF2B5EF4-FFF2-40B4-BE49-F238E27FC236}">
                <a16:creationId xmlns:a16="http://schemas.microsoft.com/office/drawing/2014/main" id="{47D96DAF-28D5-DC43-BF3C-356E5533E116}"/>
              </a:ext>
            </a:extLst>
          </p:cNvPr>
          <p:cNvSpPr txBox="1"/>
          <p:nvPr/>
        </p:nvSpPr>
        <p:spPr>
          <a:xfrm>
            <a:off x="6655321" y="5397998"/>
            <a:ext cx="94290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15" name="TextBox 14">
            <a:extLst>
              <a:ext uri="{FF2B5EF4-FFF2-40B4-BE49-F238E27FC236}">
                <a16:creationId xmlns:a16="http://schemas.microsoft.com/office/drawing/2014/main" id="{CA473C8F-3D30-AB42-8E55-498352C886B7}"/>
              </a:ext>
            </a:extLst>
          </p:cNvPr>
          <p:cNvSpPr txBox="1"/>
          <p:nvPr/>
        </p:nvSpPr>
        <p:spPr>
          <a:xfrm>
            <a:off x="6590770" y="3992712"/>
            <a:ext cx="1115415" cy="369332"/>
          </a:xfrm>
          <a:prstGeom prst="rect">
            <a:avLst/>
          </a:prstGeom>
          <a:noFill/>
        </p:spPr>
        <p:txBody>
          <a:bodyPr wrap="square" rtlCol="0">
            <a:spAutoFit/>
          </a:bodyPr>
          <a:lstStyle/>
          <a:p>
            <a:r>
              <a:rPr lang="en-US" dirty="0">
                <a:solidFill>
                  <a:schemeClr val="bg2"/>
                </a:solidFill>
                <a:highlight>
                  <a:srgbClr val="00FF00"/>
                </a:highlight>
                <a:sym typeface="Wingdings" pitchFamily="2" charset="2"/>
              </a:rPr>
              <a:t> (??) </a:t>
            </a:r>
            <a:endParaRPr lang="en-US" dirty="0">
              <a:solidFill>
                <a:schemeClr val="bg2"/>
              </a:solidFill>
              <a:highlight>
                <a:srgbClr val="00FF00"/>
              </a:highlight>
            </a:endParaRPr>
          </a:p>
        </p:txBody>
      </p:sp>
      <p:sp>
        <p:nvSpPr>
          <p:cNvPr id="16" name="TextBox 15">
            <a:extLst>
              <a:ext uri="{FF2B5EF4-FFF2-40B4-BE49-F238E27FC236}">
                <a16:creationId xmlns:a16="http://schemas.microsoft.com/office/drawing/2014/main" id="{DCAD2E30-E383-1A46-BDDC-F8F7D7AFDF5B}"/>
              </a:ext>
            </a:extLst>
          </p:cNvPr>
          <p:cNvSpPr txBox="1"/>
          <p:nvPr/>
        </p:nvSpPr>
        <p:spPr>
          <a:xfrm>
            <a:off x="2387424" y="6488668"/>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pic>
        <p:nvPicPr>
          <p:cNvPr id="4" name="Picture 3" descr="A black and white image of a television screen with Vietnam Veterans Memorial in the background&#10;&#10;Description automatically generated">
            <a:extLst>
              <a:ext uri="{FF2B5EF4-FFF2-40B4-BE49-F238E27FC236}">
                <a16:creationId xmlns:a16="http://schemas.microsoft.com/office/drawing/2014/main" id="{DFB44997-E3EF-58FA-87EA-99117892136A}"/>
              </a:ext>
            </a:extLst>
          </p:cNvPr>
          <p:cNvPicPr>
            <a:picLocks noChangeAspect="1"/>
          </p:cNvPicPr>
          <p:nvPr/>
        </p:nvPicPr>
        <p:blipFill>
          <a:blip r:embed="rId3"/>
          <a:stretch>
            <a:fillRect/>
          </a:stretch>
        </p:blipFill>
        <p:spPr>
          <a:xfrm>
            <a:off x="871764" y="1323936"/>
            <a:ext cx="7667887" cy="4966248"/>
          </a:xfrm>
          <a:prstGeom prst="rect">
            <a:avLst/>
          </a:prstGeom>
        </p:spPr>
      </p:pic>
      <p:sp>
        <p:nvSpPr>
          <p:cNvPr id="6" name="TextBox 5">
            <a:extLst>
              <a:ext uri="{FF2B5EF4-FFF2-40B4-BE49-F238E27FC236}">
                <a16:creationId xmlns:a16="http://schemas.microsoft.com/office/drawing/2014/main" id="{2CD99030-19C2-5A12-933C-3C187B0AFB0F}"/>
              </a:ext>
            </a:extLst>
          </p:cNvPr>
          <p:cNvSpPr txBox="1"/>
          <p:nvPr/>
        </p:nvSpPr>
        <p:spPr>
          <a:xfrm>
            <a:off x="1720750" y="1544064"/>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7" name="TextBox 6">
            <a:extLst>
              <a:ext uri="{FF2B5EF4-FFF2-40B4-BE49-F238E27FC236}">
                <a16:creationId xmlns:a16="http://schemas.microsoft.com/office/drawing/2014/main" id="{AB9D4135-95DD-1463-34EB-12A84CF17B9C}"/>
              </a:ext>
            </a:extLst>
          </p:cNvPr>
          <p:cNvSpPr txBox="1"/>
          <p:nvPr/>
        </p:nvSpPr>
        <p:spPr>
          <a:xfrm>
            <a:off x="4202695" y="4080439"/>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8" name="TextBox 7">
            <a:extLst>
              <a:ext uri="{FF2B5EF4-FFF2-40B4-BE49-F238E27FC236}">
                <a16:creationId xmlns:a16="http://schemas.microsoft.com/office/drawing/2014/main" id="{EA4A6B50-194F-0C98-F6AC-1E5BE66C847B}"/>
              </a:ext>
            </a:extLst>
          </p:cNvPr>
          <p:cNvSpPr txBox="1"/>
          <p:nvPr/>
        </p:nvSpPr>
        <p:spPr>
          <a:xfrm>
            <a:off x="6956776" y="5593552"/>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9" name="TextBox 8">
            <a:extLst>
              <a:ext uri="{FF2B5EF4-FFF2-40B4-BE49-F238E27FC236}">
                <a16:creationId xmlns:a16="http://schemas.microsoft.com/office/drawing/2014/main" id="{8EE2E51C-300E-172C-997E-5ED8265ECD4B}"/>
              </a:ext>
            </a:extLst>
          </p:cNvPr>
          <p:cNvSpPr txBox="1"/>
          <p:nvPr/>
        </p:nvSpPr>
        <p:spPr>
          <a:xfrm>
            <a:off x="85387" y="239486"/>
            <a:ext cx="1672253" cy="369332"/>
          </a:xfrm>
          <a:prstGeom prst="rect">
            <a:avLst/>
          </a:prstGeom>
          <a:noFill/>
        </p:spPr>
        <p:txBody>
          <a:bodyPr wrap="none" rtlCol="0">
            <a:spAutoFit/>
          </a:bodyPr>
          <a:lstStyle/>
          <a:p>
            <a:r>
              <a:rPr lang="en-US" dirty="0">
                <a:highlight>
                  <a:srgbClr val="FFFF00"/>
                </a:highlight>
              </a:rPr>
              <a:t>NEW (Jan 2024)</a:t>
            </a:r>
          </a:p>
        </p:txBody>
      </p:sp>
    </p:spTree>
    <p:extLst>
      <p:ext uri="{BB962C8B-B14F-4D97-AF65-F5344CB8AC3E}">
        <p14:creationId xmlns:p14="http://schemas.microsoft.com/office/powerpoint/2010/main" val="105953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85387" y="113617"/>
            <a:ext cx="8534400" cy="445828"/>
          </a:xfrm>
          <a:noFill/>
        </p:spPr>
        <p:txBody>
          <a:bodyPr>
            <a:noAutofit/>
          </a:bodyPr>
          <a:lstStyle/>
          <a:p>
            <a:pPr marL="227013" indent="7938" algn="ctr">
              <a:lnSpc>
                <a:spcPct val="80000"/>
              </a:lnSpc>
              <a:spcBef>
                <a:spcPct val="50000"/>
              </a:spcBef>
              <a:spcAft>
                <a:spcPct val="10000"/>
              </a:spcAft>
              <a:buNone/>
            </a:pPr>
            <a:r>
              <a:rPr lang="en-US" dirty="0">
                <a:highlight>
                  <a:srgbClr val="FFFF00"/>
                </a:highlight>
                <a:ea typeface="ＭＳ Ｐゴシック" pitchFamily="-112" charset="-128"/>
                <a:cs typeface="ＭＳ Ｐゴシック" pitchFamily="-112" charset="-128"/>
              </a:rPr>
              <a:t>LEISA approaching MU69 </a:t>
            </a:r>
            <a:r>
              <a:rPr lang="en-US" sz="1800" dirty="0">
                <a:highlight>
                  <a:srgbClr val="FFFF00"/>
                </a:highlight>
                <a:ea typeface="ＭＳ Ｐゴシック" pitchFamily="-112" charset="-128"/>
                <a:cs typeface="ＭＳ Ｐゴシック" pitchFamily="-112" charset="-128"/>
              </a:rPr>
              <a:t>(31dec2019)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17</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617076" y="490418"/>
            <a:ext cx="5828754" cy="369332"/>
          </a:xfrm>
          <a:prstGeom prst="rect">
            <a:avLst/>
          </a:prstGeom>
          <a:noFill/>
        </p:spPr>
        <p:txBody>
          <a:bodyPr wrap="square" rtlCol="0">
            <a:spAutoFit/>
          </a:bodyPr>
          <a:lstStyle/>
          <a:p>
            <a:r>
              <a:rPr lang="en-US" dirty="0">
                <a:highlight>
                  <a:srgbClr val="FFFF00"/>
                </a:highlight>
              </a:rPr>
              <a:t>lsb_04085</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8728</a:t>
            </a:r>
            <a:r>
              <a:rPr lang="en-US" dirty="0">
                <a:highlight>
                  <a:srgbClr val="FFFF00"/>
                </a:highlight>
              </a:rPr>
              <a:t>1_0x53c_sci.fit (calibrated), &lt;d&gt; = 566e3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6063342" y="778979"/>
            <a:ext cx="1856451" cy="544957"/>
          </a:xfrm>
          <a:prstGeom prst="rect">
            <a:avLst/>
          </a:prstGeom>
          <a:noFill/>
        </p:spPr>
        <p:txBody>
          <a:bodyPr wrap="square" rtlCol="0">
            <a:spAutoFit/>
          </a:bodyPr>
          <a:lstStyle/>
          <a:p>
            <a:pPr algn="ctr">
              <a:lnSpc>
                <a:spcPts val="1860"/>
              </a:lnSpc>
            </a:pPr>
            <a:r>
              <a:rPr lang="en-US" dirty="0"/>
              <a:t>Ch15</a:t>
            </a:r>
          </a:p>
          <a:p>
            <a:pPr algn="ctr">
              <a:lnSpc>
                <a:spcPts val="1660"/>
              </a:lnSpc>
            </a:pPr>
            <a:r>
              <a:rPr lang="en-US" sz="1400" dirty="0"/>
              <a:t>(low_res2.369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937080" y="826890"/>
            <a:ext cx="1719035" cy="519309"/>
          </a:xfrm>
          <a:prstGeom prst="rect">
            <a:avLst/>
          </a:prstGeom>
          <a:noFill/>
        </p:spPr>
        <p:txBody>
          <a:bodyPr wrap="square" rtlCol="0">
            <a:spAutoFit/>
          </a:bodyPr>
          <a:lstStyle/>
          <a:p>
            <a:pPr algn="ctr">
              <a:lnSpc>
                <a:spcPts val="1660"/>
              </a:lnSpc>
            </a:pPr>
            <a:r>
              <a:rPr lang="en-US" dirty="0"/>
              <a:t>Ch195</a:t>
            </a:r>
          </a:p>
          <a:p>
            <a:pPr algn="ctr">
              <a:lnSpc>
                <a:spcPts val="1660"/>
              </a:lnSpc>
            </a:pPr>
            <a:r>
              <a:rPr lang="en-US" sz="1400" dirty="0"/>
              <a:t>(high_res1.236 </a:t>
            </a:r>
            <a:r>
              <a:rPr lang="en-US" sz="1400" dirty="0">
                <a:latin typeface="Symbol" pitchFamily="2" charset="2"/>
              </a:rPr>
              <a:t>m</a:t>
            </a:r>
            <a:r>
              <a:rPr lang="en-US" sz="1400" dirty="0"/>
              <a:t>m)</a:t>
            </a:r>
          </a:p>
        </p:txBody>
      </p:sp>
      <p:sp>
        <p:nvSpPr>
          <p:cNvPr id="19" name="TextBox 18">
            <a:extLst>
              <a:ext uri="{FF2B5EF4-FFF2-40B4-BE49-F238E27FC236}">
                <a16:creationId xmlns:a16="http://schemas.microsoft.com/office/drawing/2014/main" id="{580D0151-CBCB-0343-A460-D012494E1FC6}"/>
              </a:ext>
            </a:extLst>
          </p:cNvPr>
          <p:cNvSpPr txBox="1"/>
          <p:nvPr/>
        </p:nvSpPr>
        <p:spPr>
          <a:xfrm>
            <a:off x="3222171" y="807840"/>
            <a:ext cx="2188027" cy="519309"/>
          </a:xfrm>
          <a:prstGeom prst="rect">
            <a:avLst/>
          </a:prstGeom>
          <a:noFill/>
        </p:spPr>
        <p:txBody>
          <a:bodyPr wrap="square" rtlCol="0">
            <a:spAutoFit/>
          </a:bodyPr>
          <a:lstStyle/>
          <a:p>
            <a:pPr algn="ctr">
              <a:lnSpc>
                <a:spcPts val="16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sp>
        <p:nvSpPr>
          <p:cNvPr id="22" name="TextBox 21">
            <a:extLst>
              <a:ext uri="{FF2B5EF4-FFF2-40B4-BE49-F238E27FC236}">
                <a16:creationId xmlns:a16="http://schemas.microsoft.com/office/drawing/2014/main" id="{54ECF5AA-8F7F-784F-8476-371278860A27}"/>
              </a:ext>
            </a:extLst>
          </p:cNvPr>
          <p:cNvSpPr txBox="1"/>
          <p:nvPr/>
        </p:nvSpPr>
        <p:spPr>
          <a:xfrm>
            <a:off x="6241660" y="5626598"/>
            <a:ext cx="426713"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
        <p:nvSpPr>
          <p:cNvPr id="23" name="TextBox 22">
            <a:extLst>
              <a:ext uri="{FF2B5EF4-FFF2-40B4-BE49-F238E27FC236}">
                <a16:creationId xmlns:a16="http://schemas.microsoft.com/office/drawing/2014/main" id="{8CA3FD9C-D2EC-0A4A-B3D9-29D03170E014}"/>
              </a:ext>
            </a:extLst>
          </p:cNvPr>
          <p:cNvSpPr txBox="1"/>
          <p:nvPr/>
        </p:nvSpPr>
        <p:spPr>
          <a:xfrm>
            <a:off x="3967314" y="2860599"/>
            <a:ext cx="963018" cy="369332"/>
          </a:xfrm>
          <a:prstGeom prst="rect">
            <a:avLst/>
          </a:prstGeom>
          <a:noFill/>
        </p:spPr>
        <p:txBody>
          <a:bodyPr wrap="square" rtlCol="0">
            <a:spAutoFit/>
          </a:bodyPr>
          <a:lstStyle/>
          <a:p>
            <a:r>
              <a:rPr lang="en-US" dirty="0">
                <a:sym typeface="Wingdings" pitchFamily="2" charset="2"/>
              </a:rPr>
              <a:t></a:t>
            </a:r>
            <a:endParaRPr lang="en-US" dirty="0"/>
          </a:p>
        </p:txBody>
      </p:sp>
      <p:sp>
        <p:nvSpPr>
          <p:cNvPr id="24" name="TextBox 23">
            <a:extLst>
              <a:ext uri="{FF2B5EF4-FFF2-40B4-BE49-F238E27FC236}">
                <a16:creationId xmlns:a16="http://schemas.microsoft.com/office/drawing/2014/main" id="{E5CD14D3-7707-7E4E-9765-FBDE3269AFF2}"/>
              </a:ext>
            </a:extLst>
          </p:cNvPr>
          <p:cNvSpPr txBox="1"/>
          <p:nvPr/>
        </p:nvSpPr>
        <p:spPr>
          <a:xfrm>
            <a:off x="2493638" y="6281739"/>
            <a:ext cx="426713" cy="369332"/>
          </a:xfrm>
          <a:prstGeom prst="rect">
            <a:avLst/>
          </a:prstGeom>
          <a:noFill/>
        </p:spPr>
        <p:txBody>
          <a:bodyPr wrap="square" rtlCol="0">
            <a:spAutoFit/>
          </a:bodyPr>
          <a:lstStyle/>
          <a:p>
            <a:r>
              <a:rPr lang="en-US" dirty="0">
                <a:solidFill>
                  <a:schemeClr val="bg1"/>
                </a:solidFill>
                <a:sym typeface="Wingdings" pitchFamily="2" charset="2"/>
              </a:rPr>
              <a:t></a:t>
            </a:r>
            <a:endParaRPr lang="en-US" dirty="0">
              <a:solidFill>
                <a:schemeClr val="bg1"/>
              </a:solidFill>
            </a:endParaRPr>
          </a:p>
        </p:txBody>
      </p:sp>
      <p:sp>
        <p:nvSpPr>
          <p:cNvPr id="14" name="TextBox 13">
            <a:extLst>
              <a:ext uri="{FF2B5EF4-FFF2-40B4-BE49-F238E27FC236}">
                <a16:creationId xmlns:a16="http://schemas.microsoft.com/office/drawing/2014/main" id="{47D96DAF-28D5-DC43-BF3C-356E5533E116}"/>
              </a:ext>
            </a:extLst>
          </p:cNvPr>
          <p:cNvSpPr txBox="1"/>
          <p:nvPr/>
        </p:nvSpPr>
        <p:spPr>
          <a:xfrm>
            <a:off x="6655321" y="5397998"/>
            <a:ext cx="94290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15" name="TextBox 14">
            <a:extLst>
              <a:ext uri="{FF2B5EF4-FFF2-40B4-BE49-F238E27FC236}">
                <a16:creationId xmlns:a16="http://schemas.microsoft.com/office/drawing/2014/main" id="{CA473C8F-3D30-AB42-8E55-498352C886B7}"/>
              </a:ext>
            </a:extLst>
          </p:cNvPr>
          <p:cNvSpPr txBox="1"/>
          <p:nvPr/>
        </p:nvSpPr>
        <p:spPr>
          <a:xfrm>
            <a:off x="6590770" y="3992712"/>
            <a:ext cx="1115415" cy="369332"/>
          </a:xfrm>
          <a:prstGeom prst="rect">
            <a:avLst/>
          </a:prstGeom>
          <a:noFill/>
        </p:spPr>
        <p:txBody>
          <a:bodyPr wrap="square" rtlCol="0">
            <a:spAutoFit/>
          </a:bodyPr>
          <a:lstStyle/>
          <a:p>
            <a:r>
              <a:rPr lang="en-US" dirty="0">
                <a:solidFill>
                  <a:schemeClr val="bg2"/>
                </a:solidFill>
                <a:highlight>
                  <a:srgbClr val="00FF00"/>
                </a:highlight>
                <a:sym typeface="Wingdings" pitchFamily="2" charset="2"/>
              </a:rPr>
              <a:t> (??) </a:t>
            </a:r>
            <a:endParaRPr lang="en-US" dirty="0">
              <a:solidFill>
                <a:schemeClr val="bg2"/>
              </a:solidFill>
              <a:highlight>
                <a:srgbClr val="00FF00"/>
              </a:highlight>
            </a:endParaRPr>
          </a:p>
        </p:txBody>
      </p:sp>
      <p:sp>
        <p:nvSpPr>
          <p:cNvPr id="16" name="TextBox 15">
            <a:extLst>
              <a:ext uri="{FF2B5EF4-FFF2-40B4-BE49-F238E27FC236}">
                <a16:creationId xmlns:a16="http://schemas.microsoft.com/office/drawing/2014/main" id="{DCAD2E30-E383-1A46-BDDC-F8F7D7AFDF5B}"/>
              </a:ext>
            </a:extLst>
          </p:cNvPr>
          <p:cNvSpPr txBox="1"/>
          <p:nvPr/>
        </p:nvSpPr>
        <p:spPr>
          <a:xfrm>
            <a:off x="2387424" y="6488668"/>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6" name="TextBox 5">
            <a:extLst>
              <a:ext uri="{FF2B5EF4-FFF2-40B4-BE49-F238E27FC236}">
                <a16:creationId xmlns:a16="http://schemas.microsoft.com/office/drawing/2014/main" id="{2CD99030-19C2-5A12-933C-3C187B0AFB0F}"/>
              </a:ext>
            </a:extLst>
          </p:cNvPr>
          <p:cNvSpPr txBox="1"/>
          <p:nvPr/>
        </p:nvSpPr>
        <p:spPr>
          <a:xfrm>
            <a:off x="1720750" y="1544064"/>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7" name="TextBox 6">
            <a:extLst>
              <a:ext uri="{FF2B5EF4-FFF2-40B4-BE49-F238E27FC236}">
                <a16:creationId xmlns:a16="http://schemas.microsoft.com/office/drawing/2014/main" id="{AB9D4135-95DD-1463-34EB-12A84CF17B9C}"/>
              </a:ext>
            </a:extLst>
          </p:cNvPr>
          <p:cNvSpPr txBox="1"/>
          <p:nvPr/>
        </p:nvSpPr>
        <p:spPr>
          <a:xfrm>
            <a:off x="4202695" y="4080439"/>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sp>
        <p:nvSpPr>
          <p:cNvPr id="8" name="TextBox 7">
            <a:extLst>
              <a:ext uri="{FF2B5EF4-FFF2-40B4-BE49-F238E27FC236}">
                <a16:creationId xmlns:a16="http://schemas.microsoft.com/office/drawing/2014/main" id="{EA4A6B50-194F-0C98-F6AC-1E5BE66C847B}"/>
              </a:ext>
            </a:extLst>
          </p:cNvPr>
          <p:cNvSpPr txBox="1"/>
          <p:nvPr/>
        </p:nvSpPr>
        <p:spPr>
          <a:xfrm>
            <a:off x="6956776" y="5593552"/>
            <a:ext cx="963018" cy="369332"/>
          </a:xfrm>
          <a:prstGeom prst="rect">
            <a:avLst/>
          </a:prstGeom>
          <a:noFill/>
        </p:spPr>
        <p:txBody>
          <a:bodyPr wrap="square" rtlCol="0">
            <a:spAutoFit/>
          </a:bodyPr>
          <a:lstStyle/>
          <a:p>
            <a:r>
              <a:rPr lang="en-US" dirty="0">
                <a:solidFill>
                  <a:schemeClr val="bg1"/>
                </a:solidFill>
                <a:sym typeface="Wingdings" pitchFamily="2" charset="2"/>
              </a:rPr>
              <a:t> (???)</a:t>
            </a:r>
            <a:endParaRPr lang="en-US" dirty="0">
              <a:solidFill>
                <a:schemeClr val="bg1"/>
              </a:solidFill>
            </a:endParaRPr>
          </a:p>
        </p:txBody>
      </p:sp>
      <p:pic>
        <p:nvPicPr>
          <p:cNvPr id="3" name="Picture 2" descr="A black rectangular object with white dots&#10;&#10;Description automatically generated">
            <a:extLst>
              <a:ext uri="{FF2B5EF4-FFF2-40B4-BE49-F238E27FC236}">
                <a16:creationId xmlns:a16="http://schemas.microsoft.com/office/drawing/2014/main" id="{2090C5C0-6A06-8C5A-5081-9AFB42258FB2}"/>
              </a:ext>
            </a:extLst>
          </p:cNvPr>
          <p:cNvPicPr>
            <a:picLocks noChangeAspect="1"/>
          </p:cNvPicPr>
          <p:nvPr/>
        </p:nvPicPr>
        <p:blipFill>
          <a:blip r:embed="rId3"/>
          <a:stretch>
            <a:fillRect/>
          </a:stretch>
        </p:blipFill>
        <p:spPr>
          <a:xfrm>
            <a:off x="290025" y="1416913"/>
            <a:ext cx="8389623" cy="4485508"/>
          </a:xfrm>
          <a:prstGeom prst="rect">
            <a:avLst/>
          </a:prstGeom>
        </p:spPr>
      </p:pic>
      <p:sp>
        <p:nvSpPr>
          <p:cNvPr id="12" name="TextBox 11">
            <a:extLst>
              <a:ext uri="{FF2B5EF4-FFF2-40B4-BE49-F238E27FC236}">
                <a16:creationId xmlns:a16="http://schemas.microsoft.com/office/drawing/2014/main" id="{70106C56-8B8E-7809-6EFF-CF4306ADE5E1}"/>
              </a:ext>
            </a:extLst>
          </p:cNvPr>
          <p:cNvSpPr txBox="1"/>
          <p:nvPr/>
        </p:nvSpPr>
        <p:spPr>
          <a:xfrm>
            <a:off x="1132114" y="2014245"/>
            <a:ext cx="1143000" cy="369332"/>
          </a:xfrm>
          <a:prstGeom prst="rect">
            <a:avLst/>
          </a:prstGeom>
          <a:noFill/>
        </p:spPr>
        <p:txBody>
          <a:bodyPr wrap="square">
            <a:spAutoFit/>
          </a:bodyPr>
          <a:lstStyle/>
          <a:p>
            <a:r>
              <a:rPr lang="en-US" dirty="0">
                <a:solidFill>
                  <a:schemeClr val="bg1"/>
                </a:solidFill>
                <a:sym typeface="Wingdings" pitchFamily="2" charset="2"/>
              </a:rPr>
              <a:t> (?????)</a:t>
            </a:r>
            <a:endParaRPr lang="en-US" dirty="0">
              <a:solidFill>
                <a:schemeClr val="bg1"/>
              </a:solidFill>
            </a:endParaRPr>
          </a:p>
        </p:txBody>
      </p:sp>
      <p:sp>
        <p:nvSpPr>
          <p:cNvPr id="13" name="TextBox 12">
            <a:extLst>
              <a:ext uri="{FF2B5EF4-FFF2-40B4-BE49-F238E27FC236}">
                <a16:creationId xmlns:a16="http://schemas.microsoft.com/office/drawing/2014/main" id="{758BBED5-659D-78DA-776D-59975704F614}"/>
              </a:ext>
            </a:extLst>
          </p:cNvPr>
          <p:cNvSpPr txBox="1"/>
          <p:nvPr/>
        </p:nvSpPr>
        <p:spPr>
          <a:xfrm>
            <a:off x="4234535" y="3636217"/>
            <a:ext cx="1143000" cy="369332"/>
          </a:xfrm>
          <a:prstGeom prst="rect">
            <a:avLst/>
          </a:prstGeom>
          <a:noFill/>
        </p:spPr>
        <p:txBody>
          <a:bodyPr wrap="square">
            <a:spAutoFit/>
          </a:bodyPr>
          <a:lstStyle/>
          <a:p>
            <a:r>
              <a:rPr lang="en-US" dirty="0">
                <a:solidFill>
                  <a:schemeClr val="bg1"/>
                </a:solidFill>
                <a:sym typeface="Wingdings" pitchFamily="2" charset="2"/>
              </a:rPr>
              <a:t> (?????)</a:t>
            </a:r>
            <a:endParaRPr lang="en-US" dirty="0">
              <a:solidFill>
                <a:schemeClr val="bg1"/>
              </a:solidFill>
            </a:endParaRPr>
          </a:p>
        </p:txBody>
      </p:sp>
      <p:sp>
        <p:nvSpPr>
          <p:cNvPr id="20" name="TextBox 19">
            <a:extLst>
              <a:ext uri="{FF2B5EF4-FFF2-40B4-BE49-F238E27FC236}">
                <a16:creationId xmlns:a16="http://schemas.microsoft.com/office/drawing/2014/main" id="{0FB57390-B77D-A71D-1FAF-5A69584F2695}"/>
              </a:ext>
            </a:extLst>
          </p:cNvPr>
          <p:cNvSpPr txBox="1"/>
          <p:nvPr/>
        </p:nvSpPr>
        <p:spPr>
          <a:xfrm>
            <a:off x="7195448" y="5236416"/>
            <a:ext cx="1143000" cy="369332"/>
          </a:xfrm>
          <a:prstGeom prst="rect">
            <a:avLst/>
          </a:prstGeom>
          <a:noFill/>
        </p:spPr>
        <p:txBody>
          <a:bodyPr wrap="square">
            <a:spAutoFit/>
          </a:bodyPr>
          <a:lstStyle/>
          <a:p>
            <a:r>
              <a:rPr lang="en-US" dirty="0">
                <a:solidFill>
                  <a:schemeClr val="bg1"/>
                </a:solidFill>
                <a:sym typeface="Wingdings" pitchFamily="2" charset="2"/>
              </a:rPr>
              <a:t> (?????)</a:t>
            </a:r>
            <a:endParaRPr lang="en-US" dirty="0">
              <a:solidFill>
                <a:schemeClr val="bg1"/>
              </a:solidFill>
            </a:endParaRPr>
          </a:p>
        </p:txBody>
      </p:sp>
      <p:sp>
        <p:nvSpPr>
          <p:cNvPr id="21" name="TextBox 20">
            <a:extLst>
              <a:ext uri="{FF2B5EF4-FFF2-40B4-BE49-F238E27FC236}">
                <a16:creationId xmlns:a16="http://schemas.microsoft.com/office/drawing/2014/main" id="{FCB1AAC8-E6C5-0A07-EA25-26C1C4C6D778}"/>
              </a:ext>
            </a:extLst>
          </p:cNvPr>
          <p:cNvSpPr txBox="1"/>
          <p:nvPr/>
        </p:nvSpPr>
        <p:spPr>
          <a:xfrm>
            <a:off x="85387" y="239486"/>
            <a:ext cx="1672253" cy="369332"/>
          </a:xfrm>
          <a:prstGeom prst="rect">
            <a:avLst/>
          </a:prstGeom>
          <a:noFill/>
        </p:spPr>
        <p:txBody>
          <a:bodyPr wrap="none" rtlCol="0">
            <a:spAutoFit/>
          </a:bodyPr>
          <a:lstStyle/>
          <a:p>
            <a:r>
              <a:rPr lang="en-US" dirty="0">
                <a:highlight>
                  <a:srgbClr val="FFFF00"/>
                </a:highlight>
              </a:rPr>
              <a:t>NEW (Jan 2024)</a:t>
            </a:r>
          </a:p>
        </p:txBody>
      </p:sp>
    </p:spTree>
    <p:extLst>
      <p:ext uri="{BB962C8B-B14F-4D97-AF65-F5344CB8AC3E}">
        <p14:creationId xmlns:p14="http://schemas.microsoft.com/office/powerpoint/2010/main" val="663033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18</a:t>
            </a:fld>
            <a:endParaRPr lang="en-US"/>
          </a:p>
        </p:txBody>
      </p:sp>
      <p:pic>
        <p:nvPicPr>
          <p:cNvPr id="6" name="Picture 5" descr="A table with numbers and numbers&#10;&#10;Description automatically generated">
            <a:extLst>
              <a:ext uri="{FF2B5EF4-FFF2-40B4-BE49-F238E27FC236}">
                <a16:creationId xmlns:a16="http://schemas.microsoft.com/office/drawing/2014/main" id="{737D9435-794A-30FB-2EFB-C7573BAC2BC4}"/>
              </a:ext>
            </a:extLst>
          </p:cNvPr>
          <p:cNvPicPr>
            <a:picLocks noChangeAspect="1"/>
          </p:cNvPicPr>
          <p:nvPr/>
        </p:nvPicPr>
        <p:blipFill>
          <a:blip r:embed="rId2"/>
          <a:stretch>
            <a:fillRect/>
          </a:stretch>
        </p:blipFill>
        <p:spPr>
          <a:xfrm>
            <a:off x="457200" y="256032"/>
            <a:ext cx="8092440" cy="6321133"/>
          </a:xfrm>
          <a:prstGeom prst="rect">
            <a:avLst/>
          </a:prstGeom>
        </p:spPr>
      </p:pic>
    </p:spTree>
    <p:extLst>
      <p:ext uri="{BB962C8B-B14F-4D97-AF65-F5344CB8AC3E}">
        <p14:creationId xmlns:p14="http://schemas.microsoft.com/office/powerpoint/2010/main" val="248552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0" y="153781"/>
            <a:ext cx="9144000" cy="722724"/>
          </a:xfrm>
          <a:noFill/>
        </p:spPr>
        <p:txBody>
          <a:bodyPr>
            <a:noAutofit/>
          </a:bodyPr>
          <a:lstStyle/>
          <a:p>
            <a:pPr marL="227013" indent="7938" algn="ctr">
              <a:lnSpc>
                <a:spcPct val="80000"/>
              </a:lnSpc>
              <a:spcBef>
                <a:spcPct val="50000"/>
              </a:spcBef>
              <a:spcAft>
                <a:spcPct val="10000"/>
              </a:spcAft>
              <a:buNone/>
            </a:pPr>
            <a:r>
              <a:rPr lang="en-US" sz="6000" dirty="0">
                <a:ea typeface="ＭＳ Ｐゴシック" pitchFamily="-112" charset="-128"/>
                <a:cs typeface="ＭＳ Ｐゴシック" pitchFamily="-112" charset="-128"/>
              </a:rPr>
              <a:t>Summary/Suggestions</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19</a:t>
            </a:fld>
            <a:endParaRPr lang="en-US"/>
          </a:p>
        </p:txBody>
      </p:sp>
      <p:sp>
        <p:nvSpPr>
          <p:cNvPr id="2" name="TextBox 1">
            <a:extLst>
              <a:ext uri="{FF2B5EF4-FFF2-40B4-BE49-F238E27FC236}">
                <a16:creationId xmlns:a16="http://schemas.microsoft.com/office/drawing/2014/main" id="{A98C6CD1-34F8-AF45-A8C5-C4CBA2B761F6}"/>
              </a:ext>
            </a:extLst>
          </p:cNvPr>
          <p:cNvSpPr txBox="1"/>
          <p:nvPr/>
        </p:nvSpPr>
        <p:spPr>
          <a:xfrm>
            <a:off x="270640" y="950656"/>
            <a:ext cx="8655646" cy="5734903"/>
          </a:xfrm>
          <a:prstGeom prst="rect">
            <a:avLst/>
          </a:prstGeom>
          <a:noFill/>
        </p:spPr>
        <p:txBody>
          <a:bodyPr wrap="square" rtlCol="0">
            <a:spAutoFit/>
          </a:bodyPr>
          <a:lstStyle/>
          <a:p>
            <a:pPr>
              <a:lnSpc>
                <a:spcPts val="1960"/>
              </a:lnSpc>
            </a:pPr>
            <a:r>
              <a:rPr lang="en-US" b="1" dirty="0"/>
              <a:t>LEISA frames read in fine, for both raw and calibrated) data</a:t>
            </a:r>
            <a:endParaRPr lang="en-US" dirty="0"/>
          </a:p>
          <a:p>
            <a:pPr marL="285750" indent="-285750">
              <a:lnSpc>
                <a:spcPts val="1960"/>
              </a:lnSpc>
              <a:buFont typeface="Arial" panose="020B0604020202020204" pitchFamily="34" charset="0"/>
              <a:buChar char="•"/>
            </a:pPr>
            <a:r>
              <a:rPr lang="en-US" dirty="0"/>
              <a:t>This includes the current data cubes, at d = 470 &amp; 566e3 km from MU69.</a:t>
            </a:r>
          </a:p>
          <a:p>
            <a:pPr marL="285750" indent="-285750">
              <a:lnSpc>
                <a:spcPts val="1960"/>
              </a:lnSpc>
              <a:buFont typeface="Arial" panose="020B0604020202020204" pitchFamily="34" charset="0"/>
              <a:buChar char="•"/>
            </a:pPr>
            <a:r>
              <a:rPr lang="en-US" dirty="0"/>
              <a:t>lambda 2.5-1.225um (rows0 thru 199, low res), 2.25-2.10um (rows204 thru 255, hi res). (These are separated by a ~4-row bond joint.)</a:t>
            </a:r>
          </a:p>
          <a:p>
            <a:pPr marL="285750" indent="-285750">
              <a:lnSpc>
                <a:spcPts val="1960"/>
              </a:lnSpc>
              <a:buFont typeface="Arial" panose="020B0604020202020204" pitchFamily="34" charset="0"/>
              <a:buChar char="•"/>
            </a:pPr>
            <a:endParaRPr lang="en-US" dirty="0"/>
          </a:p>
          <a:p>
            <a:pPr marL="285750" indent="-285750">
              <a:lnSpc>
                <a:spcPts val="1960"/>
              </a:lnSpc>
              <a:buFont typeface="Arial" panose="020B0604020202020204" pitchFamily="34" charset="0"/>
              <a:buChar char="•"/>
            </a:pPr>
            <a:r>
              <a:rPr lang="en-US" b="1" dirty="0"/>
              <a:t>Object MU69 </a:t>
            </a:r>
            <a:r>
              <a:rPr lang="en-US" dirty="0"/>
              <a:t>is very difficult to see, in </a:t>
            </a:r>
            <a:r>
              <a:rPr lang="en-US" dirty="0">
                <a:latin typeface="Calibri" panose="020F0502020204030204" pitchFamily="34" charset="0"/>
                <a:ea typeface="Calibri" panose="020F0502020204030204" pitchFamily="34" charset="0"/>
                <a:cs typeface="Times New Roman" panose="02020603050405020304" pitchFamily="18" charset="0"/>
              </a:rPr>
              <a:t>lsb_0408593941</a:t>
            </a:r>
            <a:r>
              <a:rPr lang="en-US" dirty="0"/>
              <a:t> at 470e3 km, and (especially) in </a:t>
            </a:r>
          </a:p>
          <a:p>
            <a:pPr>
              <a:lnSpc>
                <a:spcPts val="1960"/>
              </a:lnSpc>
            </a:pPr>
            <a:r>
              <a:rPr lang="en-US" dirty="0"/>
              <a:t>	</a:t>
            </a:r>
            <a:r>
              <a:rPr lang="en-US" dirty="0">
                <a:latin typeface="Calibri" panose="020F0502020204030204" pitchFamily="34" charset="0"/>
                <a:ea typeface="Calibri" panose="020F0502020204030204" pitchFamily="34" charset="0"/>
                <a:cs typeface="Times New Roman" panose="02020603050405020304" pitchFamily="18" charset="0"/>
              </a:rPr>
              <a:t> lsb_0408587281</a:t>
            </a:r>
            <a:r>
              <a:rPr lang="en-US" dirty="0"/>
              <a:t> at 566e3 km. Tough if not impossible to distinguish from the 	“</a:t>
            </a:r>
            <a:r>
              <a:rPr lang="en-US" dirty="0" err="1"/>
              <a:t>salt&amp;pepper</a:t>
            </a:r>
            <a:r>
              <a:rPr lang="en-US" dirty="0"/>
              <a:t>” noise level/pattern.</a:t>
            </a:r>
          </a:p>
          <a:p>
            <a:pPr>
              <a:lnSpc>
                <a:spcPts val="1960"/>
              </a:lnSpc>
            </a:pPr>
            <a:endParaRPr lang="en-US" dirty="0"/>
          </a:p>
          <a:p>
            <a:pPr marL="285750" indent="-285750">
              <a:lnSpc>
                <a:spcPts val="1960"/>
              </a:lnSpc>
              <a:buFont typeface="Arial" panose="020B0604020202020204" pitchFamily="34" charset="0"/>
              <a:buChar char="•"/>
            </a:pPr>
            <a:r>
              <a:rPr lang="en-US" b="1" dirty="0"/>
              <a:t>Extracting spectra </a:t>
            </a:r>
            <a:r>
              <a:rPr lang="en-US" dirty="0"/>
              <a:t>requires highly accurate spatial registration, both row-by-row (primary motion across lambda), but also accounting for (small) perpendicular “wobble” in stepping through lambda. Corrections were most reliable for Pluto, owing to its large apparent size during the flyby on 01-January-2019.</a:t>
            </a:r>
          </a:p>
          <a:p>
            <a:pPr>
              <a:lnSpc>
                <a:spcPts val="1960"/>
              </a:lnSpc>
            </a:pPr>
            <a:endParaRPr lang="en-US" dirty="0">
              <a:effectLst/>
            </a:endParaRPr>
          </a:p>
          <a:p>
            <a:pPr>
              <a:lnSpc>
                <a:spcPts val="1960"/>
              </a:lnSpc>
            </a:pPr>
            <a:r>
              <a:rPr lang="en-US" b="1" dirty="0"/>
              <a:t>Questions/comments</a:t>
            </a:r>
          </a:p>
          <a:p>
            <a:pPr>
              <a:lnSpc>
                <a:spcPts val="1960"/>
              </a:lnSpc>
            </a:pPr>
            <a:r>
              <a:rPr lang="en-US" dirty="0"/>
              <a:t>Is there a keyword in the </a:t>
            </a:r>
            <a:r>
              <a:rPr lang="en-US" dirty="0" err="1"/>
              <a:t>lbl</a:t>
            </a:r>
            <a:r>
              <a:rPr lang="en-US" dirty="0"/>
              <a:t> files that informs the user as to the “sense” of data cubes? In particular, as to the direction of motion of the target when stepping through lambda?</a:t>
            </a:r>
          </a:p>
          <a:p>
            <a:pPr>
              <a:lnSpc>
                <a:spcPts val="1960"/>
              </a:lnSpc>
            </a:pPr>
            <a:endParaRPr lang="en-US" dirty="0"/>
          </a:p>
          <a:p>
            <a:pPr>
              <a:lnSpc>
                <a:spcPts val="1960"/>
              </a:lnSpc>
            </a:pPr>
            <a:r>
              <a:rPr lang="en-US" u="sng" dirty="0"/>
              <a:t>Minor point, for clarification</a:t>
            </a:r>
            <a:r>
              <a:rPr lang="en-US" dirty="0"/>
              <a:t>: *.</a:t>
            </a:r>
            <a:r>
              <a:rPr lang="en-US" dirty="0" err="1"/>
              <a:t>lbl</a:t>
            </a:r>
            <a:r>
              <a:rPr lang="en-US" dirty="0"/>
              <a:t> files list “TARGET_SUN_POSITION_VECTOR” and “TARGET_SUN_VELOCITY_VECTOR”, yet then lists “SOLAR_DISTANCE.” I suggest modifying the latter to “TARGET_SOLAR_DISTANCE” to avoid confusion with S/C solar distance (explicitly listed as such in the .</a:t>
            </a:r>
            <a:r>
              <a:rPr lang="en-US" dirty="0" err="1"/>
              <a:t>lbl</a:t>
            </a:r>
            <a:r>
              <a:rPr lang="en-US" dirty="0"/>
              <a:t> file).</a:t>
            </a:r>
          </a:p>
        </p:txBody>
      </p:sp>
    </p:spTree>
    <p:extLst>
      <p:ext uri="{BB962C8B-B14F-4D97-AF65-F5344CB8AC3E}">
        <p14:creationId xmlns:p14="http://schemas.microsoft.com/office/powerpoint/2010/main" val="412237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146473" y="359801"/>
            <a:ext cx="8646160" cy="2375747"/>
          </a:xfrm>
          <a:noFill/>
        </p:spPr>
        <p:txBody>
          <a:bodyPr>
            <a:normAutofit fontScale="92500"/>
          </a:bodyPr>
          <a:lstStyle/>
          <a:p>
            <a:pPr marL="227013" indent="7938">
              <a:spcBef>
                <a:spcPct val="50000"/>
              </a:spcBef>
              <a:spcAft>
                <a:spcPct val="10000"/>
              </a:spcAft>
              <a:buNone/>
            </a:pPr>
            <a:r>
              <a:rPr lang="en-US" sz="2600" u="sng" dirty="0">
                <a:ea typeface="ＭＳ Ｐゴシック" pitchFamily="-112" charset="-128"/>
                <a:cs typeface="ＭＳ Ｐゴシック" pitchFamily="-112" charset="-128"/>
              </a:rPr>
              <a:t>Review</a:t>
            </a:r>
            <a:r>
              <a:rPr lang="en-US" sz="2600" dirty="0">
                <a:ea typeface="ＭＳ Ｐゴシック" pitchFamily="-112" charset="-128"/>
                <a:cs typeface="ＭＳ Ｐゴシック" pitchFamily="-112" charset="-128"/>
              </a:rPr>
              <a:t>: A spatial-spectral data cube is created by scanning the FOV across the target in a “push-broom” fashion.  The data cube is a 3-dimensional array having 256x256xN elements, where N is the number of 256x256 files accumulated over the scan.</a:t>
            </a:r>
          </a:p>
          <a:p>
            <a:pPr marL="227013" indent="7938">
              <a:lnSpc>
                <a:spcPct val="80000"/>
              </a:lnSpc>
              <a:spcBef>
                <a:spcPts val="360"/>
              </a:spcBef>
              <a:spcAft>
                <a:spcPct val="10000"/>
              </a:spcAft>
              <a:buNone/>
            </a:pPr>
            <a:r>
              <a:rPr lang="en-US" sz="2600" dirty="0">
                <a:ea typeface="ＭＳ Ｐゴシック" pitchFamily="-112" charset="-128"/>
                <a:cs typeface="ＭＳ Ｐゴシック" pitchFamily="-112" charset="-128"/>
              </a:rPr>
              <a:t>e.g., read in calibrated FITS file = ‘nh-p-leisa-3-pluto-v2.0/data/20150714_029917/lsb_0299172889_0x53c_sci.fit’</a:t>
            </a:r>
          </a:p>
          <a:p>
            <a:pPr marL="227013" indent="7938">
              <a:lnSpc>
                <a:spcPct val="80000"/>
              </a:lnSpc>
              <a:spcBef>
                <a:spcPct val="50000"/>
              </a:spcBef>
              <a:spcAft>
                <a:spcPct val="10000"/>
              </a:spcAft>
              <a:buNone/>
            </a:pPr>
            <a:endParaRPr lang="en-US" sz="2600" dirty="0">
              <a:ea typeface="ＭＳ Ｐゴシック" pitchFamily="-112" charset="-128"/>
              <a:cs typeface="ＭＳ Ｐゴシック" pitchFamily="-112" charset="-128"/>
            </a:endParaRPr>
          </a:p>
          <a:p>
            <a:pPr marL="227013" indent="7938">
              <a:lnSpc>
                <a:spcPct val="80000"/>
              </a:lnSpc>
              <a:spcBef>
                <a:spcPct val="50000"/>
              </a:spcBef>
              <a:spcAft>
                <a:spcPct val="10000"/>
              </a:spcAft>
              <a:buNone/>
            </a:pPr>
            <a:endParaRPr lang="en-US" sz="2600" dirty="0">
              <a:ea typeface="ＭＳ Ｐゴシック" pitchFamily="-112" charset="-128"/>
              <a:cs typeface="ＭＳ Ｐゴシック" pitchFamily="-112" charset="-128"/>
            </a:endParaRPr>
          </a:p>
        </p:txBody>
      </p:sp>
      <p:pic>
        <p:nvPicPr>
          <p:cNvPr id="4" name="Picture 3" descr="leisa_data_layout.png"/>
          <p:cNvPicPr>
            <a:picLocks noChangeAspect="1"/>
          </p:cNvPicPr>
          <p:nvPr/>
        </p:nvPicPr>
        <p:blipFill>
          <a:blip r:embed="rId2"/>
          <a:stretch>
            <a:fillRect/>
          </a:stretch>
        </p:blipFill>
        <p:spPr>
          <a:xfrm>
            <a:off x="4641867" y="2580781"/>
            <a:ext cx="3341428" cy="4171956"/>
          </a:xfrm>
          <a:prstGeom prst="rect">
            <a:avLst/>
          </a:prstGeom>
        </p:spPr>
      </p:pic>
      <p:sp>
        <p:nvSpPr>
          <p:cNvPr id="6" name="TextBox 5"/>
          <p:cNvSpPr txBox="1"/>
          <p:nvPr/>
        </p:nvSpPr>
        <p:spPr>
          <a:xfrm>
            <a:off x="146473" y="3011643"/>
            <a:ext cx="4223336" cy="3260573"/>
          </a:xfrm>
          <a:prstGeom prst="rect">
            <a:avLst/>
          </a:prstGeom>
          <a:noFill/>
        </p:spPr>
        <p:txBody>
          <a:bodyPr wrap="none" rtlCol="0">
            <a:spAutoFit/>
          </a:bodyPr>
          <a:lstStyle/>
          <a:p>
            <a:pPr marL="227013" indent="7938">
              <a:lnSpc>
                <a:spcPct val="80000"/>
              </a:lnSpc>
              <a:spcBef>
                <a:spcPct val="50000"/>
              </a:spcBef>
              <a:spcAft>
                <a:spcPct val="10000"/>
              </a:spcAft>
              <a:buNone/>
            </a:pPr>
            <a:r>
              <a:rPr lang="en-US" sz="2400" dirty="0">
                <a:ea typeface="ＭＳ Ｐゴシック" pitchFamily="-112" charset="-128"/>
                <a:cs typeface="ＭＳ Ｐゴシック" pitchFamily="-112" charset="-128"/>
              </a:rPr>
              <a:t>file = </a:t>
            </a:r>
            <a:r>
              <a:rPr lang="en-US" sz="2400" dirty="0" err="1">
                <a:ea typeface="ＭＳ Ｐゴシック" pitchFamily="-112" charset="-128"/>
                <a:cs typeface="ＭＳ Ｐゴシック" pitchFamily="-112" charset="-128"/>
              </a:rPr>
              <a:t>file(x,y,z</a:t>
            </a:r>
            <a:r>
              <a:rPr lang="en-US" sz="2400" dirty="0">
                <a:ea typeface="ＭＳ Ｐゴシック" pitchFamily="-112" charset="-128"/>
                <a:cs typeface="ＭＳ Ｐゴシック" pitchFamily="-112" charset="-128"/>
              </a:rPr>
              <a:t>), </a:t>
            </a:r>
          </a:p>
          <a:p>
            <a:pPr marL="227013" indent="7938">
              <a:lnSpc>
                <a:spcPct val="80000"/>
              </a:lnSpc>
              <a:spcBef>
                <a:spcPts val="600"/>
              </a:spcBef>
              <a:spcAft>
                <a:spcPct val="10000"/>
              </a:spcAft>
              <a:buNone/>
            </a:pPr>
            <a:r>
              <a:rPr lang="en-US" sz="2400" dirty="0" err="1">
                <a:ea typeface="ＭＳ Ｐゴシック" pitchFamily="-112" charset="-128"/>
                <a:cs typeface="ＭＳ Ｐゴシック" pitchFamily="-112" charset="-128"/>
              </a:rPr>
              <a:t>x</a:t>
            </a:r>
            <a:r>
              <a:rPr lang="en-US" sz="2400" dirty="0">
                <a:ea typeface="ＭＳ Ｐゴシック" pitchFamily="-112" charset="-128"/>
                <a:cs typeface="ＭＳ Ｐゴシック" pitchFamily="-112" charset="-128"/>
              </a:rPr>
              <a:t>=spatial (256 elements),</a:t>
            </a:r>
          </a:p>
          <a:p>
            <a:pPr marL="227013" indent="7938">
              <a:lnSpc>
                <a:spcPct val="80000"/>
              </a:lnSpc>
              <a:spcBef>
                <a:spcPts val="600"/>
              </a:spcBef>
              <a:spcAft>
                <a:spcPct val="10000"/>
              </a:spcAft>
              <a:buNone/>
            </a:pPr>
            <a:r>
              <a:rPr lang="en-US" sz="2400" dirty="0" err="1">
                <a:ea typeface="ＭＳ Ｐゴシック" pitchFamily="-112" charset="-128"/>
                <a:cs typeface="ＭＳ Ｐゴシック" pitchFamily="-112" charset="-128"/>
              </a:rPr>
              <a:t>y</a:t>
            </a:r>
            <a:r>
              <a:rPr lang="en-US" sz="2400" dirty="0">
                <a:ea typeface="ＭＳ Ｐゴシック" pitchFamily="-112" charset="-128"/>
                <a:cs typeface="ＭＳ Ｐゴシック" pitchFamily="-112" charset="-128"/>
              </a:rPr>
              <a:t>=lambda(256 elements),</a:t>
            </a:r>
          </a:p>
          <a:p>
            <a:pPr marL="227013" indent="7938">
              <a:lnSpc>
                <a:spcPct val="80000"/>
              </a:lnSpc>
              <a:spcBef>
                <a:spcPts val="600"/>
              </a:spcBef>
              <a:spcAft>
                <a:spcPct val="10000"/>
              </a:spcAft>
              <a:buNone/>
            </a:pPr>
            <a:r>
              <a:rPr lang="en-US" sz="2400" dirty="0" err="1">
                <a:ea typeface="ＭＳ Ｐゴシック" pitchFamily="-112" charset="-128"/>
                <a:cs typeface="ＭＳ Ｐゴシック" pitchFamily="-112" charset="-128"/>
              </a:rPr>
              <a:t>z</a:t>
            </a:r>
            <a:r>
              <a:rPr lang="en-US" sz="2400" dirty="0">
                <a:ea typeface="ＭＳ Ｐゴシック" pitchFamily="-112" charset="-128"/>
                <a:cs typeface="ＭＳ Ｐゴシック" pitchFamily="-112" charset="-128"/>
              </a:rPr>
              <a:t>=spectral/spatial </a:t>
            </a:r>
          </a:p>
          <a:p>
            <a:pPr marL="227013" indent="7938">
              <a:lnSpc>
                <a:spcPct val="80000"/>
              </a:lnSpc>
              <a:spcBef>
                <a:spcPts val="600"/>
              </a:spcBef>
              <a:spcAft>
                <a:spcPct val="10000"/>
              </a:spcAft>
              <a:buNone/>
            </a:pPr>
            <a:r>
              <a:rPr lang="en-US" sz="2400" dirty="0">
                <a:ea typeface="ＭＳ Ｐゴシック" pitchFamily="-112" charset="-128"/>
                <a:cs typeface="ＭＳ Ｐゴシック" pitchFamily="-112" charset="-128"/>
              </a:rPr>
              <a:t>(N=elements; e.g., N=371) </a:t>
            </a:r>
          </a:p>
          <a:p>
            <a:pPr marL="227013" indent="7938">
              <a:lnSpc>
                <a:spcPct val="80000"/>
              </a:lnSpc>
              <a:spcBef>
                <a:spcPts val="600"/>
              </a:spcBef>
              <a:spcAft>
                <a:spcPct val="10000"/>
              </a:spcAft>
              <a:buNone/>
            </a:pPr>
            <a:r>
              <a:rPr lang="en-US" sz="2400" dirty="0">
                <a:ea typeface="ＭＳ Ｐゴシック" pitchFamily="-112" charset="-128"/>
                <a:cs typeface="ＭＳ Ｐゴシック" pitchFamily="-112" charset="-128"/>
              </a:rPr>
              <a:t>(i.e., lambda varies spatially)</a:t>
            </a:r>
          </a:p>
          <a:p>
            <a:pPr marL="227013" indent="7938">
              <a:lnSpc>
                <a:spcPct val="80000"/>
              </a:lnSpc>
              <a:spcBef>
                <a:spcPts val="600"/>
              </a:spcBef>
              <a:spcAft>
                <a:spcPct val="10000"/>
              </a:spcAft>
              <a:buNone/>
            </a:pPr>
            <a:r>
              <a:rPr lang="en-US" sz="2400" dirty="0">
                <a:ea typeface="ＭＳ Ｐゴシック" pitchFamily="-112" charset="-128"/>
                <a:cs typeface="ＭＳ Ｐゴシック" pitchFamily="-112" charset="-128"/>
              </a:rPr>
              <a:t>[figure from ‘</a:t>
            </a:r>
            <a:r>
              <a:rPr lang="en-US" sz="2400" dirty="0" err="1">
                <a:ea typeface="ＭＳ Ｐゴシック" pitchFamily="-112" charset="-128"/>
                <a:cs typeface="ＭＳ Ｐゴシック" pitchFamily="-112" charset="-128"/>
              </a:rPr>
              <a:t>leisa_data.pdf</a:t>
            </a:r>
            <a:r>
              <a:rPr lang="en-US" sz="2400" dirty="0">
                <a:ea typeface="ＭＳ Ｐゴシック" pitchFamily="-112" charset="-128"/>
                <a:cs typeface="ＭＳ Ｐゴシック" pitchFamily="-112" charset="-128"/>
              </a:rPr>
              <a:t>’ in</a:t>
            </a:r>
          </a:p>
          <a:p>
            <a:pPr marL="227013" indent="7938">
              <a:lnSpc>
                <a:spcPct val="80000"/>
              </a:lnSpc>
              <a:spcBef>
                <a:spcPts val="600"/>
              </a:spcBef>
              <a:spcAft>
                <a:spcPct val="10000"/>
              </a:spcAft>
              <a:buNone/>
            </a:pPr>
            <a:r>
              <a:rPr lang="en-US" sz="2400" dirty="0">
                <a:ea typeface="ＭＳ Ｐゴシック" pitchFamily="-112" charset="-128"/>
                <a:cs typeface="ＭＳ Ｐゴシック" pitchFamily="-112" charset="-128"/>
              </a:rPr>
              <a:t> ‘document’ folder]</a:t>
            </a:r>
            <a:endParaRPr lang="en-US" sz="2400" dirty="0"/>
          </a:p>
        </p:txBody>
      </p:sp>
      <p:sp>
        <p:nvSpPr>
          <p:cNvPr id="7" name="Slide Number Placeholder 6"/>
          <p:cNvSpPr>
            <a:spLocks noGrp="1"/>
          </p:cNvSpPr>
          <p:nvPr>
            <p:ph type="sldNum" sz="quarter" idx="12"/>
          </p:nvPr>
        </p:nvSpPr>
        <p:spPr/>
        <p:txBody>
          <a:bodyPr/>
          <a:lstStyle/>
          <a:p>
            <a:pPr>
              <a:defRPr/>
            </a:pPr>
            <a:fld id="{CE4DB091-1D47-4D47-968D-5A08C56F87D4}"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8900" y="-114300"/>
            <a:ext cx="8991600" cy="1270000"/>
          </a:xfrm>
          <a:noFill/>
        </p:spPr>
        <p:txBody>
          <a:bodyPr lIns="9142" rIns="9142">
            <a:normAutofit/>
          </a:bodyPr>
          <a:lstStyle/>
          <a:p>
            <a:pPr eaLnBrk="1" hangingPunct="1"/>
            <a:r>
              <a:rPr lang="en-US" sz="3200" b="1" dirty="0">
                <a:latin typeface="New York" pitchFamily="84" charset="0"/>
                <a:ea typeface="ＭＳ Ｐゴシック" pitchFamily="-112" charset="-128"/>
                <a:cs typeface="ＭＳ Ｐゴシック" pitchFamily="-112" charset="-128"/>
              </a:rPr>
              <a:t>LEISA</a:t>
            </a:r>
            <a:endParaRPr lang="en-US" sz="2800" b="1" dirty="0">
              <a:latin typeface="New York" pitchFamily="84" charset="0"/>
              <a:ea typeface="ＭＳ Ｐゴシック" pitchFamily="-112" charset="-128"/>
              <a:cs typeface="ＭＳ Ｐゴシック" pitchFamily="-112" charset="-128"/>
            </a:endParaRPr>
          </a:p>
        </p:txBody>
      </p:sp>
      <p:sp>
        <p:nvSpPr>
          <p:cNvPr id="35843" name="Rectangle 3"/>
          <p:cNvSpPr>
            <a:spLocks noGrp="1" noChangeArrowheads="1"/>
          </p:cNvSpPr>
          <p:nvPr>
            <p:ph type="body" sz="half" idx="1"/>
          </p:nvPr>
        </p:nvSpPr>
        <p:spPr>
          <a:xfrm>
            <a:off x="258233" y="736825"/>
            <a:ext cx="8534400" cy="2048951"/>
          </a:xfrm>
          <a:noFill/>
        </p:spPr>
        <p:txBody>
          <a:bodyPr>
            <a:normAutofit fontScale="92500"/>
          </a:bodyPr>
          <a:lstStyle/>
          <a:p>
            <a:pPr marL="227013" indent="7938">
              <a:lnSpc>
                <a:spcPct val="80000"/>
              </a:lnSpc>
              <a:spcBef>
                <a:spcPct val="50000"/>
              </a:spcBef>
              <a:spcAft>
                <a:spcPct val="10000"/>
              </a:spcAft>
              <a:buNone/>
            </a:pPr>
            <a:r>
              <a:rPr lang="en-US" sz="2600" dirty="0">
                <a:ea typeface="ＭＳ Ｐゴシック" pitchFamily="-112" charset="-128"/>
                <a:cs typeface="ＭＳ Ｐゴシック" pitchFamily="-112" charset="-128"/>
              </a:rPr>
              <a:t>A near-IR (1.2 – 2.5 micron) spectrometer that uses a 256x256 Rockwell PICNIC array, with 40-micron square pixels.</a:t>
            </a:r>
          </a:p>
          <a:p>
            <a:pPr marL="227013" indent="7938">
              <a:lnSpc>
                <a:spcPct val="80000"/>
              </a:lnSpc>
              <a:spcBef>
                <a:spcPct val="50000"/>
              </a:spcBef>
              <a:spcAft>
                <a:spcPct val="10000"/>
              </a:spcAft>
              <a:buNone/>
            </a:pPr>
            <a:r>
              <a:rPr lang="en-US" sz="2600" dirty="0">
                <a:ea typeface="ＭＳ Ｐゴシック" pitchFamily="-112" charset="-128"/>
                <a:cs typeface="ＭＳ Ｐゴシック" pitchFamily="-112" charset="-128"/>
              </a:rPr>
              <a:t>It produces low-resolution (</a:t>
            </a:r>
            <a:r>
              <a:rPr lang="en-US" sz="2600" dirty="0">
                <a:latin typeface="Symbol" charset="2"/>
                <a:ea typeface="ＭＳ Ｐゴシック" pitchFamily="-112" charset="-128"/>
                <a:cs typeface="Symbol" charset="2"/>
              </a:rPr>
              <a:t>l/Dl</a:t>
            </a:r>
            <a:r>
              <a:rPr lang="en-US" sz="2600" dirty="0">
                <a:ea typeface="ＭＳ Ｐゴシック" pitchFamily="-112" charset="-128"/>
                <a:cs typeface="ＭＳ Ｐゴシック" pitchFamily="-112" charset="-128"/>
              </a:rPr>
              <a:t> ~ 240) and higher-resolution (</a:t>
            </a:r>
            <a:r>
              <a:rPr lang="en-US" sz="2600" dirty="0">
                <a:latin typeface="Symbol" charset="2"/>
                <a:ea typeface="ＭＳ Ｐゴシック" pitchFamily="-112" charset="-128"/>
                <a:cs typeface="Symbol" charset="2"/>
              </a:rPr>
              <a:t>l/Dl</a:t>
            </a:r>
            <a:r>
              <a:rPr lang="en-US" sz="2600" dirty="0">
                <a:ea typeface="ＭＳ Ｐゴシック" pitchFamily="-112" charset="-128"/>
                <a:cs typeface="ＭＳ Ｐゴシック" pitchFamily="-112" charset="-128"/>
              </a:rPr>
              <a:t> ~ 540) spectra over separate sections (ranges of 54 and 199 rows) that are separated by 4 rows obscured by a bond joint.</a:t>
            </a:r>
          </a:p>
        </p:txBody>
      </p:sp>
      <p:pic>
        <p:nvPicPr>
          <p:cNvPr id="35844" name="Picture 4"/>
          <p:cNvPicPr>
            <a:picLocks noChangeAspect="1" noChangeArrowheads="1"/>
          </p:cNvPicPr>
          <p:nvPr/>
        </p:nvPicPr>
        <p:blipFill>
          <a:blip r:embed="rId2">
            <a:lum contrast="20000"/>
          </a:blip>
          <a:srcRect/>
          <a:stretch>
            <a:fillRect/>
          </a:stretch>
        </p:blipFill>
        <p:spPr bwMode="auto">
          <a:xfrm>
            <a:off x="8382000" y="2"/>
            <a:ext cx="609600" cy="542925"/>
          </a:xfrm>
          <a:prstGeom prst="rect">
            <a:avLst/>
          </a:prstGeom>
          <a:noFill/>
          <a:ln w="9525">
            <a:noFill/>
            <a:miter lim="800000"/>
            <a:headEnd/>
            <a:tailEnd/>
          </a:ln>
        </p:spPr>
      </p:pic>
      <p:pic>
        <p:nvPicPr>
          <p:cNvPr id="6" name="Picture 5" descr="Protopapa_LEISA.jpg"/>
          <p:cNvPicPr>
            <a:picLocks noChangeAspect="1"/>
          </p:cNvPicPr>
          <p:nvPr/>
        </p:nvPicPr>
        <p:blipFill>
          <a:blip r:embed="rId3"/>
          <a:stretch>
            <a:fillRect/>
          </a:stretch>
        </p:blipFill>
        <p:spPr>
          <a:xfrm>
            <a:off x="4809917" y="2743293"/>
            <a:ext cx="3142141" cy="3795619"/>
          </a:xfrm>
          <a:prstGeom prst="rect">
            <a:avLst/>
          </a:prstGeom>
        </p:spPr>
      </p:pic>
      <p:sp>
        <p:nvSpPr>
          <p:cNvPr id="8" name="Slide Number Placeholder 7"/>
          <p:cNvSpPr>
            <a:spLocks noGrp="1"/>
          </p:cNvSpPr>
          <p:nvPr>
            <p:ph type="sldNum" sz="quarter" idx="12"/>
          </p:nvPr>
        </p:nvSpPr>
        <p:spPr/>
        <p:txBody>
          <a:bodyPr/>
          <a:lstStyle/>
          <a:p>
            <a:pPr>
              <a:defRPr/>
            </a:pPr>
            <a:fld id="{CE4DB091-1D47-4D47-968D-5A08C56F87D4}" type="slidenum">
              <a:rPr lang="en-US" smtClean="0"/>
              <a:pPr>
                <a:defRPr/>
              </a:pPr>
              <a:t>3</a:t>
            </a:fld>
            <a:endParaRPr lang="en-US"/>
          </a:p>
        </p:txBody>
      </p:sp>
      <p:pic>
        <p:nvPicPr>
          <p:cNvPr id="9" name="Picture 8" descr="wavemap_exten1.png">
            <a:extLst>
              <a:ext uri="{FF2B5EF4-FFF2-40B4-BE49-F238E27FC236}">
                <a16:creationId xmlns:a16="http://schemas.microsoft.com/office/drawing/2014/main" id="{93DCC7C0-15FC-E945-BA47-C66B5796483E}"/>
              </a:ext>
            </a:extLst>
          </p:cNvPr>
          <p:cNvPicPr>
            <a:picLocks noChangeAspect="1"/>
          </p:cNvPicPr>
          <p:nvPr/>
        </p:nvPicPr>
        <p:blipFill>
          <a:blip r:embed="rId4"/>
          <a:stretch>
            <a:fillRect/>
          </a:stretch>
        </p:blipFill>
        <p:spPr>
          <a:xfrm>
            <a:off x="1847960" y="3480316"/>
            <a:ext cx="2869005" cy="2869005"/>
          </a:xfrm>
          <a:prstGeom prst="rect">
            <a:avLst/>
          </a:prstGeom>
        </p:spPr>
      </p:pic>
      <p:pic>
        <p:nvPicPr>
          <p:cNvPr id="10" name="Picture 9" descr="disp_plot_exten1.png">
            <a:extLst>
              <a:ext uri="{FF2B5EF4-FFF2-40B4-BE49-F238E27FC236}">
                <a16:creationId xmlns:a16="http://schemas.microsoft.com/office/drawing/2014/main" id="{43CA69EB-D795-7145-B218-FB39A093019D}"/>
              </a:ext>
            </a:extLst>
          </p:cNvPr>
          <p:cNvPicPr>
            <a:picLocks/>
          </p:cNvPicPr>
          <p:nvPr/>
        </p:nvPicPr>
        <p:blipFill>
          <a:blip r:embed="rId5"/>
          <a:stretch>
            <a:fillRect/>
          </a:stretch>
        </p:blipFill>
        <p:spPr>
          <a:xfrm>
            <a:off x="389981" y="3480314"/>
            <a:ext cx="1416515" cy="3143509"/>
          </a:xfrm>
          <a:prstGeom prst="rect">
            <a:avLst/>
          </a:prstGeom>
        </p:spPr>
      </p:pic>
      <p:sp>
        <p:nvSpPr>
          <p:cNvPr id="2" name="TextBox 1">
            <a:extLst>
              <a:ext uri="{FF2B5EF4-FFF2-40B4-BE49-F238E27FC236}">
                <a16:creationId xmlns:a16="http://schemas.microsoft.com/office/drawing/2014/main" id="{D9A4CA17-0DC7-5549-956F-14A02A75465F}"/>
              </a:ext>
            </a:extLst>
          </p:cNvPr>
          <p:cNvSpPr txBox="1"/>
          <p:nvPr/>
        </p:nvSpPr>
        <p:spPr>
          <a:xfrm>
            <a:off x="395393" y="3029650"/>
            <a:ext cx="4458732" cy="461665"/>
          </a:xfrm>
          <a:prstGeom prst="rect">
            <a:avLst/>
          </a:prstGeom>
          <a:noFill/>
        </p:spPr>
        <p:txBody>
          <a:bodyPr wrap="square" rtlCol="0">
            <a:spAutoFit/>
          </a:bodyPr>
          <a:lstStyle/>
          <a:p>
            <a:pPr marL="11113"/>
            <a:r>
              <a:rPr lang="en-US" sz="1200" u="sng" dirty="0"/>
              <a:t>Note</a:t>
            </a:r>
            <a:r>
              <a:rPr lang="en-US" sz="1200" dirty="0"/>
              <a:t>: “Hi-res” </a:t>
            </a:r>
            <a:r>
              <a:rPr lang="en-US" sz="1200" dirty="0">
                <a:latin typeface="Symbol" pitchFamily="2" charset="2"/>
              </a:rPr>
              <a:t>l/Dl </a:t>
            </a:r>
            <a:r>
              <a:rPr lang="en-US" sz="1200" dirty="0"/>
              <a:t>was ~ 425  for Pluto flyby data (as below) but is ~ 540 for cruise &amp; 2014 MU</a:t>
            </a:r>
            <a:r>
              <a:rPr lang="en-US" sz="1200" baseline="-25000" dirty="0"/>
              <a:t>69</a:t>
            </a:r>
            <a:r>
              <a:rPr lang="en-US" sz="1200" dirty="0"/>
              <a:t> approach phases (recalibration)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1923798" y="40309"/>
            <a:ext cx="5306807"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Wavelength </a:t>
            </a:r>
            <a:r>
              <a:rPr lang="en-US" dirty="0"/>
              <a:t>Calibration</a:t>
            </a:r>
          </a:p>
          <a:p>
            <a:pPr marL="227013" indent="7938" algn="ctr">
              <a:lnSpc>
                <a:spcPct val="80000"/>
              </a:lnSpc>
              <a:spcBef>
                <a:spcPct val="50000"/>
              </a:spcBef>
              <a:spcAft>
                <a:spcPct val="10000"/>
              </a:spcAft>
              <a:buNone/>
            </a:pPr>
            <a:endParaRPr lang="en-US" sz="1800" dirty="0">
              <a:ea typeface="ＭＳ Ｐゴシック" pitchFamily="-112" charset="-128"/>
              <a:cs typeface="ＭＳ Ｐゴシック" pitchFamily="-112" charset="-128"/>
            </a:endParaRP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4</a:t>
            </a:fld>
            <a:endParaRPr lang="en-US"/>
          </a:p>
        </p:txBody>
      </p:sp>
      <p:pic>
        <p:nvPicPr>
          <p:cNvPr id="3" name="Picture 2">
            <a:extLst>
              <a:ext uri="{FF2B5EF4-FFF2-40B4-BE49-F238E27FC236}">
                <a16:creationId xmlns:a16="http://schemas.microsoft.com/office/drawing/2014/main" id="{27E36D26-A2A2-1E46-B649-FFB770BFB509}"/>
              </a:ext>
            </a:extLst>
          </p:cNvPr>
          <p:cNvPicPr>
            <a:picLocks noChangeAspect="1"/>
          </p:cNvPicPr>
          <p:nvPr/>
        </p:nvPicPr>
        <p:blipFill>
          <a:blip r:embed="rId3"/>
          <a:stretch>
            <a:fillRect/>
          </a:stretch>
        </p:blipFill>
        <p:spPr>
          <a:xfrm>
            <a:off x="59375" y="541421"/>
            <a:ext cx="4892635" cy="3090086"/>
          </a:xfrm>
          <a:prstGeom prst="rect">
            <a:avLst/>
          </a:prstGeom>
        </p:spPr>
      </p:pic>
      <p:sp>
        <p:nvSpPr>
          <p:cNvPr id="4" name="TextBox 3">
            <a:extLst>
              <a:ext uri="{FF2B5EF4-FFF2-40B4-BE49-F238E27FC236}">
                <a16:creationId xmlns:a16="http://schemas.microsoft.com/office/drawing/2014/main" id="{BDED11ED-8692-154E-A9C0-2D6FCD43611F}"/>
              </a:ext>
            </a:extLst>
          </p:cNvPr>
          <p:cNvSpPr txBox="1"/>
          <p:nvPr/>
        </p:nvSpPr>
        <p:spPr>
          <a:xfrm>
            <a:off x="4916388" y="1365662"/>
            <a:ext cx="886781" cy="369332"/>
          </a:xfrm>
          <a:prstGeom prst="rect">
            <a:avLst/>
          </a:prstGeom>
          <a:noFill/>
        </p:spPr>
        <p:txBody>
          <a:bodyPr wrap="none" rtlCol="0">
            <a:spAutoFit/>
          </a:bodyPr>
          <a:lstStyle/>
          <a:p>
            <a:r>
              <a:rPr lang="en-US" dirty="0"/>
              <a:t>lambda</a:t>
            </a:r>
          </a:p>
        </p:txBody>
      </p:sp>
      <p:sp>
        <p:nvSpPr>
          <p:cNvPr id="14" name="TextBox 13">
            <a:extLst>
              <a:ext uri="{FF2B5EF4-FFF2-40B4-BE49-F238E27FC236}">
                <a16:creationId xmlns:a16="http://schemas.microsoft.com/office/drawing/2014/main" id="{5B78A80A-A5EC-EA44-AB38-6C27D56B602A}"/>
              </a:ext>
            </a:extLst>
          </p:cNvPr>
          <p:cNvSpPr txBox="1"/>
          <p:nvPr/>
        </p:nvSpPr>
        <p:spPr>
          <a:xfrm>
            <a:off x="4890661" y="2693726"/>
            <a:ext cx="2062168" cy="369332"/>
          </a:xfrm>
          <a:prstGeom prst="rect">
            <a:avLst/>
          </a:prstGeom>
          <a:noFill/>
        </p:spPr>
        <p:txBody>
          <a:bodyPr wrap="none" rtlCol="0">
            <a:spAutoFit/>
          </a:bodyPr>
          <a:lstStyle/>
          <a:p>
            <a:r>
              <a:rPr lang="en-US" dirty="0"/>
              <a:t>Delta-lambda x 100</a:t>
            </a:r>
          </a:p>
        </p:txBody>
      </p:sp>
      <p:pic>
        <p:nvPicPr>
          <p:cNvPr id="7" name="Picture 6">
            <a:extLst>
              <a:ext uri="{FF2B5EF4-FFF2-40B4-BE49-F238E27FC236}">
                <a16:creationId xmlns:a16="http://schemas.microsoft.com/office/drawing/2014/main" id="{E94FB551-4DD3-F44D-B0EB-FE07487102A7}"/>
              </a:ext>
            </a:extLst>
          </p:cNvPr>
          <p:cNvPicPr>
            <a:picLocks noChangeAspect="1"/>
          </p:cNvPicPr>
          <p:nvPr/>
        </p:nvPicPr>
        <p:blipFill>
          <a:blip r:embed="rId4"/>
          <a:stretch>
            <a:fillRect/>
          </a:stretch>
        </p:blipFill>
        <p:spPr>
          <a:xfrm>
            <a:off x="2990414" y="3695028"/>
            <a:ext cx="4673214" cy="2933935"/>
          </a:xfrm>
          <a:prstGeom prst="rect">
            <a:avLst/>
          </a:prstGeom>
        </p:spPr>
      </p:pic>
      <p:sp>
        <p:nvSpPr>
          <p:cNvPr id="17" name="TextBox 16">
            <a:extLst>
              <a:ext uri="{FF2B5EF4-FFF2-40B4-BE49-F238E27FC236}">
                <a16:creationId xmlns:a16="http://schemas.microsoft.com/office/drawing/2014/main" id="{7E599C61-B329-4043-A180-6041973320EA}"/>
              </a:ext>
            </a:extLst>
          </p:cNvPr>
          <p:cNvSpPr txBox="1"/>
          <p:nvPr/>
        </p:nvSpPr>
        <p:spPr>
          <a:xfrm>
            <a:off x="522521" y="4880753"/>
            <a:ext cx="2395592" cy="369332"/>
          </a:xfrm>
          <a:prstGeom prst="rect">
            <a:avLst/>
          </a:prstGeom>
          <a:noFill/>
        </p:spPr>
        <p:txBody>
          <a:bodyPr wrap="none" rtlCol="0">
            <a:spAutoFit/>
          </a:bodyPr>
          <a:lstStyle/>
          <a:p>
            <a:r>
              <a:rPr lang="en-US" dirty="0"/>
              <a:t>Lambda / Delta-lambda</a:t>
            </a:r>
          </a:p>
        </p:txBody>
      </p:sp>
    </p:spTree>
    <p:extLst>
      <p:ext uri="{BB962C8B-B14F-4D97-AF65-F5344CB8AC3E}">
        <p14:creationId xmlns:p14="http://schemas.microsoft.com/office/powerpoint/2010/main" val="144454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5</a:t>
            </a:fld>
            <a:endParaRPr lang="en-US"/>
          </a:p>
        </p:txBody>
      </p:sp>
      <p:pic>
        <p:nvPicPr>
          <p:cNvPr id="3" name="Picture 2" descr="A table with numbers and numbers&#10;&#10;Description automatically generated">
            <a:extLst>
              <a:ext uri="{FF2B5EF4-FFF2-40B4-BE49-F238E27FC236}">
                <a16:creationId xmlns:a16="http://schemas.microsoft.com/office/drawing/2014/main" id="{081DDA5B-6DF4-7E20-7E36-316E072C5FFC}"/>
              </a:ext>
            </a:extLst>
          </p:cNvPr>
          <p:cNvPicPr>
            <a:picLocks noChangeAspect="1"/>
          </p:cNvPicPr>
          <p:nvPr/>
        </p:nvPicPr>
        <p:blipFill>
          <a:blip r:embed="rId2"/>
          <a:stretch>
            <a:fillRect/>
          </a:stretch>
        </p:blipFill>
        <p:spPr>
          <a:xfrm>
            <a:off x="457200" y="258158"/>
            <a:ext cx="8093530" cy="6341683"/>
          </a:xfrm>
          <a:prstGeom prst="rect">
            <a:avLst/>
          </a:prstGeom>
        </p:spPr>
      </p:pic>
    </p:spTree>
    <p:extLst>
      <p:ext uri="{BB962C8B-B14F-4D97-AF65-F5344CB8AC3E}">
        <p14:creationId xmlns:p14="http://schemas.microsoft.com/office/powerpoint/2010/main" val="211790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313988" y="113617"/>
            <a:ext cx="8534400"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approaching MU69 </a:t>
            </a:r>
            <a:r>
              <a:rPr lang="en-US" sz="1800" dirty="0">
                <a:ea typeface="ＭＳ Ｐゴシック" pitchFamily="-112" charset="-128"/>
                <a:cs typeface="ＭＳ Ｐゴシック" pitchFamily="-112" charset="-128"/>
              </a:rPr>
              <a:t>(01jan2019)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6</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268730" y="425102"/>
            <a:ext cx="6617970" cy="369332"/>
          </a:xfrm>
          <a:prstGeom prst="rect">
            <a:avLst/>
          </a:prstGeom>
          <a:noFill/>
        </p:spPr>
        <p:txBody>
          <a:bodyPr wrap="square" rtlCol="0">
            <a:spAutoFit/>
          </a:bodyPr>
          <a:lstStyle/>
          <a:p>
            <a:r>
              <a:rPr lang="en-US" dirty="0"/>
              <a:t>lsb_0408624418_0x53c_eng.fit (04:50 – 05:05 UT), &lt;d&gt; = 31.2e3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4915601" y="778981"/>
            <a:ext cx="1708353" cy="544957"/>
          </a:xfrm>
          <a:prstGeom prst="rect">
            <a:avLst/>
          </a:prstGeom>
          <a:noFill/>
        </p:spPr>
        <p:txBody>
          <a:bodyPr wrap="none" rtlCol="0">
            <a:spAutoFit/>
          </a:bodyPr>
          <a:lstStyle/>
          <a:p>
            <a:pPr algn="ctr">
              <a:lnSpc>
                <a:spcPts val="1860"/>
              </a:lnSpc>
            </a:pPr>
            <a:r>
              <a:rPr lang="en-US" dirty="0"/>
              <a:t>Ch255</a:t>
            </a:r>
          </a:p>
          <a:p>
            <a:pPr algn="ctr">
              <a:lnSpc>
                <a:spcPts val="1660"/>
              </a:lnSpc>
            </a:pPr>
            <a:r>
              <a:rPr lang="en-US" sz="1400" dirty="0"/>
              <a:t>(high_res2.0895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1719763" y="826892"/>
            <a:ext cx="1656351" cy="519309"/>
          </a:xfrm>
          <a:prstGeom prst="rect">
            <a:avLst/>
          </a:prstGeom>
          <a:noFill/>
        </p:spPr>
        <p:txBody>
          <a:bodyPr wrap="none" rtlCol="0">
            <a:spAutoFit/>
          </a:bodyPr>
          <a:lstStyle/>
          <a:p>
            <a:pPr algn="ctr">
              <a:lnSpc>
                <a:spcPts val="1660"/>
              </a:lnSpc>
            </a:pPr>
            <a:r>
              <a:rPr lang="en-US" dirty="0"/>
              <a:t>Ch1</a:t>
            </a:r>
          </a:p>
          <a:p>
            <a:pPr algn="ctr">
              <a:lnSpc>
                <a:spcPts val="1660"/>
              </a:lnSpc>
            </a:pPr>
            <a:r>
              <a:rPr lang="en-US" sz="1400" dirty="0"/>
              <a:t>(low_res2.4744 </a:t>
            </a:r>
            <a:r>
              <a:rPr lang="en-US" sz="1400" dirty="0">
                <a:latin typeface="Symbol" pitchFamily="2" charset="2"/>
              </a:rPr>
              <a:t>m</a:t>
            </a:r>
            <a:r>
              <a:rPr lang="en-US" sz="1400" dirty="0"/>
              <a:t>m)</a:t>
            </a:r>
          </a:p>
        </p:txBody>
      </p:sp>
      <p:sp>
        <p:nvSpPr>
          <p:cNvPr id="13" name="TextBox 12">
            <a:extLst>
              <a:ext uri="{FF2B5EF4-FFF2-40B4-BE49-F238E27FC236}">
                <a16:creationId xmlns:a16="http://schemas.microsoft.com/office/drawing/2014/main" id="{2B80F122-A17F-D04D-B78C-44489223D13A}"/>
              </a:ext>
            </a:extLst>
          </p:cNvPr>
          <p:cNvSpPr txBox="1"/>
          <p:nvPr/>
        </p:nvSpPr>
        <p:spPr>
          <a:xfrm>
            <a:off x="6536324" y="980164"/>
            <a:ext cx="2607676" cy="1483740"/>
          </a:xfrm>
          <a:prstGeom prst="rect">
            <a:avLst/>
          </a:prstGeom>
          <a:noFill/>
        </p:spPr>
        <p:txBody>
          <a:bodyPr wrap="square" rtlCol="0">
            <a:spAutoFit/>
          </a:bodyPr>
          <a:lstStyle/>
          <a:p>
            <a:pPr algn="ctr">
              <a:lnSpc>
                <a:spcPts val="3620"/>
              </a:lnSpc>
            </a:pPr>
            <a:r>
              <a:rPr lang="en-US" sz="3600" dirty="0"/>
              <a:t>Spatially</a:t>
            </a:r>
          </a:p>
          <a:p>
            <a:pPr algn="ctr">
              <a:lnSpc>
                <a:spcPts val="3620"/>
              </a:lnSpc>
            </a:pPr>
            <a:r>
              <a:rPr lang="en-US" sz="3600" dirty="0"/>
              <a:t>Unregistered</a:t>
            </a:r>
          </a:p>
          <a:p>
            <a:pPr algn="ctr">
              <a:lnSpc>
                <a:spcPts val="3620"/>
              </a:lnSpc>
            </a:pPr>
            <a:r>
              <a:rPr lang="en-US" sz="3600" dirty="0"/>
              <a:t>(Raw)</a:t>
            </a:r>
          </a:p>
        </p:txBody>
      </p:sp>
      <p:sp>
        <p:nvSpPr>
          <p:cNvPr id="11" name="TextBox 10">
            <a:extLst>
              <a:ext uri="{FF2B5EF4-FFF2-40B4-BE49-F238E27FC236}">
                <a16:creationId xmlns:a16="http://schemas.microsoft.com/office/drawing/2014/main" id="{FD893F3E-4A58-D04D-A4B4-5521813DAE73}"/>
              </a:ext>
            </a:extLst>
          </p:cNvPr>
          <p:cNvSpPr txBox="1"/>
          <p:nvPr/>
        </p:nvSpPr>
        <p:spPr>
          <a:xfrm>
            <a:off x="6510490" y="5072397"/>
            <a:ext cx="1648400" cy="369332"/>
          </a:xfrm>
          <a:prstGeom prst="rect">
            <a:avLst/>
          </a:prstGeom>
          <a:noFill/>
        </p:spPr>
        <p:txBody>
          <a:bodyPr wrap="none" rtlCol="0">
            <a:spAutoFit/>
          </a:bodyPr>
          <a:lstStyle/>
          <a:p>
            <a:r>
              <a:rPr lang="en-US" dirty="0">
                <a:sym typeface="Wingdings" pitchFamily="2" charset="2"/>
              </a:rPr>
              <a:t></a:t>
            </a:r>
            <a:r>
              <a:rPr lang="en-US" dirty="0"/>
              <a:t>End: row173</a:t>
            </a:r>
          </a:p>
        </p:txBody>
      </p:sp>
      <p:sp>
        <p:nvSpPr>
          <p:cNvPr id="14" name="TextBox 13">
            <a:extLst>
              <a:ext uri="{FF2B5EF4-FFF2-40B4-BE49-F238E27FC236}">
                <a16:creationId xmlns:a16="http://schemas.microsoft.com/office/drawing/2014/main" id="{9852A9BF-1E99-7E49-B876-50815A22011B}"/>
              </a:ext>
            </a:extLst>
          </p:cNvPr>
          <p:cNvSpPr txBox="1"/>
          <p:nvPr/>
        </p:nvSpPr>
        <p:spPr>
          <a:xfrm>
            <a:off x="49615" y="3088623"/>
            <a:ext cx="1793055" cy="369332"/>
          </a:xfrm>
          <a:prstGeom prst="rect">
            <a:avLst/>
          </a:prstGeom>
          <a:noFill/>
        </p:spPr>
        <p:txBody>
          <a:bodyPr wrap="none" rtlCol="0">
            <a:spAutoFit/>
          </a:bodyPr>
          <a:lstStyle/>
          <a:p>
            <a:r>
              <a:rPr lang="en-US" dirty="0"/>
              <a:t>Start: row392 </a:t>
            </a:r>
            <a:r>
              <a:rPr lang="en-US" dirty="0">
                <a:sym typeface="Wingdings" pitchFamily="2" charset="2"/>
              </a:rPr>
              <a:t></a:t>
            </a:r>
            <a:r>
              <a:rPr lang="en-US" dirty="0"/>
              <a:t> </a:t>
            </a:r>
          </a:p>
        </p:txBody>
      </p:sp>
      <p:pic>
        <p:nvPicPr>
          <p:cNvPr id="4" name="Picture 3">
            <a:extLst>
              <a:ext uri="{FF2B5EF4-FFF2-40B4-BE49-F238E27FC236}">
                <a16:creationId xmlns:a16="http://schemas.microsoft.com/office/drawing/2014/main" id="{C1A7AB78-18AF-E54E-8F40-B78B1BC73FB2}"/>
              </a:ext>
            </a:extLst>
          </p:cNvPr>
          <p:cNvPicPr>
            <a:picLocks/>
          </p:cNvPicPr>
          <p:nvPr/>
        </p:nvPicPr>
        <p:blipFill>
          <a:blip r:embed="rId2"/>
          <a:stretch>
            <a:fillRect/>
          </a:stretch>
        </p:blipFill>
        <p:spPr>
          <a:xfrm>
            <a:off x="1662546" y="1292273"/>
            <a:ext cx="4937760" cy="5486400"/>
          </a:xfrm>
          <a:prstGeom prst="rect">
            <a:avLst/>
          </a:prstGeom>
        </p:spPr>
      </p:pic>
      <p:sp>
        <p:nvSpPr>
          <p:cNvPr id="19" name="TextBox 18">
            <a:extLst>
              <a:ext uri="{FF2B5EF4-FFF2-40B4-BE49-F238E27FC236}">
                <a16:creationId xmlns:a16="http://schemas.microsoft.com/office/drawing/2014/main" id="{580D0151-CBCB-0343-A460-D012494E1FC6}"/>
              </a:ext>
            </a:extLst>
          </p:cNvPr>
          <p:cNvSpPr txBox="1"/>
          <p:nvPr/>
        </p:nvSpPr>
        <p:spPr>
          <a:xfrm>
            <a:off x="3270043" y="807842"/>
            <a:ext cx="1656352" cy="519309"/>
          </a:xfrm>
          <a:prstGeom prst="rect">
            <a:avLst/>
          </a:prstGeom>
          <a:noFill/>
        </p:spPr>
        <p:txBody>
          <a:bodyPr wrap="none" rtlCol="0">
            <a:spAutoFit/>
          </a:bodyPr>
          <a:lstStyle/>
          <a:p>
            <a:pPr algn="ctr">
              <a:lnSpc>
                <a:spcPts val="16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sp>
        <p:nvSpPr>
          <p:cNvPr id="20" name="TextBox 19">
            <a:extLst>
              <a:ext uri="{FF2B5EF4-FFF2-40B4-BE49-F238E27FC236}">
                <a16:creationId xmlns:a16="http://schemas.microsoft.com/office/drawing/2014/main" id="{2646E989-A73E-5C46-A26F-010691AD7A55}"/>
              </a:ext>
            </a:extLst>
          </p:cNvPr>
          <p:cNvSpPr txBox="1"/>
          <p:nvPr/>
        </p:nvSpPr>
        <p:spPr>
          <a:xfrm>
            <a:off x="99145" y="3983973"/>
            <a:ext cx="1717330" cy="369332"/>
          </a:xfrm>
          <a:prstGeom prst="rect">
            <a:avLst/>
          </a:prstGeom>
          <a:noFill/>
        </p:spPr>
        <p:txBody>
          <a:bodyPr wrap="none" rtlCol="0">
            <a:spAutoFit/>
          </a:bodyPr>
          <a:lstStyle/>
          <a:p>
            <a:r>
              <a:rPr lang="en-US" dirty="0"/>
              <a:t>Mid: row290 </a:t>
            </a:r>
            <a:r>
              <a:rPr lang="en-US" dirty="0">
                <a:sym typeface="Wingdings" pitchFamily="2" charset="2"/>
              </a:rPr>
              <a:t></a:t>
            </a:r>
            <a:r>
              <a:rPr lang="en-US" dirty="0"/>
              <a:t> </a:t>
            </a:r>
          </a:p>
        </p:txBody>
      </p:sp>
      <p:pic>
        <p:nvPicPr>
          <p:cNvPr id="5" name="Picture 4">
            <a:extLst>
              <a:ext uri="{FF2B5EF4-FFF2-40B4-BE49-F238E27FC236}">
                <a16:creationId xmlns:a16="http://schemas.microsoft.com/office/drawing/2014/main" id="{F9D5D885-3EDE-FC44-BEA1-BD5DA5B137E0}"/>
              </a:ext>
            </a:extLst>
          </p:cNvPr>
          <p:cNvPicPr>
            <a:picLocks noChangeAspect="1"/>
          </p:cNvPicPr>
          <p:nvPr/>
        </p:nvPicPr>
        <p:blipFill>
          <a:blip r:embed="rId3"/>
          <a:stretch>
            <a:fillRect/>
          </a:stretch>
        </p:blipFill>
        <p:spPr>
          <a:xfrm>
            <a:off x="4064164" y="5526557"/>
            <a:ext cx="279400" cy="317500"/>
          </a:xfrm>
          <a:prstGeom prst="rect">
            <a:avLst/>
          </a:prstGeom>
          <a:ln w="19050">
            <a:solidFill>
              <a:schemeClr val="bg1"/>
            </a:solidFill>
          </a:ln>
        </p:spPr>
      </p:pic>
      <p:sp>
        <p:nvSpPr>
          <p:cNvPr id="6" name="TextBox 5">
            <a:extLst>
              <a:ext uri="{FF2B5EF4-FFF2-40B4-BE49-F238E27FC236}">
                <a16:creationId xmlns:a16="http://schemas.microsoft.com/office/drawing/2014/main" id="{653A12D0-0356-7B45-B4A1-71BD34ADA63C}"/>
              </a:ext>
            </a:extLst>
          </p:cNvPr>
          <p:cNvSpPr txBox="1"/>
          <p:nvPr/>
        </p:nvSpPr>
        <p:spPr>
          <a:xfrm>
            <a:off x="3431975" y="5809265"/>
            <a:ext cx="1554913" cy="503471"/>
          </a:xfrm>
          <a:prstGeom prst="rect">
            <a:avLst/>
          </a:prstGeom>
          <a:noFill/>
        </p:spPr>
        <p:txBody>
          <a:bodyPr wrap="none" rtlCol="0">
            <a:spAutoFit/>
          </a:bodyPr>
          <a:lstStyle/>
          <a:p>
            <a:pPr>
              <a:lnSpc>
                <a:spcPts val="1560"/>
              </a:lnSpc>
            </a:pPr>
            <a:r>
              <a:rPr lang="en-US" sz="1600" dirty="0">
                <a:solidFill>
                  <a:schemeClr val="bg1"/>
                </a:solidFill>
              </a:rPr>
              <a:t>Subtract median</a:t>
            </a:r>
          </a:p>
          <a:p>
            <a:pPr>
              <a:lnSpc>
                <a:spcPts val="1560"/>
              </a:lnSpc>
            </a:pPr>
            <a:r>
              <a:rPr lang="en-US" sz="1600" dirty="0">
                <a:solidFill>
                  <a:schemeClr val="bg1"/>
                </a:solidFill>
              </a:rPr>
              <a:t>at each step in </a:t>
            </a:r>
            <a:r>
              <a:rPr lang="en-US" sz="1600" dirty="0">
                <a:solidFill>
                  <a:schemeClr val="bg1"/>
                </a:solidFill>
                <a:latin typeface="Symbol" pitchFamily="2" charset="2"/>
              </a:rPr>
              <a:t>l</a:t>
            </a:r>
          </a:p>
        </p:txBody>
      </p:sp>
    </p:spTree>
    <p:extLst>
      <p:ext uri="{BB962C8B-B14F-4D97-AF65-F5344CB8AC3E}">
        <p14:creationId xmlns:p14="http://schemas.microsoft.com/office/powerpoint/2010/main" val="302810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313988" y="113617"/>
            <a:ext cx="8534400"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approaching MU69 </a:t>
            </a:r>
            <a:r>
              <a:rPr lang="en-US" sz="1800" dirty="0">
                <a:ea typeface="ＭＳ Ｐゴシック" pitchFamily="-112" charset="-128"/>
                <a:cs typeface="ＭＳ Ｐゴシック" pitchFamily="-112" charset="-128"/>
              </a:rPr>
              <a:t>(01jan2019)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7</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268730" y="425102"/>
            <a:ext cx="6617970" cy="369332"/>
          </a:xfrm>
          <a:prstGeom prst="rect">
            <a:avLst/>
          </a:prstGeom>
          <a:noFill/>
        </p:spPr>
        <p:txBody>
          <a:bodyPr wrap="square" rtlCol="0">
            <a:spAutoFit/>
          </a:bodyPr>
          <a:lstStyle/>
          <a:p>
            <a:r>
              <a:rPr lang="en-US" dirty="0"/>
              <a:t>lsb_0408624418_0x53c_eng.fit (04:50 – 05:05 UT), &lt;d&gt; = 31.2e3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4915601" y="778981"/>
            <a:ext cx="1708353" cy="544957"/>
          </a:xfrm>
          <a:prstGeom prst="rect">
            <a:avLst/>
          </a:prstGeom>
          <a:noFill/>
        </p:spPr>
        <p:txBody>
          <a:bodyPr wrap="none" rtlCol="0">
            <a:spAutoFit/>
          </a:bodyPr>
          <a:lstStyle/>
          <a:p>
            <a:pPr algn="ctr">
              <a:lnSpc>
                <a:spcPts val="1860"/>
              </a:lnSpc>
            </a:pPr>
            <a:r>
              <a:rPr lang="en-US" dirty="0"/>
              <a:t>Ch255</a:t>
            </a:r>
          </a:p>
          <a:p>
            <a:pPr algn="ctr">
              <a:lnSpc>
                <a:spcPts val="1660"/>
              </a:lnSpc>
            </a:pPr>
            <a:r>
              <a:rPr lang="en-US" sz="1400" dirty="0"/>
              <a:t>(high_res2.0895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1624763" y="826892"/>
            <a:ext cx="1656351" cy="519309"/>
          </a:xfrm>
          <a:prstGeom prst="rect">
            <a:avLst/>
          </a:prstGeom>
          <a:noFill/>
        </p:spPr>
        <p:txBody>
          <a:bodyPr wrap="none" rtlCol="0">
            <a:spAutoFit/>
          </a:bodyPr>
          <a:lstStyle/>
          <a:p>
            <a:pPr algn="ctr">
              <a:lnSpc>
                <a:spcPts val="1660"/>
              </a:lnSpc>
            </a:pPr>
            <a:r>
              <a:rPr lang="en-US" dirty="0"/>
              <a:t>Ch1</a:t>
            </a:r>
          </a:p>
          <a:p>
            <a:pPr algn="ctr">
              <a:lnSpc>
                <a:spcPts val="1660"/>
              </a:lnSpc>
            </a:pPr>
            <a:r>
              <a:rPr lang="en-US" sz="1400" dirty="0"/>
              <a:t>(low_res2.4744 </a:t>
            </a:r>
            <a:r>
              <a:rPr lang="en-US" sz="1400" dirty="0">
                <a:latin typeface="Symbol" pitchFamily="2" charset="2"/>
              </a:rPr>
              <a:t>m</a:t>
            </a:r>
            <a:r>
              <a:rPr lang="en-US" sz="1400" dirty="0"/>
              <a:t>m)</a:t>
            </a:r>
          </a:p>
        </p:txBody>
      </p:sp>
      <p:sp>
        <p:nvSpPr>
          <p:cNvPr id="13" name="TextBox 12">
            <a:extLst>
              <a:ext uri="{FF2B5EF4-FFF2-40B4-BE49-F238E27FC236}">
                <a16:creationId xmlns:a16="http://schemas.microsoft.com/office/drawing/2014/main" id="{2B80F122-A17F-D04D-B78C-44489223D13A}"/>
              </a:ext>
            </a:extLst>
          </p:cNvPr>
          <p:cNvSpPr txBox="1"/>
          <p:nvPr/>
        </p:nvSpPr>
        <p:spPr>
          <a:xfrm>
            <a:off x="6536324" y="980164"/>
            <a:ext cx="2607676" cy="1497333"/>
          </a:xfrm>
          <a:prstGeom prst="rect">
            <a:avLst/>
          </a:prstGeom>
          <a:noFill/>
        </p:spPr>
        <p:txBody>
          <a:bodyPr wrap="square" rtlCol="0">
            <a:spAutoFit/>
          </a:bodyPr>
          <a:lstStyle/>
          <a:p>
            <a:pPr algn="ctr">
              <a:lnSpc>
                <a:spcPts val="3620"/>
              </a:lnSpc>
            </a:pPr>
            <a:r>
              <a:rPr lang="en-US" sz="3600" dirty="0"/>
              <a:t>Spatially</a:t>
            </a:r>
          </a:p>
          <a:p>
            <a:pPr algn="ctr">
              <a:lnSpc>
                <a:spcPts val="3620"/>
              </a:lnSpc>
            </a:pPr>
            <a:r>
              <a:rPr lang="en-US" sz="4000" dirty="0"/>
              <a:t>Registered</a:t>
            </a:r>
          </a:p>
          <a:p>
            <a:pPr algn="ctr">
              <a:lnSpc>
                <a:spcPts val="3620"/>
              </a:lnSpc>
            </a:pPr>
            <a:r>
              <a:rPr lang="en-US" sz="4000" dirty="0"/>
              <a:t>(Raw)</a:t>
            </a:r>
          </a:p>
        </p:txBody>
      </p:sp>
      <p:sp>
        <p:nvSpPr>
          <p:cNvPr id="11" name="TextBox 10">
            <a:extLst>
              <a:ext uri="{FF2B5EF4-FFF2-40B4-BE49-F238E27FC236}">
                <a16:creationId xmlns:a16="http://schemas.microsoft.com/office/drawing/2014/main" id="{FD893F3E-4A58-D04D-A4B4-5521813DAE73}"/>
              </a:ext>
            </a:extLst>
          </p:cNvPr>
          <p:cNvSpPr txBox="1"/>
          <p:nvPr/>
        </p:nvSpPr>
        <p:spPr>
          <a:xfrm>
            <a:off x="6510490" y="5096147"/>
            <a:ext cx="1220975" cy="369332"/>
          </a:xfrm>
          <a:prstGeom prst="rect">
            <a:avLst/>
          </a:prstGeom>
          <a:noFill/>
        </p:spPr>
        <p:txBody>
          <a:bodyPr wrap="none" rtlCol="0">
            <a:spAutoFit/>
          </a:bodyPr>
          <a:lstStyle/>
          <a:p>
            <a:r>
              <a:rPr lang="en-US" dirty="0">
                <a:sym typeface="Wingdings" pitchFamily="2" charset="2"/>
              </a:rPr>
              <a:t> R</a:t>
            </a:r>
            <a:r>
              <a:rPr lang="en-US" dirty="0"/>
              <a:t>ow173</a:t>
            </a:r>
          </a:p>
        </p:txBody>
      </p:sp>
      <p:sp>
        <p:nvSpPr>
          <p:cNvPr id="14" name="TextBox 13">
            <a:extLst>
              <a:ext uri="{FF2B5EF4-FFF2-40B4-BE49-F238E27FC236}">
                <a16:creationId xmlns:a16="http://schemas.microsoft.com/office/drawing/2014/main" id="{9852A9BF-1E99-7E49-B876-50815A22011B}"/>
              </a:ext>
            </a:extLst>
          </p:cNvPr>
          <p:cNvSpPr txBox="1"/>
          <p:nvPr/>
        </p:nvSpPr>
        <p:spPr>
          <a:xfrm>
            <a:off x="49615" y="3088623"/>
            <a:ext cx="1793055" cy="369332"/>
          </a:xfrm>
          <a:prstGeom prst="rect">
            <a:avLst/>
          </a:prstGeom>
          <a:noFill/>
        </p:spPr>
        <p:txBody>
          <a:bodyPr wrap="none" rtlCol="0">
            <a:spAutoFit/>
          </a:bodyPr>
          <a:lstStyle/>
          <a:p>
            <a:r>
              <a:rPr lang="en-US" strike="sngStrike" dirty="0"/>
              <a:t>Start: row392 </a:t>
            </a:r>
            <a:r>
              <a:rPr lang="en-US" strike="sngStrike" dirty="0">
                <a:sym typeface="Wingdings" pitchFamily="2" charset="2"/>
              </a:rPr>
              <a:t></a:t>
            </a:r>
            <a:r>
              <a:rPr lang="en-US" strike="sngStrike" dirty="0"/>
              <a:t> </a:t>
            </a:r>
          </a:p>
        </p:txBody>
      </p:sp>
      <p:sp>
        <p:nvSpPr>
          <p:cNvPr id="19" name="TextBox 18">
            <a:extLst>
              <a:ext uri="{FF2B5EF4-FFF2-40B4-BE49-F238E27FC236}">
                <a16:creationId xmlns:a16="http://schemas.microsoft.com/office/drawing/2014/main" id="{580D0151-CBCB-0343-A460-D012494E1FC6}"/>
              </a:ext>
            </a:extLst>
          </p:cNvPr>
          <p:cNvSpPr txBox="1"/>
          <p:nvPr/>
        </p:nvSpPr>
        <p:spPr>
          <a:xfrm>
            <a:off x="3250006" y="807842"/>
            <a:ext cx="1696426" cy="519309"/>
          </a:xfrm>
          <a:prstGeom prst="rect">
            <a:avLst/>
          </a:prstGeom>
          <a:noFill/>
        </p:spPr>
        <p:txBody>
          <a:bodyPr wrap="none" rtlCol="0">
            <a:spAutoFit/>
          </a:bodyPr>
          <a:lstStyle/>
          <a:p>
            <a:pPr algn="ctr">
              <a:lnSpc>
                <a:spcPts val="16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sp>
        <p:nvSpPr>
          <p:cNvPr id="20" name="TextBox 19">
            <a:extLst>
              <a:ext uri="{FF2B5EF4-FFF2-40B4-BE49-F238E27FC236}">
                <a16:creationId xmlns:a16="http://schemas.microsoft.com/office/drawing/2014/main" id="{2646E989-A73E-5C46-A26F-010691AD7A55}"/>
              </a:ext>
            </a:extLst>
          </p:cNvPr>
          <p:cNvSpPr txBox="1"/>
          <p:nvPr/>
        </p:nvSpPr>
        <p:spPr>
          <a:xfrm>
            <a:off x="99145" y="3983973"/>
            <a:ext cx="1717330" cy="369332"/>
          </a:xfrm>
          <a:prstGeom prst="rect">
            <a:avLst/>
          </a:prstGeom>
          <a:noFill/>
        </p:spPr>
        <p:txBody>
          <a:bodyPr wrap="none" rtlCol="0">
            <a:spAutoFit/>
          </a:bodyPr>
          <a:lstStyle/>
          <a:p>
            <a:r>
              <a:rPr lang="en-US" strike="sngStrike" dirty="0"/>
              <a:t>Mid: row290 </a:t>
            </a:r>
            <a:r>
              <a:rPr lang="en-US" strike="sngStrike" dirty="0">
                <a:sym typeface="Wingdings" pitchFamily="2" charset="2"/>
              </a:rPr>
              <a:t></a:t>
            </a:r>
            <a:r>
              <a:rPr lang="en-US" strike="sngStrike" dirty="0"/>
              <a:t> </a:t>
            </a:r>
          </a:p>
        </p:txBody>
      </p:sp>
      <p:pic>
        <p:nvPicPr>
          <p:cNvPr id="6" name="Picture 5">
            <a:extLst>
              <a:ext uri="{FF2B5EF4-FFF2-40B4-BE49-F238E27FC236}">
                <a16:creationId xmlns:a16="http://schemas.microsoft.com/office/drawing/2014/main" id="{7EE1B56D-C8E8-4A48-984A-F10889164318}"/>
              </a:ext>
            </a:extLst>
          </p:cNvPr>
          <p:cNvPicPr>
            <a:picLocks/>
          </p:cNvPicPr>
          <p:nvPr/>
        </p:nvPicPr>
        <p:blipFill>
          <a:blip r:embed="rId3"/>
          <a:stretch>
            <a:fillRect/>
          </a:stretch>
        </p:blipFill>
        <p:spPr>
          <a:xfrm>
            <a:off x="1675517" y="1290411"/>
            <a:ext cx="4937760" cy="5486400"/>
          </a:xfrm>
          <a:prstGeom prst="rect">
            <a:avLst/>
          </a:prstGeom>
        </p:spPr>
      </p:pic>
    </p:spTree>
    <p:extLst>
      <p:ext uri="{BB962C8B-B14F-4D97-AF65-F5344CB8AC3E}">
        <p14:creationId xmlns:p14="http://schemas.microsoft.com/office/powerpoint/2010/main" val="263131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66">
            <a:alpha val="65097"/>
          </a:srgbClr>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313988" y="113617"/>
            <a:ext cx="8534400"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approaching MU69 </a:t>
            </a:r>
            <a:r>
              <a:rPr lang="en-US" sz="1800" dirty="0">
                <a:ea typeface="ＭＳ Ｐゴシック" pitchFamily="-112" charset="-128"/>
                <a:cs typeface="ＭＳ Ｐゴシック" pitchFamily="-112" charset="-128"/>
              </a:rPr>
              <a:t>(01jan2019)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8</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861457" y="490418"/>
            <a:ext cx="5791200" cy="369332"/>
          </a:xfrm>
          <a:prstGeom prst="rect">
            <a:avLst/>
          </a:prstGeom>
          <a:noFill/>
        </p:spPr>
        <p:txBody>
          <a:bodyPr wrap="square" rtlCol="0">
            <a:spAutoFit/>
          </a:bodyPr>
          <a:lstStyle/>
          <a:p>
            <a:r>
              <a:rPr lang="en-US" dirty="0"/>
              <a:t>lsb_0408624418_0x53c_sci.fit (calibrated), &lt;d&gt; = 31.2e3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6531428" y="1170867"/>
            <a:ext cx="1925865" cy="544957"/>
          </a:xfrm>
          <a:prstGeom prst="rect">
            <a:avLst/>
          </a:prstGeom>
          <a:noFill/>
        </p:spPr>
        <p:txBody>
          <a:bodyPr wrap="square" rtlCol="0">
            <a:spAutoFit/>
          </a:bodyPr>
          <a:lstStyle/>
          <a:p>
            <a:pPr algn="ctr">
              <a:lnSpc>
                <a:spcPts val="1860"/>
              </a:lnSpc>
            </a:pPr>
            <a:r>
              <a:rPr lang="en-US" dirty="0"/>
              <a:t>Ch10</a:t>
            </a:r>
          </a:p>
          <a:p>
            <a:pPr algn="ctr">
              <a:lnSpc>
                <a:spcPts val="1660"/>
              </a:lnSpc>
            </a:pPr>
            <a:r>
              <a:rPr lang="en-US" sz="1400" dirty="0"/>
              <a:t>(low_res2.4004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534307" y="1218778"/>
            <a:ext cx="1719035" cy="519309"/>
          </a:xfrm>
          <a:prstGeom prst="rect">
            <a:avLst/>
          </a:prstGeom>
          <a:noFill/>
        </p:spPr>
        <p:txBody>
          <a:bodyPr wrap="square" rtlCol="0">
            <a:spAutoFit/>
          </a:bodyPr>
          <a:lstStyle/>
          <a:p>
            <a:pPr algn="ctr">
              <a:lnSpc>
                <a:spcPts val="1660"/>
              </a:lnSpc>
            </a:pPr>
            <a:r>
              <a:rPr lang="en-US" dirty="0"/>
              <a:t>Ch255</a:t>
            </a:r>
          </a:p>
          <a:p>
            <a:pPr algn="ctr">
              <a:lnSpc>
                <a:spcPts val="1660"/>
              </a:lnSpc>
            </a:pPr>
            <a:r>
              <a:rPr lang="en-US" sz="1400" dirty="0"/>
              <a:t>(high_res2.0895 </a:t>
            </a:r>
            <a:r>
              <a:rPr lang="en-US" sz="1400" dirty="0">
                <a:latin typeface="Symbol" pitchFamily="2" charset="2"/>
              </a:rPr>
              <a:t>m</a:t>
            </a:r>
            <a:r>
              <a:rPr lang="en-US" sz="1400" dirty="0"/>
              <a:t>m)</a:t>
            </a:r>
          </a:p>
        </p:txBody>
      </p:sp>
      <p:sp>
        <p:nvSpPr>
          <p:cNvPr id="19" name="TextBox 18">
            <a:extLst>
              <a:ext uri="{FF2B5EF4-FFF2-40B4-BE49-F238E27FC236}">
                <a16:creationId xmlns:a16="http://schemas.microsoft.com/office/drawing/2014/main" id="{580D0151-CBCB-0343-A460-D012494E1FC6}"/>
              </a:ext>
            </a:extLst>
          </p:cNvPr>
          <p:cNvSpPr txBox="1"/>
          <p:nvPr/>
        </p:nvSpPr>
        <p:spPr>
          <a:xfrm>
            <a:off x="3439886" y="1199728"/>
            <a:ext cx="2188027" cy="519309"/>
          </a:xfrm>
          <a:prstGeom prst="rect">
            <a:avLst/>
          </a:prstGeom>
          <a:noFill/>
        </p:spPr>
        <p:txBody>
          <a:bodyPr wrap="square" rtlCol="0">
            <a:spAutoFit/>
          </a:bodyPr>
          <a:lstStyle/>
          <a:p>
            <a:pPr algn="ctr">
              <a:lnSpc>
                <a:spcPts val="16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pic>
        <p:nvPicPr>
          <p:cNvPr id="3" name="Picture 2" descr="A picture containing door, white&#10;&#10;Description automatically generated">
            <a:extLst>
              <a:ext uri="{FF2B5EF4-FFF2-40B4-BE49-F238E27FC236}">
                <a16:creationId xmlns:a16="http://schemas.microsoft.com/office/drawing/2014/main" id="{A8E0697D-14B5-9D46-80E3-7137F79A81B5}"/>
              </a:ext>
            </a:extLst>
          </p:cNvPr>
          <p:cNvPicPr>
            <a:picLocks noChangeAspect="1"/>
          </p:cNvPicPr>
          <p:nvPr/>
        </p:nvPicPr>
        <p:blipFill>
          <a:blip r:embed="rId3"/>
          <a:stretch>
            <a:fillRect/>
          </a:stretch>
        </p:blipFill>
        <p:spPr>
          <a:xfrm>
            <a:off x="142421" y="1847304"/>
            <a:ext cx="8454581" cy="3806700"/>
          </a:xfrm>
          <a:prstGeom prst="rect">
            <a:avLst/>
          </a:prstGeom>
        </p:spPr>
      </p:pic>
    </p:spTree>
    <p:extLst>
      <p:ext uri="{BB962C8B-B14F-4D97-AF65-F5344CB8AC3E}">
        <p14:creationId xmlns:p14="http://schemas.microsoft.com/office/powerpoint/2010/main" val="240509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85387" y="113617"/>
            <a:ext cx="8534400" cy="445828"/>
          </a:xfrm>
          <a:noFill/>
        </p:spPr>
        <p:txBody>
          <a:bodyPr>
            <a:noAutofit/>
          </a:bodyPr>
          <a:lstStyle/>
          <a:p>
            <a:pPr marL="227013" indent="7938" algn="ctr">
              <a:lnSpc>
                <a:spcPct val="80000"/>
              </a:lnSpc>
              <a:spcBef>
                <a:spcPct val="50000"/>
              </a:spcBef>
              <a:spcAft>
                <a:spcPct val="10000"/>
              </a:spcAft>
              <a:buNone/>
            </a:pPr>
            <a:r>
              <a:rPr lang="en-US" dirty="0">
                <a:ea typeface="ＭＳ Ｐゴシック" pitchFamily="-112" charset="-128"/>
                <a:cs typeface="ＭＳ Ｐゴシック" pitchFamily="-112" charset="-128"/>
              </a:rPr>
              <a:t>LEISA approaching MU69 </a:t>
            </a:r>
            <a:r>
              <a:rPr lang="en-US" sz="1800" dirty="0">
                <a:ea typeface="ＭＳ Ｐゴシック" pitchFamily="-112" charset="-128"/>
                <a:cs typeface="ＭＳ Ｐゴシック" pitchFamily="-112" charset="-128"/>
              </a:rPr>
              <a:t>(01jan2019)</a:t>
            </a:r>
          </a:p>
        </p:txBody>
      </p:sp>
      <p:sp>
        <p:nvSpPr>
          <p:cNvPr id="26" name="Slide Number Placeholder 25"/>
          <p:cNvSpPr>
            <a:spLocks noGrp="1"/>
          </p:cNvSpPr>
          <p:nvPr>
            <p:ph type="sldNum" sz="quarter" idx="12"/>
          </p:nvPr>
        </p:nvSpPr>
        <p:spPr>
          <a:xfrm>
            <a:off x="6553200" y="6545920"/>
            <a:ext cx="2133600" cy="365125"/>
          </a:xfrm>
        </p:spPr>
        <p:txBody>
          <a:bodyPr/>
          <a:lstStyle/>
          <a:p>
            <a:pPr>
              <a:defRPr/>
            </a:pPr>
            <a:fld id="{CE4DB091-1D47-4D47-968D-5A08C56F87D4}" type="slidenum">
              <a:rPr lang="en-US" smtClean="0"/>
              <a:pPr>
                <a:defRPr/>
              </a:pPr>
              <a:t>9</a:t>
            </a:fld>
            <a:endParaRPr lang="en-US"/>
          </a:p>
        </p:txBody>
      </p:sp>
      <p:sp>
        <p:nvSpPr>
          <p:cNvPr id="10" name="TextBox 9">
            <a:extLst>
              <a:ext uri="{FF2B5EF4-FFF2-40B4-BE49-F238E27FC236}">
                <a16:creationId xmlns:a16="http://schemas.microsoft.com/office/drawing/2014/main" id="{D01D8516-7C4B-3845-862E-A0E60E3097C7}"/>
              </a:ext>
            </a:extLst>
          </p:cNvPr>
          <p:cNvSpPr txBox="1"/>
          <p:nvPr/>
        </p:nvSpPr>
        <p:spPr>
          <a:xfrm>
            <a:off x="1617076" y="490418"/>
            <a:ext cx="5828754" cy="369332"/>
          </a:xfrm>
          <a:prstGeom prst="rect">
            <a:avLst/>
          </a:prstGeom>
          <a:noFill/>
        </p:spPr>
        <p:txBody>
          <a:bodyPr wrap="square" rtlCol="0">
            <a:spAutoFit/>
          </a:bodyPr>
          <a:lstStyle/>
          <a:p>
            <a:r>
              <a:rPr lang="en-US" dirty="0"/>
              <a:t>lsb_0408621929_0x53c_sci.fit (calibrated), &lt;d&gt; = 65.5e3 km</a:t>
            </a:r>
          </a:p>
        </p:txBody>
      </p:sp>
      <p:sp>
        <p:nvSpPr>
          <p:cNvPr id="17" name="TextBox 16">
            <a:extLst>
              <a:ext uri="{FF2B5EF4-FFF2-40B4-BE49-F238E27FC236}">
                <a16:creationId xmlns:a16="http://schemas.microsoft.com/office/drawing/2014/main" id="{6AA07FBC-8E5A-934F-8857-A390B09A1C87}"/>
              </a:ext>
            </a:extLst>
          </p:cNvPr>
          <p:cNvSpPr txBox="1"/>
          <p:nvPr/>
        </p:nvSpPr>
        <p:spPr>
          <a:xfrm>
            <a:off x="6477001" y="996693"/>
            <a:ext cx="1925865" cy="544957"/>
          </a:xfrm>
          <a:prstGeom prst="rect">
            <a:avLst/>
          </a:prstGeom>
          <a:noFill/>
        </p:spPr>
        <p:txBody>
          <a:bodyPr wrap="square" rtlCol="0">
            <a:spAutoFit/>
          </a:bodyPr>
          <a:lstStyle/>
          <a:p>
            <a:pPr algn="ctr">
              <a:lnSpc>
                <a:spcPts val="1860"/>
              </a:lnSpc>
            </a:pPr>
            <a:r>
              <a:rPr lang="en-US" dirty="0"/>
              <a:t>Ch10</a:t>
            </a:r>
          </a:p>
          <a:p>
            <a:pPr algn="ctr">
              <a:lnSpc>
                <a:spcPts val="1660"/>
              </a:lnSpc>
            </a:pPr>
            <a:r>
              <a:rPr lang="en-US" sz="1400" dirty="0"/>
              <a:t>(low_res2.4004 </a:t>
            </a:r>
            <a:r>
              <a:rPr lang="en-US" sz="1400" dirty="0">
                <a:latin typeface="Symbol" pitchFamily="2" charset="2"/>
              </a:rPr>
              <a:t>m</a:t>
            </a:r>
            <a:r>
              <a:rPr lang="en-US" sz="1400" dirty="0"/>
              <a:t>m)</a:t>
            </a:r>
          </a:p>
        </p:txBody>
      </p:sp>
      <p:sp>
        <p:nvSpPr>
          <p:cNvPr id="18" name="TextBox 17">
            <a:extLst>
              <a:ext uri="{FF2B5EF4-FFF2-40B4-BE49-F238E27FC236}">
                <a16:creationId xmlns:a16="http://schemas.microsoft.com/office/drawing/2014/main" id="{6FFF86C3-A1AC-8B47-A6E7-7D5CE48DE885}"/>
              </a:ext>
            </a:extLst>
          </p:cNvPr>
          <p:cNvSpPr txBox="1"/>
          <p:nvPr/>
        </p:nvSpPr>
        <p:spPr>
          <a:xfrm>
            <a:off x="871764" y="1044604"/>
            <a:ext cx="1719035" cy="519309"/>
          </a:xfrm>
          <a:prstGeom prst="rect">
            <a:avLst/>
          </a:prstGeom>
          <a:noFill/>
        </p:spPr>
        <p:txBody>
          <a:bodyPr wrap="square" rtlCol="0">
            <a:spAutoFit/>
          </a:bodyPr>
          <a:lstStyle/>
          <a:p>
            <a:pPr algn="ctr">
              <a:lnSpc>
                <a:spcPts val="1660"/>
              </a:lnSpc>
            </a:pPr>
            <a:r>
              <a:rPr lang="en-US" dirty="0"/>
              <a:t>Ch255</a:t>
            </a:r>
          </a:p>
          <a:p>
            <a:pPr algn="ctr">
              <a:lnSpc>
                <a:spcPts val="1660"/>
              </a:lnSpc>
            </a:pPr>
            <a:r>
              <a:rPr lang="en-US" sz="1400" dirty="0"/>
              <a:t>(high_res2.0895 </a:t>
            </a:r>
            <a:r>
              <a:rPr lang="en-US" sz="1400" dirty="0">
                <a:latin typeface="Symbol" pitchFamily="2" charset="2"/>
              </a:rPr>
              <a:t>m</a:t>
            </a:r>
            <a:r>
              <a:rPr lang="en-US" sz="1400" dirty="0"/>
              <a:t>m)</a:t>
            </a:r>
          </a:p>
        </p:txBody>
      </p:sp>
      <p:sp>
        <p:nvSpPr>
          <p:cNvPr id="19" name="TextBox 18">
            <a:extLst>
              <a:ext uri="{FF2B5EF4-FFF2-40B4-BE49-F238E27FC236}">
                <a16:creationId xmlns:a16="http://schemas.microsoft.com/office/drawing/2014/main" id="{580D0151-CBCB-0343-A460-D012494E1FC6}"/>
              </a:ext>
            </a:extLst>
          </p:cNvPr>
          <p:cNvSpPr txBox="1"/>
          <p:nvPr/>
        </p:nvSpPr>
        <p:spPr>
          <a:xfrm>
            <a:off x="3265715" y="1025554"/>
            <a:ext cx="2188027" cy="519309"/>
          </a:xfrm>
          <a:prstGeom prst="rect">
            <a:avLst/>
          </a:prstGeom>
          <a:noFill/>
        </p:spPr>
        <p:txBody>
          <a:bodyPr wrap="square" rtlCol="0">
            <a:spAutoFit/>
          </a:bodyPr>
          <a:lstStyle/>
          <a:p>
            <a:pPr algn="ctr">
              <a:lnSpc>
                <a:spcPts val="1660"/>
              </a:lnSpc>
            </a:pPr>
            <a:r>
              <a:rPr lang="en-US" dirty="0"/>
              <a:t>Ch127</a:t>
            </a:r>
          </a:p>
          <a:p>
            <a:pPr algn="ctr">
              <a:lnSpc>
                <a:spcPts val="1660"/>
              </a:lnSpc>
            </a:pPr>
            <a:r>
              <a:rPr lang="en-US" sz="1400" dirty="0"/>
              <a:t>(low_res1.5748 </a:t>
            </a:r>
            <a:r>
              <a:rPr lang="en-US" sz="1400" dirty="0">
                <a:latin typeface="Symbol" pitchFamily="2" charset="2"/>
              </a:rPr>
              <a:t>m</a:t>
            </a:r>
            <a:r>
              <a:rPr lang="en-US" sz="1400" dirty="0"/>
              <a:t>m)</a:t>
            </a:r>
          </a:p>
        </p:txBody>
      </p:sp>
      <p:pic>
        <p:nvPicPr>
          <p:cNvPr id="4" name="Picture 3" descr="A picture containing text, window, door&#10;&#10;Description automatically generated">
            <a:extLst>
              <a:ext uri="{FF2B5EF4-FFF2-40B4-BE49-F238E27FC236}">
                <a16:creationId xmlns:a16="http://schemas.microsoft.com/office/drawing/2014/main" id="{CED4A009-BED8-6941-A864-AD3C35CC5D56}"/>
              </a:ext>
            </a:extLst>
          </p:cNvPr>
          <p:cNvPicPr>
            <a:picLocks noChangeAspect="1"/>
          </p:cNvPicPr>
          <p:nvPr/>
        </p:nvPicPr>
        <p:blipFill>
          <a:blip r:embed="rId3"/>
          <a:stretch>
            <a:fillRect/>
          </a:stretch>
        </p:blipFill>
        <p:spPr>
          <a:xfrm>
            <a:off x="325661" y="1563912"/>
            <a:ext cx="8186057" cy="4677747"/>
          </a:xfrm>
          <a:prstGeom prst="rect">
            <a:avLst/>
          </a:prstGeom>
        </p:spPr>
      </p:pic>
    </p:spTree>
    <p:extLst>
      <p:ext uri="{BB962C8B-B14F-4D97-AF65-F5344CB8AC3E}">
        <p14:creationId xmlns:p14="http://schemas.microsoft.com/office/powerpoint/2010/main" val="1480735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7165</TotalTime>
  <Words>1218</Words>
  <Application>Microsoft Macintosh PowerPoint</Application>
  <PresentationFormat>On-screen Show (4:3)</PresentationFormat>
  <Paragraphs>220</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New York</vt:lpstr>
      <vt:lpstr>Symbol</vt:lpstr>
      <vt:lpstr>Wingdings</vt:lpstr>
      <vt:lpstr>Office Theme</vt:lpstr>
      <vt:lpstr>PDS-SBN Review of New Horizons LEISA v6.0 Data</vt:lpstr>
      <vt:lpstr>PowerPoint Presentation</vt:lpstr>
      <vt:lpstr>LEISA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DiSanti</dc:creator>
  <cp:lastModifiedBy>Disanti, Michael A. (GSFC-6930)</cp:lastModifiedBy>
  <cp:revision>269</cp:revision>
  <cp:lastPrinted>2024-01-22T16:28:40Z</cp:lastPrinted>
  <dcterms:created xsi:type="dcterms:W3CDTF">2016-12-06T18:55:39Z</dcterms:created>
  <dcterms:modified xsi:type="dcterms:W3CDTF">2024-01-22T20:12:17Z</dcterms:modified>
</cp:coreProperties>
</file>