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3" r:id="rId3"/>
    <p:sldId id="269" r:id="rId4"/>
    <p:sldId id="274" r:id="rId5"/>
    <p:sldId id="284" r:id="rId6"/>
    <p:sldId id="272" r:id="rId7"/>
    <p:sldId id="268" r:id="rId8"/>
    <p:sldId id="276" r:id="rId9"/>
    <p:sldId id="275" r:id="rId10"/>
    <p:sldId id="282" r:id="rId11"/>
    <p:sldId id="280" r:id="rId12"/>
    <p:sldId id="285" r:id="rId13"/>
    <p:sldId id="279"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8CA0-97A5-C3EC-F4AD-62B5DE0BAC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A44ABF-0E42-5AA2-6A7F-CB99C0E590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37BC3A-E7D5-7AD0-621C-0B85F07EE47C}"/>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7272CCDF-000F-3DD3-40B1-9093A91EB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36DFB3-5D6A-4AD5-88FA-F94CCE9F284F}"/>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289856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96B0-DE71-FA6D-7B80-6762D00C4F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23AB65-45D9-A099-0BF8-5C566D5B2F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3281E-2217-3BFA-9424-C616668ECC8A}"/>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0B5D9C60-6642-E7B5-6C0F-6C1E3B9D1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99925-F994-5D47-B0D5-2C986F1CE037}"/>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181767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DCA5C-3469-5753-8BB8-D35B2C3203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7F5719-E010-F7C7-1D7B-8187C843A7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F0CCC-9163-E6E7-BEB9-C88ADAB17F61}"/>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C74AFF25-E289-5B9D-4911-CA1A62A71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1B32F-1BEF-93A1-0D01-5A4A31FA1521}"/>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52129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974BA-435A-21DE-3A6B-8DABCF400C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DB380D-87DC-F5B2-DC0B-77F14ABDE6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314CC0-05E3-3566-F8C2-170574BB9E28}"/>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021B195A-8C4F-E536-2DF3-715BF60DD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F06FA-E565-1AC5-4BB8-30A18D70C397}"/>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3769423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8BAB3-7B6F-BD8A-86F4-7EE429D52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7D5EC3-22BE-DA5B-8E25-9C51E34D40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47520C-E66F-34F8-6634-CF4792ED5936}"/>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CD1840B5-EE8A-748B-A374-CD5B42A4A2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0466B-F06C-3BD9-57DA-5DF9F876FA45}"/>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129990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A4FB4-B66A-E400-6846-7534852D02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0C0D4C-8B62-D6FB-6A7B-3B079250AA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4F31FD-6C42-92C3-09DE-F555D98D76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81B5A6-C62D-E0A5-0AE4-78B068D9BB33}"/>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6" name="Footer Placeholder 5">
            <a:extLst>
              <a:ext uri="{FF2B5EF4-FFF2-40B4-BE49-F238E27FC236}">
                <a16:creationId xmlns:a16="http://schemas.microsoft.com/office/drawing/2014/main" id="{719A0754-2526-B2D1-1412-533056BBCB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451AB5-7511-E72E-ED60-E0695E10A014}"/>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1249820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04680-786E-2DDC-37E7-923F860DF7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139BFC-247B-7024-9BA7-F6999F386F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80A710-BC5E-E5A4-3BE0-62333ACAEA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20B198-AAF4-8BB2-61DD-73AC2AB74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131973-5932-095B-5BC2-D58037CD44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6339CC-C016-213B-A0BA-3396EAEEDC4F}"/>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8" name="Footer Placeholder 7">
            <a:extLst>
              <a:ext uri="{FF2B5EF4-FFF2-40B4-BE49-F238E27FC236}">
                <a16:creationId xmlns:a16="http://schemas.microsoft.com/office/drawing/2014/main" id="{8075789F-77ED-DC85-DA5E-B8CCA3D7A6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31292E-6343-19CF-B18C-EE7D21C1B192}"/>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165810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1F5D3-6CDC-BF87-9C74-9E1A1251B2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4F3526-01BE-1149-9D8E-D5D390C4ACE9}"/>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4" name="Footer Placeholder 3">
            <a:extLst>
              <a:ext uri="{FF2B5EF4-FFF2-40B4-BE49-F238E27FC236}">
                <a16:creationId xmlns:a16="http://schemas.microsoft.com/office/drawing/2014/main" id="{A5B1CA49-001C-9D2D-6D17-DD8874C416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A50B9E-27EF-BBF4-3821-109977194C41}"/>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3985993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14DA1-62C4-52FB-C438-46CD6C136701}"/>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3" name="Footer Placeholder 2">
            <a:extLst>
              <a:ext uri="{FF2B5EF4-FFF2-40B4-BE49-F238E27FC236}">
                <a16:creationId xmlns:a16="http://schemas.microsoft.com/office/drawing/2014/main" id="{29264E22-9BCD-85DE-14E0-9B5E0CB921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D7DDB2-C796-3119-2D84-78F2241B4BB5}"/>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44507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84C14-F06B-B3E2-B863-0818DE24EF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FB5D93-3EC9-AFD5-0EDD-16AF035534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DC861D-AD49-1E6E-5672-B24E9564C0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23293F-4C49-23C5-6EE7-BC7362B4C6A3}"/>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6" name="Footer Placeholder 5">
            <a:extLst>
              <a:ext uri="{FF2B5EF4-FFF2-40B4-BE49-F238E27FC236}">
                <a16:creationId xmlns:a16="http://schemas.microsoft.com/office/drawing/2014/main" id="{5E4728D7-4941-9D9A-D8A1-D4BA65ED63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B9EAD0-8DEF-52C3-3750-A1CB596543C6}"/>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36800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41FA-8E89-AC80-B16B-9A9B5CA02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4320CC-F637-A986-A033-912AD173D8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6B3D9E-DE16-6283-26C5-DEB5DC0062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BED8A7-1164-2E4E-BD3A-8749585A0D8C}"/>
              </a:ext>
            </a:extLst>
          </p:cNvPr>
          <p:cNvSpPr>
            <a:spLocks noGrp="1"/>
          </p:cNvSpPr>
          <p:nvPr>
            <p:ph type="dt" sz="half" idx="10"/>
          </p:nvPr>
        </p:nvSpPr>
        <p:spPr/>
        <p:txBody>
          <a:bodyPr/>
          <a:lstStyle/>
          <a:p>
            <a:fld id="{17F1DA6C-1A4B-ED48-B608-B0B5785F43A0}" type="datetimeFigureOut">
              <a:rPr lang="en-US" smtClean="0"/>
              <a:t>9/19/24</a:t>
            </a:fld>
            <a:endParaRPr lang="en-US"/>
          </a:p>
        </p:txBody>
      </p:sp>
      <p:sp>
        <p:nvSpPr>
          <p:cNvPr id="6" name="Footer Placeholder 5">
            <a:extLst>
              <a:ext uri="{FF2B5EF4-FFF2-40B4-BE49-F238E27FC236}">
                <a16:creationId xmlns:a16="http://schemas.microsoft.com/office/drawing/2014/main" id="{8EA3E942-5611-72C1-CD9E-C997EF857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77C365-8D7A-C151-1493-CAE02817195B}"/>
              </a:ext>
            </a:extLst>
          </p:cNvPr>
          <p:cNvSpPr>
            <a:spLocks noGrp="1"/>
          </p:cNvSpPr>
          <p:nvPr>
            <p:ph type="sldNum" sz="quarter" idx="12"/>
          </p:nvPr>
        </p:nvSpPr>
        <p:spPr/>
        <p:txBody>
          <a:bodyPr/>
          <a:lstStyle/>
          <a:p>
            <a:fld id="{97073765-6614-764D-8F92-D060C54AA883}" type="slidenum">
              <a:rPr lang="en-US" smtClean="0"/>
              <a:t>‹#›</a:t>
            </a:fld>
            <a:endParaRPr lang="en-US"/>
          </a:p>
        </p:txBody>
      </p:sp>
    </p:spTree>
    <p:extLst>
      <p:ext uri="{BB962C8B-B14F-4D97-AF65-F5344CB8AC3E}">
        <p14:creationId xmlns:p14="http://schemas.microsoft.com/office/powerpoint/2010/main" val="210846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BF9E27-5F33-9F3D-3820-9DE70F1F64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917C40-6781-5855-5659-06FF9570B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80139E-DF26-4973-57EE-CEEDB29D8E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1DA6C-1A4B-ED48-B608-B0B5785F43A0}" type="datetimeFigureOut">
              <a:rPr lang="en-US" smtClean="0"/>
              <a:t>9/19/24</a:t>
            </a:fld>
            <a:endParaRPr lang="en-US"/>
          </a:p>
        </p:txBody>
      </p:sp>
      <p:sp>
        <p:nvSpPr>
          <p:cNvPr id="5" name="Footer Placeholder 4">
            <a:extLst>
              <a:ext uri="{FF2B5EF4-FFF2-40B4-BE49-F238E27FC236}">
                <a16:creationId xmlns:a16="http://schemas.microsoft.com/office/drawing/2014/main" id="{AEB75072-1CAC-8718-6FDE-E2C27A3C36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4B5BF3-3DC5-D85A-7047-370958E955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73765-6614-764D-8F92-D060C54AA883}" type="slidenum">
              <a:rPr lang="en-US" smtClean="0"/>
              <a:t>‹#›</a:t>
            </a:fld>
            <a:endParaRPr lang="en-US"/>
          </a:p>
        </p:txBody>
      </p:sp>
    </p:spTree>
    <p:extLst>
      <p:ext uri="{BB962C8B-B14F-4D97-AF65-F5344CB8AC3E}">
        <p14:creationId xmlns:p14="http://schemas.microsoft.com/office/powerpoint/2010/main" val="193543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2482-96C4-9003-D2D3-64E59747C65B}"/>
              </a:ext>
            </a:extLst>
          </p:cNvPr>
          <p:cNvSpPr>
            <a:spLocks noGrp="1"/>
          </p:cNvSpPr>
          <p:nvPr>
            <p:ph type="ctrTitle"/>
          </p:nvPr>
        </p:nvSpPr>
        <p:spPr/>
        <p:txBody>
          <a:bodyPr/>
          <a:lstStyle/>
          <a:p>
            <a:r>
              <a:rPr lang="en-US" dirty="0"/>
              <a:t>Lucy </a:t>
            </a:r>
            <a:r>
              <a:rPr lang="en-US"/>
              <a:t>Dinkinesh</a:t>
            </a:r>
            <a:br>
              <a:rPr lang="en-US"/>
            </a:br>
            <a:r>
              <a:rPr lang="en-US"/>
              <a:t>T’TCAM </a:t>
            </a:r>
            <a:r>
              <a:rPr lang="en-US" dirty="0"/>
              <a:t>Review</a:t>
            </a:r>
          </a:p>
        </p:txBody>
      </p:sp>
      <p:sp>
        <p:nvSpPr>
          <p:cNvPr id="3" name="Subtitle 2">
            <a:extLst>
              <a:ext uri="{FF2B5EF4-FFF2-40B4-BE49-F238E27FC236}">
                <a16:creationId xmlns:a16="http://schemas.microsoft.com/office/drawing/2014/main" id="{9472E0EC-0408-69FC-EB16-55B8C308D92F}"/>
              </a:ext>
            </a:extLst>
          </p:cNvPr>
          <p:cNvSpPr>
            <a:spLocks noGrp="1"/>
          </p:cNvSpPr>
          <p:nvPr>
            <p:ph type="subTitle" idx="1"/>
          </p:nvPr>
        </p:nvSpPr>
        <p:spPr/>
        <p:txBody>
          <a:bodyPr/>
          <a:lstStyle/>
          <a:p>
            <a:r>
              <a:rPr lang="en-US" dirty="0"/>
              <a:t>Adeline </a:t>
            </a:r>
            <a:r>
              <a:rPr lang="en-US" dirty="0" err="1"/>
              <a:t>Gicquel</a:t>
            </a:r>
            <a:endParaRPr lang="en-US" dirty="0"/>
          </a:p>
          <a:p>
            <a:r>
              <a:rPr lang="en-US" dirty="0"/>
              <a:t>09-23-2024</a:t>
            </a:r>
          </a:p>
        </p:txBody>
      </p:sp>
    </p:spTree>
    <p:extLst>
      <p:ext uri="{BB962C8B-B14F-4D97-AF65-F5344CB8AC3E}">
        <p14:creationId xmlns:p14="http://schemas.microsoft.com/office/powerpoint/2010/main" val="487745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F0634-EAE5-0223-9DFD-AED3E535C952}"/>
              </a:ext>
            </a:extLst>
          </p:cNvPr>
          <p:cNvSpPr>
            <a:spLocks noGrp="1"/>
          </p:cNvSpPr>
          <p:nvPr>
            <p:ph type="title"/>
          </p:nvPr>
        </p:nvSpPr>
        <p:spPr/>
        <p:txBody>
          <a:bodyPr/>
          <a:lstStyle/>
          <a:p>
            <a:r>
              <a:rPr lang="en-US" dirty="0"/>
              <a:t>Calibration – Validation test</a:t>
            </a:r>
          </a:p>
        </p:txBody>
      </p:sp>
      <p:sp>
        <p:nvSpPr>
          <p:cNvPr id="3" name="Content Placeholder 2">
            <a:extLst>
              <a:ext uri="{FF2B5EF4-FFF2-40B4-BE49-F238E27FC236}">
                <a16:creationId xmlns:a16="http://schemas.microsoft.com/office/drawing/2014/main" id="{CBC7F808-35EB-EA6A-3274-53B2FC13309A}"/>
              </a:ext>
            </a:extLst>
          </p:cNvPr>
          <p:cNvSpPr>
            <a:spLocks noGrp="1"/>
          </p:cNvSpPr>
          <p:nvPr>
            <p:ph idx="1"/>
          </p:nvPr>
        </p:nvSpPr>
        <p:spPr/>
        <p:txBody>
          <a:bodyPr>
            <a:normAutofit fontScale="70000" lnSpcReduction="20000"/>
          </a:bodyPr>
          <a:lstStyle/>
          <a:p>
            <a:r>
              <a:rPr lang="en-US" dirty="0"/>
              <a:t>2 labels did not validate</a:t>
            </a:r>
          </a:p>
          <a:p>
            <a:pPr lvl="1"/>
            <a:r>
              <a:rPr lang="en-US" dirty="0"/>
              <a:t>sn194503param.xml </a:t>
            </a:r>
          </a:p>
          <a:p>
            <a:pPr marL="914400" lvl="2" indent="0">
              <a:buNone/>
            </a:pPr>
            <a:r>
              <a:rPr lang="en-US" dirty="0"/>
              <a:t>ERROR  [</a:t>
            </a:r>
            <a:r>
              <a:rPr lang="en-US" dirty="0" err="1"/>
              <a:t>error.label.invalid_object_definition</a:t>
            </a:r>
            <a:r>
              <a:rPr lang="en-US" dirty="0"/>
              <a:t>]   line 2: Invalid object definition for object #2.  The previously defined object ends at byte 159. Offset defined in label: 72</a:t>
            </a:r>
          </a:p>
          <a:p>
            <a:pPr marL="914400" lvl="2" indent="0">
              <a:buNone/>
            </a:pPr>
            <a:r>
              <a:rPr lang="en-US" dirty="0"/>
              <a:t> ERROR  [</a:t>
            </a:r>
            <a:r>
              <a:rPr lang="en-US" dirty="0" err="1"/>
              <a:t>error.label.invalid_object_definition</a:t>
            </a:r>
            <a:r>
              <a:rPr lang="en-US" dirty="0"/>
              <a:t>]   line 3: Invalid object definition for object #3.  The previously defined object ends at byte 159. Offset defined in label: 92</a:t>
            </a:r>
          </a:p>
          <a:p>
            <a:pPr marL="914400" lvl="2" indent="0">
              <a:buNone/>
            </a:pPr>
            <a:r>
              <a:rPr lang="en-US" dirty="0"/>
              <a:t>ERROR  [</a:t>
            </a:r>
            <a:r>
              <a:rPr lang="en-US" dirty="0" err="1"/>
              <a:t>error.label.invalid_object_definition</a:t>
            </a:r>
            <a:r>
              <a:rPr lang="en-US" dirty="0"/>
              <a:t>]   line 4: Invalid object definition for object #4.  The previously defined object ends at byte 159. Offset defined in label: 102</a:t>
            </a:r>
          </a:p>
          <a:p>
            <a:pPr marL="914400" lvl="2" indent="0">
              <a:buNone/>
            </a:pPr>
            <a:r>
              <a:rPr lang="en-US" dirty="0"/>
              <a:t>ERROR  [</a:t>
            </a:r>
            <a:r>
              <a:rPr lang="en-US" dirty="0" err="1"/>
              <a:t>error.label.invalid_object_definition</a:t>
            </a:r>
            <a:r>
              <a:rPr lang="en-US" dirty="0"/>
              <a:t>]   line 5: Invalid object definition for object #5.  The previously defined object ends at byte 159. Offset defined in label: 114</a:t>
            </a:r>
          </a:p>
          <a:p>
            <a:pPr lvl="1"/>
            <a:endParaRPr lang="en-US" dirty="0"/>
          </a:p>
          <a:p>
            <a:pPr lvl="1"/>
            <a:r>
              <a:rPr lang="en-US" dirty="0"/>
              <a:t>sn194504param.xml</a:t>
            </a:r>
          </a:p>
          <a:p>
            <a:pPr marL="914400" lvl="2" indent="0">
              <a:buNone/>
            </a:pPr>
            <a:r>
              <a:rPr lang="en-US" dirty="0"/>
              <a:t>ERROR  [</a:t>
            </a:r>
            <a:r>
              <a:rPr lang="en-US" dirty="0" err="1"/>
              <a:t>error.label.invalid_object_definition</a:t>
            </a:r>
            <a:r>
              <a:rPr lang="en-US" dirty="0"/>
              <a:t>]   line 2: Invalid object definition for object #2.  The previously defined object ends at byte 159. Offset defined in label: 72</a:t>
            </a:r>
          </a:p>
          <a:p>
            <a:pPr marL="914400" lvl="2" indent="0">
              <a:buNone/>
            </a:pPr>
            <a:r>
              <a:rPr lang="en-US" dirty="0"/>
              <a:t>ERROR  [</a:t>
            </a:r>
            <a:r>
              <a:rPr lang="en-US" dirty="0" err="1"/>
              <a:t>error.label.invalid_object_definition</a:t>
            </a:r>
            <a:r>
              <a:rPr lang="en-US" dirty="0"/>
              <a:t>]   line 3: Invalid object definition for object #3.  The previously defined object ends at byte 159. Offset defined in label: 92</a:t>
            </a:r>
          </a:p>
          <a:p>
            <a:pPr marL="914400" lvl="2" indent="0">
              <a:buNone/>
            </a:pPr>
            <a:r>
              <a:rPr lang="en-US" dirty="0"/>
              <a:t>ERROR  [</a:t>
            </a:r>
            <a:r>
              <a:rPr lang="en-US" dirty="0" err="1"/>
              <a:t>error.label.invalid_object_definition</a:t>
            </a:r>
            <a:r>
              <a:rPr lang="en-US" dirty="0"/>
              <a:t>]   line 4: Invalid object definition for object #4.  The previously defined object ends at byte 159. Offset defined in label: 102</a:t>
            </a:r>
          </a:p>
          <a:p>
            <a:pPr marL="914400" lvl="2" indent="0">
              <a:buNone/>
            </a:pPr>
            <a:r>
              <a:rPr lang="en-US" dirty="0"/>
              <a:t>ERROR  [</a:t>
            </a:r>
            <a:r>
              <a:rPr lang="en-US" dirty="0" err="1"/>
              <a:t>error.label.invalid_object_definition</a:t>
            </a:r>
            <a:r>
              <a:rPr lang="en-US" dirty="0"/>
              <a:t>]   line 5: Invalid object definition for object #5.  The previously defined object ends at byte 159. Offset defined in label: 114</a:t>
            </a:r>
          </a:p>
        </p:txBody>
      </p:sp>
    </p:spTree>
    <p:extLst>
      <p:ext uri="{BB962C8B-B14F-4D97-AF65-F5344CB8AC3E}">
        <p14:creationId xmlns:p14="http://schemas.microsoft.com/office/powerpoint/2010/main" val="2906853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54070-7FF7-6E01-68B1-404DCC0CCE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78D2F5-AB5E-2322-2E3A-EA9B08F512C3}"/>
              </a:ext>
            </a:extLst>
          </p:cNvPr>
          <p:cNvSpPr>
            <a:spLocks noGrp="1"/>
          </p:cNvSpPr>
          <p:nvPr>
            <p:ph type="title"/>
          </p:nvPr>
        </p:nvSpPr>
        <p:spPr/>
        <p:txBody>
          <a:bodyPr/>
          <a:lstStyle/>
          <a:p>
            <a:r>
              <a:rPr lang="en-US" dirty="0"/>
              <a:t>Calibration step</a:t>
            </a:r>
          </a:p>
        </p:txBody>
      </p:sp>
      <p:sp>
        <p:nvSpPr>
          <p:cNvPr id="3" name="Content Placeholder 2">
            <a:extLst>
              <a:ext uri="{FF2B5EF4-FFF2-40B4-BE49-F238E27FC236}">
                <a16:creationId xmlns:a16="http://schemas.microsoft.com/office/drawing/2014/main" id="{568022CA-DD1E-6E65-D722-C0F170AD55C5}"/>
              </a:ext>
            </a:extLst>
          </p:cNvPr>
          <p:cNvSpPr>
            <a:spLocks noGrp="1"/>
          </p:cNvSpPr>
          <p:nvPr>
            <p:ph idx="1"/>
          </p:nvPr>
        </p:nvSpPr>
        <p:spPr/>
        <p:txBody>
          <a:bodyPr>
            <a:normAutofit lnSpcReduction="10000"/>
          </a:bodyPr>
          <a:lstStyle/>
          <a:p>
            <a:r>
              <a:rPr lang="en-US" sz="1600" dirty="0">
                <a:latin typeface="Helvetica" pitchFamily="2" charset="0"/>
              </a:rPr>
              <a:t>In section 2.3.2.2 of the SIS “</a:t>
            </a:r>
            <a:r>
              <a:rPr lang="en-US" sz="1600" dirty="0">
                <a:effectLst/>
                <a:latin typeface="Helvetica" pitchFamily="2" charset="0"/>
              </a:rPr>
              <a:t>The uncalibrated </a:t>
            </a:r>
            <a:r>
              <a:rPr lang="en-US" sz="1600" dirty="0" err="1">
                <a:effectLst/>
                <a:latin typeface="Helvetica" pitchFamily="2" charset="0"/>
              </a:rPr>
              <a:t>TTCam</a:t>
            </a:r>
            <a:r>
              <a:rPr lang="en-US" sz="1600" dirty="0">
                <a:effectLst/>
                <a:latin typeface="Helvetica" pitchFamily="2" charset="0"/>
              </a:rPr>
              <a:t> images are calibrated by performing a series of calibration steps resulting in a FITS 2-dimensional array data product in radiance units with the upper bound size of 2752x2004 pixels for full frame dark pixels on images, with an active area of 2592x1944…. When typical 2592x2000 pixel calibration images are read out, the gray areas are ignored in processing”. In section In section “If dark pixels are available in the image, the average and standard deviation of the dark values are extracted from </a:t>
            </a:r>
            <a:r>
              <a:rPr lang="en-US" sz="1600" dirty="0">
                <a:effectLst/>
                <a:highlight>
                  <a:srgbClr val="FFFF00"/>
                </a:highlight>
                <a:latin typeface="Helvetica" pitchFamily="2" charset="0"/>
              </a:rPr>
              <a:t>rows 1966:1989 and columns 16:2607</a:t>
            </a:r>
            <a:r>
              <a:rPr lang="en-US" sz="1600" dirty="0">
                <a:effectLst/>
                <a:latin typeface="Helvetica" pitchFamily="2" charset="0"/>
              </a:rPr>
              <a:t>. 	</a:t>
            </a:r>
          </a:p>
          <a:p>
            <a:pPr marL="457200" lvl="1" indent="0">
              <a:buNone/>
            </a:pPr>
            <a:r>
              <a:rPr lang="en-US" sz="1600" dirty="0">
                <a:latin typeface="Helvetica" pitchFamily="2" charset="0"/>
              </a:rPr>
              <a:t>The </a:t>
            </a:r>
            <a:r>
              <a:rPr lang="en-US" sz="1600" dirty="0">
                <a:effectLst/>
                <a:latin typeface="Helvetica" pitchFamily="2" charset="0"/>
              </a:rPr>
              <a:t>first five TTCam1 images and all five TTCam2 images were part of a standard functional test and star calibration activity for the cameras </a:t>
            </a:r>
            <a:r>
              <a:rPr lang="en-US" sz="1600" dirty="0" err="1">
                <a:effectLst/>
                <a:latin typeface="Helvetica" pitchFamily="2" charset="0"/>
              </a:rPr>
              <a:t>wth</a:t>
            </a:r>
            <a:r>
              <a:rPr lang="en-US" sz="1600" dirty="0">
                <a:effectLst/>
                <a:latin typeface="Helvetica" pitchFamily="2" charset="0"/>
              </a:rPr>
              <a:t> a size of </a:t>
            </a:r>
            <a:r>
              <a:rPr lang="en-US" sz="1600" dirty="0">
                <a:effectLst/>
                <a:highlight>
                  <a:srgbClr val="FFFF00"/>
                </a:highlight>
                <a:latin typeface="Helvetica" pitchFamily="2" charset="0"/>
              </a:rPr>
              <a:t>2592x2000</a:t>
            </a:r>
            <a:r>
              <a:rPr lang="en-US" sz="1600" dirty="0">
                <a:effectLst/>
                <a:latin typeface="Helvetica" pitchFamily="2" charset="0"/>
              </a:rPr>
              <a:t> pixel. All the other image are a size of </a:t>
            </a:r>
            <a:r>
              <a:rPr lang="en-US" sz="1600" dirty="0">
                <a:effectLst/>
                <a:highlight>
                  <a:srgbClr val="FFFF00"/>
                </a:highlight>
                <a:latin typeface="Helvetica" pitchFamily="2" charset="0"/>
              </a:rPr>
              <a:t>2592x1944</a:t>
            </a:r>
            <a:r>
              <a:rPr lang="en-US" sz="1600" dirty="0">
                <a:effectLst/>
                <a:latin typeface="Helvetica" pitchFamily="2" charset="0"/>
              </a:rPr>
              <a:t>. With the images in this archive, we can’t reproduce the bias/dark current correction </a:t>
            </a:r>
            <a:r>
              <a:rPr lang="en-US" sz="1600" dirty="0">
                <a:latin typeface="Helvetica" pitchFamily="2" charset="0"/>
              </a:rPr>
              <a:t>because it’s outside the size of the images.</a:t>
            </a:r>
          </a:p>
          <a:p>
            <a:pPr marL="0" indent="0">
              <a:buNone/>
            </a:pPr>
            <a:endParaRPr lang="en-US" sz="1600" dirty="0">
              <a:latin typeface="Helvetica" pitchFamily="2" charset="0"/>
            </a:endParaRPr>
          </a:p>
          <a:p>
            <a:r>
              <a:rPr lang="en-US" sz="1600" dirty="0">
                <a:latin typeface="Helvetica" pitchFamily="2" charset="0"/>
              </a:rPr>
              <a:t>I was not able to reproduce calibrated images probably because of the dark correction</a:t>
            </a:r>
          </a:p>
          <a:p>
            <a:endParaRPr lang="en-US" sz="1600" dirty="0">
              <a:latin typeface="Helvetica" pitchFamily="2" charset="0"/>
            </a:endParaRPr>
          </a:p>
          <a:p>
            <a:r>
              <a:rPr lang="en-US" sz="1600" dirty="0">
                <a:latin typeface="Helvetica" pitchFamily="2" charset="0"/>
              </a:rPr>
              <a:t>The units are correct between the SIS and the FITS header</a:t>
            </a:r>
          </a:p>
          <a:p>
            <a:endParaRPr lang="en-US" sz="1600" dirty="0">
              <a:latin typeface="Helvetica" pitchFamily="2" charset="0"/>
            </a:endParaRPr>
          </a:p>
          <a:p>
            <a:r>
              <a:rPr lang="en-US" sz="1600" dirty="0">
                <a:latin typeface="Helvetica" pitchFamily="2" charset="0"/>
              </a:rPr>
              <a:t>It would have been helpful to have the </a:t>
            </a:r>
            <a:r>
              <a:rPr lang="en-US" sz="1600" dirty="0" err="1">
                <a:latin typeface="Helvetica" pitchFamily="2" charset="0"/>
              </a:rPr>
              <a:t>idl</a:t>
            </a:r>
            <a:r>
              <a:rPr lang="en-US" sz="1600" dirty="0">
                <a:latin typeface="Helvetica" pitchFamily="2" charset="0"/>
              </a:rPr>
              <a:t> code to try to reproduce the calibrations data as explained in the ASU TTCAM CDP User’s guide. </a:t>
            </a:r>
          </a:p>
        </p:txBody>
      </p:sp>
    </p:spTree>
    <p:extLst>
      <p:ext uri="{BB962C8B-B14F-4D97-AF65-F5344CB8AC3E}">
        <p14:creationId xmlns:p14="http://schemas.microsoft.com/office/powerpoint/2010/main" val="1756566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5F45A-D0C9-189F-E475-A2C228AA42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93EEC9-6EE2-C639-8FF0-7770D64062D9}"/>
              </a:ext>
            </a:extLst>
          </p:cNvPr>
          <p:cNvSpPr>
            <a:spLocks noGrp="1"/>
          </p:cNvSpPr>
          <p:nvPr>
            <p:ph type="title"/>
          </p:nvPr>
        </p:nvSpPr>
        <p:spPr/>
        <p:txBody>
          <a:bodyPr/>
          <a:lstStyle/>
          <a:p>
            <a:r>
              <a:rPr lang="en-US" dirty="0"/>
              <a:t>IDL Astro Master</a:t>
            </a:r>
          </a:p>
        </p:txBody>
      </p:sp>
      <p:sp>
        <p:nvSpPr>
          <p:cNvPr id="3" name="Content Placeholder 2">
            <a:extLst>
              <a:ext uri="{FF2B5EF4-FFF2-40B4-BE49-F238E27FC236}">
                <a16:creationId xmlns:a16="http://schemas.microsoft.com/office/drawing/2014/main" id="{9101E872-E55E-1C73-AF3F-A943CA106B7C}"/>
              </a:ext>
            </a:extLst>
          </p:cNvPr>
          <p:cNvSpPr>
            <a:spLocks noGrp="1"/>
          </p:cNvSpPr>
          <p:nvPr>
            <p:ph idx="1"/>
          </p:nvPr>
        </p:nvSpPr>
        <p:spPr/>
        <p:txBody>
          <a:bodyPr>
            <a:normAutofit/>
          </a:bodyPr>
          <a:lstStyle/>
          <a:p>
            <a:r>
              <a:rPr lang="en-US" sz="1600" dirty="0">
                <a:latin typeface="Helvetica" pitchFamily="2" charset="0"/>
              </a:rPr>
              <a:t>I didn’t review it. PDS4 doesn’t archive software so why is this here?</a:t>
            </a:r>
          </a:p>
        </p:txBody>
      </p:sp>
    </p:spTree>
    <p:extLst>
      <p:ext uri="{BB962C8B-B14F-4D97-AF65-F5344CB8AC3E}">
        <p14:creationId xmlns:p14="http://schemas.microsoft.com/office/powerpoint/2010/main" val="3276327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B68AF8-2534-9F9C-2214-E4BD12DE77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385A6C-4B88-1D71-12BF-7EB45F5EAD82}"/>
              </a:ext>
            </a:extLst>
          </p:cNvPr>
          <p:cNvSpPr>
            <a:spLocks noGrp="1"/>
          </p:cNvSpPr>
          <p:nvPr>
            <p:ph type="title"/>
          </p:nvPr>
        </p:nvSpPr>
        <p:spPr/>
        <p:txBody>
          <a:bodyPr/>
          <a:lstStyle/>
          <a:p>
            <a:r>
              <a:rPr lang="en-US" dirty="0"/>
              <a:t>Document </a:t>
            </a:r>
          </a:p>
        </p:txBody>
      </p:sp>
      <p:sp>
        <p:nvSpPr>
          <p:cNvPr id="3" name="Content Placeholder 2">
            <a:extLst>
              <a:ext uri="{FF2B5EF4-FFF2-40B4-BE49-F238E27FC236}">
                <a16:creationId xmlns:a16="http://schemas.microsoft.com/office/drawing/2014/main" id="{83043A04-E000-61A9-70B4-5D4F90A60C1D}"/>
              </a:ext>
            </a:extLst>
          </p:cNvPr>
          <p:cNvSpPr>
            <a:spLocks noGrp="1"/>
          </p:cNvSpPr>
          <p:nvPr>
            <p:ph idx="1"/>
          </p:nvPr>
        </p:nvSpPr>
        <p:spPr>
          <a:xfrm>
            <a:off x="816428" y="1477283"/>
            <a:ext cx="10515600" cy="4351338"/>
          </a:xfrm>
        </p:spPr>
        <p:txBody>
          <a:bodyPr>
            <a:noAutofit/>
          </a:bodyPr>
          <a:lstStyle/>
          <a:p>
            <a:r>
              <a:rPr lang="en-US" sz="1100" dirty="0">
                <a:effectLst/>
                <a:latin typeface="Helvetica" pitchFamily="2" charset="0"/>
              </a:rPr>
              <a:t>zhao_et_al_2024.xml</a:t>
            </a:r>
          </a:p>
          <a:p>
            <a:pPr lvl="1"/>
            <a:r>
              <a:rPr lang="en-US" sz="1100" dirty="0">
                <a:effectLst/>
                <a:latin typeface="Helvetica" pitchFamily="2" charset="0"/>
              </a:rPr>
              <a:t>Should it be </a:t>
            </a:r>
            <a:r>
              <a:rPr lang="en-US" sz="1100" dirty="0" err="1">
                <a:effectLst/>
                <a:latin typeface="Helvetica" pitchFamily="2" charset="0"/>
              </a:rPr>
              <a:t>TTcam</a:t>
            </a:r>
            <a:r>
              <a:rPr lang="en-US" sz="1100" dirty="0">
                <a:effectLst/>
                <a:latin typeface="Helvetica" pitchFamily="2" charset="0"/>
              </a:rPr>
              <a:t> instead of </a:t>
            </a:r>
            <a:r>
              <a:rPr lang="en-US" sz="1100" dirty="0" err="1">
                <a:effectLst/>
                <a:latin typeface="Helvetica" pitchFamily="2" charset="0"/>
              </a:rPr>
              <a:t>Ttcam</a:t>
            </a:r>
            <a:r>
              <a:rPr lang="en-US" sz="1100" dirty="0" err="1">
                <a:solidFill>
                  <a:srgbClr val="FF0000"/>
                </a:solidFill>
                <a:effectLst/>
                <a:latin typeface="Helvetica" pitchFamily="2" charset="0"/>
              </a:rPr>
              <a:t>s</a:t>
            </a:r>
            <a:r>
              <a:rPr lang="en-US" sz="1100" dirty="0">
                <a:effectLst/>
                <a:latin typeface="Helvetica" pitchFamily="2" charset="0"/>
              </a:rPr>
              <a:t> &lt;description&gt;PDF/A version of the </a:t>
            </a:r>
            <a:r>
              <a:rPr lang="en-US" sz="1100" dirty="0" err="1">
                <a:effectLst/>
                <a:latin typeface="Helvetica" pitchFamily="2" charset="0"/>
              </a:rPr>
              <a:t>TTCams</a:t>
            </a:r>
            <a:r>
              <a:rPr lang="en-US" sz="1100" dirty="0">
                <a:effectLst/>
                <a:latin typeface="Helvetica" pitchFamily="2" charset="0"/>
              </a:rPr>
              <a:t> calibration document.&lt;/description&gt;</a:t>
            </a:r>
          </a:p>
          <a:p>
            <a:pPr lvl="1"/>
            <a:endParaRPr lang="en-US" sz="1100" dirty="0">
              <a:effectLst/>
              <a:latin typeface="Helvetica" pitchFamily="2" charset="0"/>
            </a:endParaRPr>
          </a:p>
          <a:p>
            <a:r>
              <a:rPr lang="en-US" sz="1100" dirty="0" err="1">
                <a:effectLst/>
                <a:latin typeface="Helvetica" pitchFamily="2" charset="0"/>
              </a:rPr>
              <a:t>ttcam_ssr.xml</a:t>
            </a:r>
            <a:r>
              <a:rPr lang="en-US" sz="1100" dirty="0">
                <a:effectLst/>
                <a:latin typeface="Helvetica" pitchFamily="2" charset="0"/>
              </a:rPr>
              <a:t>, zhao_et_al_2024.xml</a:t>
            </a:r>
          </a:p>
          <a:p>
            <a:pPr lvl="1"/>
            <a:r>
              <a:rPr lang="en-US" sz="1100" dirty="0">
                <a:latin typeface="Helvetica" pitchFamily="2" charset="0"/>
              </a:rPr>
              <a:t>I would add &lt;</a:t>
            </a:r>
            <a:r>
              <a:rPr lang="en-US" sz="1100" dirty="0" err="1">
                <a:latin typeface="Helvetica" pitchFamily="2" charset="0"/>
              </a:rPr>
              <a:t>Reference_List</a:t>
            </a:r>
            <a:r>
              <a:rPr lang="en-US" sz="1100" dirty="0">
                <a:latin typeface="Helvetica" pitchFamily="2" charset="0"/>
              </a:rPr>
              <a:t>&gt;/&lt;</a:t>
            </a:r>
            <a:r>
              <a:rPr lang="en-US" sz="1100" dirty="0" err="1">
                <a:latin typeface="Helvetica" pitchFamily="2" charset="0"/>
              </a:rPr>
              <a:t>External_Reference</a:t>
            </a:r>
            <a:r>
              <a:rPr lang="en-US" sz="1100" dirty="0">
                <a:latin typeface="Helvetica" pitchFamily="2" charset="0"/>
              </a:rPr>
              <a:t>&gt; for the papers with a description. I would add the &lt;</a:t>
            </a:r>
            <a:r>
              <a:rPr lang="en-US" sz="1100" dirty="0" err="1">
                <a:latin typeface="Helvetica" pitchFamily="2" charset="0"/>
              </a:rPr>
              <a:t>doi</a:t>
            </a:r>
            <a:r>
              <a:rPr lang="en-US" sz="1100">
                <a:latin typeface="Helvetica" pitchFamily="2" charset="0"/>
              </a:rPr>
              <a:t>&gt;</a:t>
            </a:r>
            <a:endParaRPr lang="en-US" sz="1100" dirty="0">
              <a:latin typeface="Helvetica" pitchFamily="2" charset="0"/>
            </a:endParaRPr>
          </a:p>
          <a:p>
            <a:pPr lvl="1"/>
            <a:r>
              <a:rPr lang="en-US" sz="1100" dirty="0">
                <a:latin typeface="Helvetica" pitchFamily="2" charset="0"/>
              </a:rPr>
              <a:t>I would move the &lt;</a:t>
            </a:r>
            <a:r>
              <a:rPr lang="en-US" sz="1100" dirty="0" err="1">
                <a:latin typeface="Helvetica" pitchFamily="2" charset="0"/>
              </a:rPr>
              <a:t>doi</a:t>
            </a:r>
            <a:r>
              <a:rPr lang="en-US" sz="1100" dirty="0">
                <a:latin typeface="Helvetica" pitchFamily="2" charset="0"/>
              </a:rPr>
              <a:t>&gt; to the &lt;</a:t>
            </a:r>
            <a:r>
              <a:rPr lang="en-US" sz="1100" dirty="0" err="1">
                <a:latin typeface="Helvetica" pitchFamily="2" charset="0"/>
              </a:rPr>
              <a:t>Reference_List</a:t>
            </a:r>
            <a:r>
              <a:rPr lang="en-US" sz="1100" dirty="0">
                <a:latin typeface="Helvetica" pitchFamily="2" charset="0"/>
              </a:rPr>
              <a:t>&gt;/&lt;</a:t>
            </a:r>
            <a:r>
              <a:rPr lang="en-US" sz="1100" dirty="0" err="1">
                <a:latin typeface="Helvetica" pitchFamily="2" charset="0"/>
              </a:rPr>
              <a:t>External_Reference</a:t>
            </a:r>
            <a:r>
              <a:rPr lang="en-US" sz="1100" dirty="0">
                <a:latin typeface="Helvetica" pitchFamily="2" charset="0"/>
              </a:rPr>
              <a:t>&gt; </a:t>
            </a:r>
          </a:p>
          <a:p>
            <a:pPr marL="457200" lvl="1" indent="0">
              <a:buNone/>
            </a:pPr>
            <a:endParaRPr lang="en-US" sz="1100" dirty="0">
              <a:effectLst/>
              <a:latin typeface="Helvetica" pitchFamily="2" charset="0"/>
            </a:endParaRPr>
          </a:p>
          <a:p>
            <a:r>
              <a:rPr lang="en-US" sz="1100" dirty="0">
                <a:effectLst/>
                <a:latin typeface="Helvetica" pitchFamily="2" charset="0"/>
              </a:rPr>
              <a:t>lucy_ttcam_cdp_users_guide_ver1.6.</a:t>
            </a:r>
            <a:r>
              <a:rPr lang="en-US" sz="1100" dirty="0">
                <a:latin typeface="Helvetica" pitchFamily="2" charset="0"/>
              </a:rPr>
              <a:t>xml,</a:t>
            </a:r>
            <a:r>
              <a:rPr lang="en-US" sz="1100" dirty="0">
                <a:effectLst/>
                <a:latin typeface="Helvetica" pitchFamily="2" charset="0"/>
              </a:rPr>
              <a:t> </a:t>
            </a:r>
            <a:r>
              <a:rPr lang="en-US" sz="1100" dirty="0" err="1">
                <a:effectLst/>
                <a:latin typeface="Helvetica" pitchFamily="2" charset="0"/>
              </a:rPr>
              <a:t>ttcam_sis.xml</a:t>
            </a:r>
            <a:r>
              <a:rPr lang="en-US" sz="1100" dirty="0">
                <a:effectLst/>
                <a:latin typeface="Helvetica" pitchFamily="2" charset="0"/>
              </a:rPr>
              <a:t>, zhao_et_al_2024.xml</a:t>
            </a:r>
          </a:p>
          <a:p>
            <a:pPr lvl="1"/>
            <a:r>
              <a:rPr lang="en-US" sz="1100" dirty="0">
                <a:latin typeface="Helvetica" pitchFamily="2" charset="0"/>
              </a:rPr>
              <a:t>Update </a:t>
            </a:r>
            <a:r>
              <a:rPr lang="en-US" sz="1100" dirty="0">
                <a:effectLst/>
                <a:latin typeface="Helvetica" pitchFamily="2" charset="0"/>
              </a:rPr>
              <a:t>&lt;</a:t>
            </a:r>
            <a:r>
              <a:rPr lang="en-US" sz="1100" dirty="0" err="1">
                <a:effectLst/>
                <a:latin typeface="Helvetica" pitchFamily="2" charset="0"/>
              </a:rPr>
              <a:t>publication_date</a:t>
            </a:r>
            <a:r>
              <a:rPr lang="en-US" sz="1100" dirty="0">
                <a:effectLst/>
                <a:latin typeface="Helvetica" pitchFamily="2" charset="0"/>
              </a:rPr>
              <a:t>&gt;2024&lt;/</a:t>
            </a:r>
            <a:r>
              <a:rPr lang="en-US" sz="1100" dirty="0" err="1">
                <a:effectLst/>
                <a:latin typeface="Helvetica" pitchFamily="2" charset="0"/>
              </a:rPr>
              <a:t>publication_date</a:t>
            </a:r>
            <a:r>
              <a:rPr lang="en-US" sz="1100" dirty="0">
                <a:effectLst/>
                <a:latin typeface="Helvetica" pitchFamily="2" charset="0"/>
              </a:rPr>
              <a:t>&gt; </a:t>
            </a:r>
          </a:p>
          <a:p>
            <a:pPr lvl="1"/>
            <a:endParaRPr lang="en-US" sz="1100" dirty="0">
              <a:effectLst/>
              <a:latin typeface="Helvetica" pitchFamily="2" charset="0"/>
            </a:endParaRPr>
          </a:p>
          <a:p>
            <a:r>
              <a:rPr lang="en-US" sz="1100" dirty="0">
                <a:latin typeface="Helvetica" pitchFamily="2" charset="0"/>
              </a:rPr>
              <a:t>In some file you added a description of the TTCAM instrument. I think this should be added in every files (data, document, calibration)</a:t>
            </a:r>
          </a:p>
          <a:p>
            <a:endParaRPr lang="en-US" sz="1100" dirty="0">
              <a:latin typeface="Helvetica" pitchFamily="2" charset="0"/>
            </a:endParaRPr>
          </a:p>
          <a:p>
            <a:r>
              <a:rPr lang="en-US" sz="1100" dirty="0" err="1">
                <a:latin typeface="Helvetica" pitchFamily="2" charset="0"/>
              </a:rPr>
              <a:t>SSI.pdf</a:t>
            </a:r>
            <a:endParaRPr lang="en-US" sz="1100" dirty="0">
              <a:latin typeface="Helvetica" pitchFamily="2" charset="0"/>
            </a:endParaRPr>
          </a:p>
          <a:p>
            <a:pPr lvl="1"/>
            <a:r>
              <a:rPr lang="en-US" sz="1100" dirty="0">
                <a:latin typeface="Helvetica" pitchFamily="2" charset="0"/>
              </a:rPr>
              <a:t>Page 4 it’s written that the image are lossless compressed. I would suggest adding that to the PDS4 XML for the data</a:t>
            </a:r>
          </a:p>
          <a:p>
            <a:pPr lvl="1"/>
            <a:r>
              <a:rPr lang="en-US" sz="1100" dirty="0">
                <a:latin typeface="Helvetica" pitchFamily="2" charset="0"/>
              </a:rPr>
              <a:t>Table 3.2, both 3.3, 3.4 and 3.6 need to be revised. Many of the PDS XML Label Class/Attribute are wrong</a:t>
            </a:r>
          </a:p>
          <a:p>
            <a:pPr lvl="1"/>
            <a:r>
              <a:rPr lang="en-US" sz="1100" dirty="0">
                <a:latin typeface="Helvetica" pitchFamily="2" charset="0"/>
              </a:rPr>
              <a:t>There are 2 tables 3.3</a:t>
            </a:r>
          </a:p>
          <a:p>
            <a:pPr lvl="1"/>
            <a:r>
              <a:rPr lang="en-US" sz="1100" dirty="0">
                <a:latin typeface="Helvetica" pitchFamily="2" charset="0"/>
              </a:rPr>
              <a:t>Missing some acronym definitions</a:t>
            </a:r>
          </a:p>
          <a:p>
            <a:endParaRPr lang="en-US" sz="1100" dirty="0">
              <a:latin typeface="Helvetica" pitchFamily="2" charset="0"/>
            </a:endParaRPr>
          </a:p>
          <a:p>
            <a:r>
              <a:rPr lang="en-US" sz="1100" dirty="0">
                <a:latin typeface="Helvetica" pitchFamily="2" charset="0"/>
              </a:rPr>
              <a:t>lucy_ttcam_cdp_users_guide_ver1.6.pdf</a:t>
            </a:r>
          </a:p>
          <a:p>
            <a:pPr lvl="1"/>
            <a:r>
              <a:rPr lang="en-US" sz="1100" dirty="0">
                <a:latin typeface="Helvetica" pitchFamily="2" charset="0"/>
              </a:rPr>
              <a:t>Can’t review without the software. Also, PDS4 doesn’t archive software so why is this document here?</a:t>
            </a:r>
          </a:p>
        </p:txBody>
      </p:sp>
    </p:spTree>
    <p:extLst>
      <p:ext uri="{BB962C8B-B14F-4D97-AF65-F5344CB8AC3E}">
        <p14:creationId xmlns:p14="http://schemas.microsoft.com/office/powerpoint/2010/main" val="1472605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8DB1A-5214-C5DC-B4B5-D472D3F7BE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CB228-CCBD-5B9B-5AF5-2EBBFDB59DAD}"/>
              </a:ext>
            </a:extLst>
          </p:cNvPr>
          <p:cNvSpPr>
            <a:spLocks noGrp="1"/>
          </p:cNvSpPr>
          <p:nvPr>
            <p:ph type="title"/>
          </p:nvPr>
        </p:nvSpPr>
        <p:spPr/>
        <p:txBody>
          <a:bodyPr/>
          <a:lstStyle/>
          <a:p>
            <a:r>
              <a:rPr lang="en-US" dirty="0"/>
              <a:t>Document - Collection files </a:t>
            </a:r>
          </a:p>
        </p:txBody>
      </p:sp>
      <p:sp>
        <p:nvSpPr>
          <p:cNvPr id="3" name="Content Placeholder 2">
            <a:extLst>
              <a:ext uri="{FF2B5EF4-FFF2-40B4-BE49-F238E27FC236}">
                <a16:creationId xmlns:a16="http://schemas.microsoft.com/office/drawing/2014/main" id="{6DB60901-16F0-D24A-4D4A-148C703239B3}"/>
              </a:ext>
            </a:extLst>
          </p:cNvPr>
          <p:cNvSpPr>
            <a:spLocks noGrp="1"/>
          </p:cNvSpPr>
          <p:nvPr>
            <p:ph idx="1"/>
          </p:nvPr>
        </p:nvSpPr>
        <p:spPr/>
        <p:txBody>
          <a:bodyPr>
            <a:normAutofit lnSpcReduction="10000"/>
          </a:bodyPr>
          <a:lstStyle/>
          <a:p>
            <a:r>
              <a:rPr lang="en-US" sz="1300" dirty="0" err="1">
                <a:effectLst/>
                <a:latin typeface="Helvetica" pitchFamily="2" charset="0"/>
              </a:rPr>
              <a:t>Collection_inventory</a:t>
            </a:r>
            <a:r>
              <a:rPr lang="en-US" sz="1300" dirty="0" err="1">
                <a:latin typeface="Helvetica" pitchFamily="2" charset="0"/>
              </a:rPr>
              <a:t>.csv</a:t>
            </a:r>
            <a:r>
              <a:rPr lang="en-US" sz="1300" dirty="0">
                <a:latin typeface="Helvetica" pitchFamily="2" charset="0"/>
              </a:rPr>
              <a:t> and </a:t>
            </a:r>
            <a:r>
              <a:rPr lang="en-US" sz="1300" dirty="0" err="1">
                <a:effectLst/>
                <a:latin typeface="Helvetica" pitchFamily="2" charset="0"/>
              </a:rPr>
              <a:t>Collection_overview.</a:t>
            </a:r>
            <a:r>
              <a:rPr lang="en-US" sz="1300" dirty="0" err="1">
                <a:latin typeface="Helvetica" pitchFamily="2" charset="0"/>
              </a:rPr>
              <a:t>txt</a:t>
            </a:r>
            <a:endParaRPr lang="en-US" sz="1300" dirty="0">
              <a:latin typeface="Helvetica" pitchFamily="2" charset="0"/>
            </a:endParaRPr>
          </a:p>
          <a:p>
            <a:pPr marL="0" indent="0">
              <a:buNone/>
            </a:pPr>
            <a:r>
              <a:rPr lang="en-US" sz="1300" dirty="0">
                <a:latin typeface="Helvetica" pitchFamily="2" charset="0"/>
              </a:rPr>
              <a:t>	</a:t>
            </a:r>
            <a:r>
              <a:rPr lang="en-US" sz="1300" dirty="0">
                <a:effectLst/>
                <a:latin typeface="Helvetica" pitchFamily="2" charset="0"/>
              </a:rPr>
              <a:t>No problem. </a:t>
            </a:r>
            <a:endParaRPr lang="en-US" sz="1300" dirty="0">
              <a:latin typeface="Helvetica" pitchFamily="2" charset="0"/>
            </a:endParaRPr>
          </a:p>
          <a:p>
            <a:r>
              <a:rPr lang="en-US" sz="1300" dirty="0" err="1">
                <a:effectLst/>
                <a:latin typeface="Helvetica" pitchFamily="2" charset="0"/>
              </a:rPr>
              <a:t>Collection.xml</a:t>
            </a:r>
            <a:endParaRPr lang="en-US" sz="1300" dirty="0">
              <a:effectLst/>
              <a:latin typeface="Helvetica" pitchFamily="2" charset="0"/>
            </a:endParaRPr>
          </a:p>
          <a:p>
            <a:pPr lvl="1"/>
            <a:r>
              <a:rPr lang="en-US" sz="1300" dirty="0">
                <a:effectLst/>
                <a:latin typeface="Helvetica" pitchFamily="2" charset="0"/>
              </a:rPr>
              <a:t>I don</a:t>
            </a:r>
            <a:r>
              <a:rPr lang="en-US" sz="1300" dirty="0">
                <a:latin typeface="Helvetica" pitchFamily="2" charset="0"/>
              </a:rPr>
              <a:t>’t think this is relevant here. I would remove it. Or </a:t>
            </a:r>
            <a:r>
              <a:rPr lang="en-US" sz="1300" dirty="0">
                <a:effectLst/>
                <a:latin typeface="Helvetica" pitchFamily="2" charset="0"/>
              </a:rPr>
              <a:t>I would add a &lt;comment&gt; </a:t>
            </a:r>
          </a:p>
          <a:p>
            <a:pPr marL="457200" lvl="1" indent="0">
              <a:buNone/>
            </a:pPr>
            <a:r>
              <a:rPr lang="en-US" sz="1300" dirty="0">
                <a:latin typeface="Helvetica" pitchFamily="2" charset="0"/>
              </a:rPr>
              <a:t>	</a:t>
            </a:r>
            <a:r>
              <a:rPr lang="en-US" sz="1300" dirty="0">
                <a:effectLst/>
                <a:latin typeface="Helvetica" pitchFamily="2" charset="0"/>
              </a:rPr>
              <a:t>&lt;</a:t>
            </a:r>
            <a:r>
              <a:rPr lang="en-US" sz="1300" dirty="0" err="1">
                <a:effectLst/>
                <a:latin typeface="Helvetica" pitchFamily="2" charset="0"/>
              </a:rPr>
              <a:t>Internal_Reference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lid_reference</a:t>
            </a:r>
            <a:r>
              <a:rPr lang="en-US" sz="1300" dirty="0">
                <a:effectLst/>
                <a:latin typeface="Helvetica" pitchFamily="2" charset="0"/>
              </a:rPr>
              <a:t>&gt;</a:t>
            </a:r>
            <a:r>
              <a:rPr lang="en-US" sz="1300" dirty="0" err="1">
                <a:effectLst/>
                <a:latin typeface="Helvetica" pitchFamily="2" charset="0"/>
              </a:rPr>
              <a:t>urn:nasa:pds:lucy.ttcam:document:ttcam_sis</a:t>
            </a:r>
            <a:r>
              <a:rPr lang="en-US" sz="1300" dirty="0">
                <a:effectLst/>
                <a:latin typeface="Helvetica" pitchFamily="2" charset="0"/>
              </a:rPr>
              <a:t>&lt;/</a:t>
            </a:r>
            <a:r>
              <a:rPr lang="en-US" sz="1300" dirty="0" err="1">
                <a:effectLst/>
                <a:latin typeface="Helvetica" pitchFamily="2" charset="0"/>
              </a:rPr>
              <a:t>lid_reference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reference_type</a:t>
            </a:r>
            <a:r>
              <a:rPr lang="en-US" sz="1300" dirty="0">
                <a:effectLst/>
                <a:latin typeface="Helvetica" pitchFamily="2" charset="0"/>
              </a:rPr>
              <a:t>&gt;</a:t>
            </a:r>
            <a:r>
              <a:rPr lang="en-US" sz="1300" dirty="0" err="1">
                <a:effectLst/>
                <a:latin typeface="Helvetica" pitchFamily="2" charset="0"/>
              </a:rPr>
              <a:t>collection_to_document</a:t>
            </a:r>
            <a:r>
              <a:rPr lang="en-US" sz="1300" dirty="0">
                <a:effectLst/>
                <a:latin typeface="Helvetica" pitchFamily="2" charset="0"/>
              </a:rPr>
              <a:t>&lt;/</a:t>
            </a:r>
            <a:r>
              <a:rPr lang="en-US" sz="1300" dirty="0" err="1">
                <a:effectLst/>
                <a:latin typeface="Helvetica" pitchFamily="2" charset="0"/>
              </a:rPr>
              <a:t>reference_type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Internal_Reference</a:t>
            </a:r>
            <a:r>
              <a:rPr lang="en-US" sz="1300" dirty="0">
                <a:effectLst/>
                <a:latin typeface="Helvetica" pitchFamily="2" charset="0"/>
              </a:rPr>
              <a:t>&gt;</a:t>
            </a:r>
          </a:p>
          <a:p>
            <a:pPr lvl="1"/>
            <a:r>
              <a:rPr lang="en-US" sz="1300" dirty="0">
                <a:latin typeface="Helvetica" pitchFamily="2" charset="0"/>
              </a:rPr>
              <a:t>Bundle </a:t>
            </a:r>
            <a:r>
              <a:rPr lang="en-US" sz="1300" dirty="0" err="1">
                <a:latin typeface="Helvetica" pitchFamily="2" charset="0"/>
              </a:rPr>
              <a:t>lucy.mission</a:t>
            </a:r>
            <a:r>
              <a:rPr lang="en-US" sz="1300" dirty="0">
                <a:latin typeface="Helvetica" pitchFamily="2" charset="0"/>
              </a:rPr>
              <a:t> is not archived yet. Be sure to archive these products and confirm LID references. I also didn’t see it in the Lucy Mission Document collection</a:t>
            </a:r>
            <a:endParaRPr lang="en-US" sz="1300" dirty="0">
              <a:effectLst/>
              <a:latin typeface="Helvetica" pitchFamily="2" charset="0"/>
            </a:endParaRPr>
          </a:p>
          <a:p>
            <a:pPr marL="914400" lvl="2" indent="0">
              <a:buNone/>
            </a:pPr>
            <a:r>
              <a:rPr lang="en-US" sz="1300" dirty="0">
                <a:effectLst/>
                <a:latin typeface="Helvetica" pitchFamily="2" charset="0"/>
              </a:rPr>
              <a:t>&lt;</a:t>
            </a:r>
            <a:r>
              <a:rPr lang="en-US" sz="1300" dirty="0" err="1">
                <a:effectLst/>
                <a:latin typeface="Helvetica" pitchFamily="2" charset="0"/>
              </a:rPr>
              <a:t>Reference_List</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Internal_Reference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lid_reference</a:t>
            </a:r>
            <a:r>
              <a:rPr lang="en-US" sz="1300" dirty="0">
                <a:effectLst/>
                <a:latin typeface="Helvetica" pitchFamily="2" charset="0"/>
              </a:rPr>
              <a:t>&gt;</a:t>
            </a:r>
            <a:r>
              <a:rPr lang="en-US" sz="1300" dirty="0" err="1">
                <a:effectLst/>
                <a:latin typeface="Helvetica" pitchFamily="2" charset="0"/>
              </a:rPr>
              <a:t>urn:nasa:pds:lucy.mission:document:lucy_mission_info</a:t>
            </a:r>
            <a:r>
              <a:rPr lang="en-US" sz="1300" dirty="0">
                <a:effectLst/>
                <a:latin typeface="Helvetica" pitchFamily="2" charset="0"/>
              </a:rPr>
              <a:t>&lt;/</a:t>
            </a:r>
            <a:r>
              <a:rPr lang="en-US" sz="1300" dirty="0" err="1">
                <a:effectLst/>
                <a:latin typeface="Helvetica" pitchFamily="2" charset="0"/>
              </a:rPr>
              <a:t>lid_reference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reference_type</a:t>
            </a:r>
            <a:r>
              <a:rPr lang="en-US" sz="1300" dirty="0">
                <a:effectLst/>
                <a:latin typeface="Helvetica" pitchFamily="2" charset="0"/>
              </a:rPr>
              <a:t>&gt;</a:t>
            </a:r>
            <a:r>
              <a:rPr lang="en-US" sz="1300" dirty="0" err="1">
                <a:effectLst/>
                <a:latin typeface="Helvetica" pitchFamily="2" charset="0"/>
              </a:rPr>
              <a:t>collection_to_document</a:t>
            </a:r>
            <a:r>
              <a:rPr lang="en-US" sz="1300" dirty="0">
                <a:effectLst/>
                <a:latin typeface="Helvetica" pitchFamily="2" charset="0"/>
              </a:rPr>
              <a:t>&lt;/</a:t>
            </a:r>
            <a:r>
              <a:rPr lang="en-US" sz="1300" dirty="0" err="1">
                <a:effectLst/>
                <a:latin typeface="Helvetica" pitchFamily="2" charset="0"/>
              </a:rPr>
              <a:t>reference_type</a:t>
            </a:r>
            <a:r>
              <a:rPr lang="en-US" sz="1300" dirty="0">
                <a:effectLst/>
                <a:latin typeface="Helvetica" pitchFamily="2" charset="0"/>
              </a:rPr>
              <a:t>&gt;</a:t>
            </a:r>
            <a:br>
              <a:rPr lang="en-US" sz="1300" dirty="0">
                <a:effectLst/>
                <a:latin typeface="Helvetica" pitchFamily="2" charset="0"/>
              </a:rPr>
            </a:br>
            <a:r>
              <a:rPr lang="en-US" sz="1300" dirty="0">
                <a:effectLst/>
                <a:latin typeface="Helvetica" pitchFamily="2" charset="0"/>
              </a:rPr>
              <a:t>        &lt;/</a:t>
            </a:r>
            <a:r>
              <a:rPr lang="en-US" sz="1300" dirty="0" err="1">
                <a:effectLst/>
                <a:latin typeface="Helvetica" pitchFamily="2" charset="0"/>
              </a:rPr>
              <a:t>Internal_Reference</a:t>
            </a:r>
            <a:r>
              <a:rPr lang="en-US" sz="1300" dirty="0">
                <a:effectLst/>
                <a:latin typeface="Helvetica" pitchFamily="2" charset="0"/>
              </a:rPr>
              <a:t>&gt;</a:t>
            </a:r>
          </a:p>
          <a:p>
            <a:r>
              <a:rPr lang="en-US" sz="1300" dirty="0" err="1">
                <a:effectLst/>
                <a:latin typeface="Helvetica" pitchFamily="2" charset="0"/>
              </a:rPr>
              <a:t>Collection_overview.xml</a:t>
            </a:r>
            <a:endParaRPr lang="en-US" sz="1300" dirty="0">
              <a:effectLst/>
              <a:latin typeface="Helvetica" pitchFamily="2" charset="0"/>
            </a:endParaRPr>
          </a:p>
          <a:p>
            <a:pPr lvl="1"/>
            <a:r>
              <a:rPr lang="en-US" sz="1400" dirty="0">
                <a:latin typeface="Helvetica" pitchFamily="2" charset="0"/>
              </a:rPr>
              <a:t>Update the date </a:t>
            </a:r>
            <a:r>
              <a:rPr lang="en-US" sz="1400" dirty="0">
                <a:effectLst/>
                <a:latin typeface="Helvetica" pitchFamily="2" charset="0"/>
              </a:rPr>
              <a:t>&lt;</a:t>
            </a:r>
            <a:r>
              <a:rPr lang="en-US" sz="1400" dirty="0" err="1">
                <a:effectLst/>
                <a:latin typeface="Helvetica" pitchFamily="2" charset="0"/>
              </a:rPr>
              <a:t>publication_date</a:t>
            </a:r>
            <a:r>
              <a:rPr lang="en-US" sz="1400" dirty="0">
                <a:effectLst/>
                <a:latin typeface="Helvetica" pitchFamily="2" charset="0"/>
              </a:rPr>
              <a:t>&gt;2024-08&lt;/</a:t>
            </a:r>
            <a:r>
              <a:rPr lang="en-US" sz="1400" dirty="0" err="1">
                <a:effectLst/>
                <a:latin typeface="Helvetica" pitchFamily="2" charset="0"/>
              </a:rPr>
              <a:t>publication_date</a:t>
            </a:r>
            <a:r>
              <a:rPr lang="en-US" sz="1400" dirty="0">
                <a:effectLst/>
                <a:latin typeface="Helvetica" pitchFamily="2" charset="0"/>
              </a:rPr>
              <a:t>&gt;</a:t>
            </a:r>
            <a:endParaRPr lang="en-US" sz="1400" dirty="0">
              <a:latin typeface="Helvetica" pitchFamily="2" charset="0"/>
            </a:endParaRPr>
          </a:p>
          <a:p>
            <a:endParaRPr lang="en-US" sz="1100" dirty="0">
              <a:latin typeface="Helvetica" pitchFamily="2" charset="0"/>
            </a:endParaRPr>
          </a:p>
          <a:p>
            <a:r>
              <a:rPr lang="en-US" sz="1300" dirty="0">
                <a:latin typeface="Helvetica" pitchFamily="2" charset="0"/>
              </a:rPr>
              <a:t>The PDS4 XML labels validated</a:t>
            </a:r>
            <a:endParaRPr lang="en-US" sz="1300" dirty="0">
              <a:effectLst/>
              <a:latin typeface="Helvetica" pitchFamily="2" charset="0"/>
            </a:endParaRPr>
          </a:p>
          <a:p>
            <a:endParaRPr lang="en-US" sz="1100" dirty="0">
              <a:effectLst/>
              <a:latin typeface="Helvetica" pitchFamily="2" charset="0"/>
            </a:endParaRPr>
          </a:p>
        </p:txBody>
      </p:sp>
    </p:spTree>
    <p:extLst>
      <p:ext uri="{BB962C8B-B14F-4D97-AF65-F5344CB8AC3E}">
        <p14:creationId xmlns:p14="http://schemas.microsoft.com/office/powerpoint/2010/main" val="161182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FC54E-5931-2B7E-4F34-F2E3F32B39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AA1AD-2A42-3D9F-47C6-0C43DB3082C0}"/>
              </a:ext>
            </a:extLst>
          </p:cNvPr>
          <p:cNvSpPr>
            <a:spLocks noGrp="1"/>
          </p:cNvSpPr>
          <p:nvPr>
            <p:ph type="title"/>
          </p:nvPr>
        </p:nvSpPr>
        <p:spPr/>
        <p:txBody>
          <a:bodyPr/>
          <a:lstStyle/>
          <a:p>
            <a:r>
              <a:rPr lang="en-US" dirty="0"/>
              <a:t>General comments</a:t>
            </a:r>
          </a:p>
        </p:txBody>
      </p:sp>
      <p:sp>
        <p:nvSpPr>
          <p:cNvPr id="3" name="Content Placeholder 2">
            <a:extLst>
              <a:ext uri="{FF2B5EF4-FFF2-40B4-BE49-F238E27FC236}">
                <a16:creationId xmlns:a16="http://schemas.microsoft.com/office/drawing/2014/main" id="{F804D258-D614-A819-8EFC-9084BAAF2BE6}"/>
              </a:ext>
            </a:extLst>
          </p:cNvPr>
          <p:cNvSpPr>
            <a:spLocks noGrp="1"/>
          </p:cNvSpPr>
          <p:nvPr>
            <p:ph idx="1"/>
          </p:nvPr>
        </p:nvSpPr>
        <p:spPr>
          <a:xfrm>
            <a:off x="838200" y="1825625"/>
            <a:ext cx="10515600" cy="5032375"/>
          </a:xfrm>
        </p:spPr>
        <p:txBody>
          <a:bodyPr>
            <a:normAutofit/>
          </a:bodyPr>
          <a:lstStyle/>
          <a:p>
            <a:r>
              <a:rPr lang="en-US" sz="1100" dirty="0">
                <a:latin typeface="Helvetica" pitchFamily="2" charset="0"/>
              </a:rPr>
              <a:t>The </a:t>
            </a:r>
            <a:r>
              <a:rPr lang="en-US" sz="1100" dirty="0" err="1">
                <a:latin typeface="Helvetica" pitchFamily="2" charset="0"/>
              </a:rPr>
              <a:t>bundle.xml</a:t>
            </a:r>
            <a:r>
              <a:rPr lang="en-US" sz="1100" dirty="0">
                <a:latin typeface="Helvetica" pitchFamily="2" charset="0"/>
              </a:rPr>
              <a:t> file is missing?</a:t>
            </a:r>
          </a:p>
          <a:p>
            <a:r>
              <a:rPr lang="en-US" sz="1100" dirty="0">
                <a:latin typeface="Helvetica" pitchFamily="2" charset="0"/>
              </a:rPr>
              <a:t>I would delete one of the &lt;name&gt; and then replace </a:t>
            </a:r>
            <a:r>
              <a:rPr lang="en-US" sz="1100" dirty="0">
                <a:effectLst/>
                <a:latin typeface="Helvetica" pitchFamily="2" charset="0"/>
              </a:rPr>
              <a:t>Lucy Spacecraft by Lucy to be consistent with other files and the context object</a:t>
            </a:r>
            <a:endParaRPr lang="en-US" sz="1100" dirty="0">
              <a:latin typeface="Helvetica" pitchFamily="2" charset="0"/>
            </a:endParaRPr>
          </a:p>
          <a:p>
            <a:pPr marL="457200" lvl="1" indent="0">
              <a:buNone/>
            </a:pPr>
            <a:r>
              <a:rPr lang="en-US" sz="1100" dirty="0">
                <a:effectLst/>
                <a:latin typeface="Helvetica" pitchFamily="2" charset="0"/>
              </a:rPr>
              <a:t>	&lt;</a:t>
            </a:r>
            <a:r>
              <a:rPr lang="en-US" sz="1100" dirty="0" err="1">
                <a:effectLst/>
                <a:latin typeface="Helvetica" pitchFamily="2" charset="0"/>
              </a:rPr>
              <a:t>Observing_System</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&lt;name&gt;Lucy Spacecraft&lt;/name&gt;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Observing_System_Component</a:t>
            </a:r>
            <a:r>
              <a:rPr lang="en-US" sz="1100" dirty="0">
                <a:effectLst/>
                <a:latin typeface="Helvetica" pitchFamily="2" charset="0"/>
              </a:rPr>
              <a:t>&gt;</a:t>
            </a:r>
          </a:p>
          <a:p>
            <a:pPr marL="457200" lvl="1" indent="0">
              <a:buNone/>
            </a:pPr>
            <a:r>
              <a:rPr lang="en-US" sz="1100" dirty="0">
                <a:effectLst/>
                <a:latin typeface="Helvetica" pitchFamily="2" charset="0"/>
              </a:rPr>
              <a:t>            &lt;name&gt;Lucy Spacecraft&lt;/name&gt;</a:t>
            </a:r>
          </a:p>
          <a:p>
            <a:r>
              <a:rPr lang="en-US" sz="1100" dirty="0">
                <a:latin typeface="Helvetica" pitchFamily="2" charset="0"/>
              </a:rPr>
              <a:t>I would remove Mission in the </a:t>
            </a:r>
            <a:r>
              <a:rPr lang="en-US" sz="1100" dirty="0">
                <a:effectLst/>
                <a:latin typeface="Helvetica" pitchFamily="2" charset="0"/>
              </a:rPr>
              <a:t>&lt;name&gt;Lucy Mission&lt;/name&gt; to be consistent with the context object</a:t>
            </a:r>
          </a:p>
          <a:p>
            <a:r>
              <a:rPr lang="en-US" sz="1100" dirty="0">
                <a:latin typeface="Helvetica" pitchFamily="2" charset="0"/>
              </a:rPr>
              <a:t>I would remove Spacecraft in the &lt;name&gt; </a:t>
            </a:r>
            <a:r>
              <a:rPr lang="en-US" sz="1100" dirty="0">
                <a:effectLst/>
                <a:latin typeface="Helvetica" pitchFamily="2" charset="0"/>
              </a:rPr>
              <a:t>Lucy Spacecraft &lt;/name&gt;  to be consistent with the context object</a:t>
            </a:r>
          </a:p>
          <a:p>
            <a:r>
              <a:rPr lang="en-US" sz="1100" dirty="0">
                <a:effectLst/>
                <a:latin typeface="Helvetica" pitchFamily="2" charset="0"/>
              </a:rPr>
              <a:t>I would update the &lt;name&gt; to be consistent with the name in the context object</a:t>
            </a:r>
          </a:p>
          <a:p>
            <a:pPr lvl="1"/>
            <a:r>
              <a:rPr lang="en-US" sz="1100" dirty="0">
                <a:effectLst/>
                <a:latin typeface="Helvetica" pitchFamily="2" charset="0"/>
              </a:rPr>
              <a:t>&lt;</a:t>
            </a:r>
            <a:r>
              <a:rPr lang="en-US" sz="1100" dirty="0" err="1">
                <a:effectLst/>
                <a:latin typeface="Helvetica" pitchFamily="2" charset="0"/>
              </a:rPr>
              <a:t>Observing_System_Component</a:t>
            </a:r>
            <a:r>
              <a:rPr lang="en-US" sz="1100" dirty="0">
                <a:effectLst/>
                <a:latin typeface="Helvetica" pitchFamily="2" charset="0"/>
              </a:rPr>
              <a:t>&gt;</a:t>
            </a:r>
            <a:r>
              <a:rPr lang="en-US" sz="1100" dirty="0">
                <a:latin typeface="Helvetica" pitchFamily="2" charset="0"/>
              </a:rPr>
              <a:t>/</a:t>
            </a:r>
            <a:r>
              <a:rPr lang="en-US" sz="1100" dirty="0">
                <a:effectLst/>
                <a:latin typeface="Helvetica" pitchFamily="2" charset="0"/>
              </a:rPr>
              <a:t>&lt;name&gt;Lucy Terminal Tracking Cameras (TTCAM)&lt;/name&gt; instead of just having &lt;name&gt;TTCAM&lt;/name&gt;</a:t>
            </a:r>
          </a:p>
          <a:p>
            <a:r>
              <a:rPr lang="en-US" sz="1100" dirty="0">
                <a:latin typeface="Helvetica" pitchFamily="2" charset="0"/>
              </a:rPr>
              <a:t>I would suggest to add “lucy” in the &lt;title&gt; of every XML PDS4 labels</a:t>
            </a:r>
          </a:p>
          <a:p>
            <a:r>
              <a:rPr lang="en-US" sz="1100" dirty="0">
                <a:effectLst/>
                <a:latin typeface="Helvetica" pitchFamily="2" charset="0"/>
              </a:rPr>
              <a:t>I would suggest to be more consistent. You have TTCAM or </a:t>
            </a:r>
            <a:r>
              <a:rPr lang="en-US" sz="1100" dirty="0" err="1">
                <a:effectLst/>
                <a:latin typeface="Helvetica" pitchFamily="2" charset="0"/>
              </a:rPr>
              <a:t>TTcam</a:t>
            </a:r>
            <a:endParaRPr lang="en-US" sz="1100" dirty="0">
              <a:effectLst/>
              <a:latin typeface="Helvetica" pitchFamily="2" charset="0"/>
            </a:endParaRPr>
          </a:p>
          <a:p>
            <a:endParaRPr lang="en-US" sz="1100" dirty="0">
              <a:effectLst/>
              <a:latin typeface="Helvetica" pitchFamily="2" charset="0"/>
            </a:endParaRPr>
          </a:p>
          <a:p>
            <a:pPr marL="0" indent="0">
              <a:buNone/>
            </a:pPr>
            <a:endParaRPr lang="en-US" sz="1100" dirty="0">
              <a:effectLst/>
              <a:latin typeface="Helvetica" pitchFamily="2" charset="0"/>
            </a:endParaRPr>
          </a:p>
          <a:p>
            <a:pPr marL="0" indent="0">
              <a:buNone/>
            </a:pPr>
            <a:endParaRPr lang="en-US" sz="1100" dirty="0">
              <a:latin typeface="Helvetica" pitchFamily="2" charset="0"/>
            </a:endParaRPr>
          </a:p>
          <a:p>
            <a:endParaRPr lang="en-US" sz="1100" dirty="0">
              <a:latin typeface="Helvetica" pitchFamily="2" charset="0"/>
            </a:endParaRPr>
          </a:p>
          <a:p>
            <a:endParaRPr lang="en-US" sz="1100" dirty="0">
              <a:latin typeface="Helvetica" pitchFamily="2" charset="0"/>
            </a:endParaRPr>
          </a:p>
          <a:p>
            <a:endParaRPr lang="en-US" sz="1100" dirty="0"/>
          </a:p>
        </p:txBody>
      </p:sp>
    </p:spTree>
    <p:extLst>
      <p:ext uri="{BB962C8B-B14F-4D97-AF65-F5344CB8AC3E}">
        <p14:creationId xmlns:p14="http://schemas.microsoft.com/office/powerpoint/2010/main" val="950016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3F7B6-FD9B-9F7C-C03B-889EF612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BFD44B-9EEA-1134-4B50-729CB4841371}"/>
              </a:ext>
            </a:extLst>
          </p:cNvPr>
          <p:cNvSpPr>
            <a:spLocks noGrp="1"/>
          </p:cNvSpPr>
          <p:nvPr>
            <p:ph type="title"/>
          </p:nvPr>
        </p:nvSpPr>
        <p:spPr/>
        <p:txBody>
          <a:bodyPr/>
          <a:lstStyle/>
          <a:p>
            <a:r>
              <a:rPr lang="en-US" dirty="0"/>
              <a:t>Data- Raw and calibrated data</a:t>
            </a:r>
          </a:p>
        </p:txBody>
      </p:sp>
      <p:sp>
        <p:nvSpPr>
          <p:cNvPr id="3" name="Content Placeholder 2">
            <a:extLst>
              <a:ext uri="{FF2B5EF4-FFF2-40B4-BE49-F238E27FC236}">
                <a16:creationId xmlns:a16="http://schemas.microsoft.com/office/drawing/2014/main" id="{76BCC558-CDE1-A3D6-A10B-7D6E7FF3562C}"/>
              </a:ext>
            </a:extLst>
          </p:cNvPr>
          <p:cNvSpPr>
            <a:spLocks noGrp="1"/>
          </p:cNvSpPr>
          <p:nvPr>
            <p:ph idx="1"/>
          </p:nvPr>
        </p:nvSpPr>
        <p:spPr>
          <a:xfrm>
            <a:off x="838200" y="1825625"/>
            <a:ext cx="10515600" cy="5032375"/>
          </a:xfrm>
        </p:spPr>
        <p:txBody>
          <a:bodyPr>
            <a:normAutofit/>
          </a:bodyPr>
          <a:lstStyle/>
          <a:p>
            <a:r>
              <a:rPr lang="en-US" sz="1100" dirty="0">
                <a:latin typeface="Helvetica" pitchFamily="2" charset="0"/>
              </a:rPr>
              <a:t>I would change the description/comment to have the same between raw and calibrated</a:t>
            </a:r>
          </a:p>
          <a:p>
            <a:pPr lvl="1"/>
            <a:r>
              <a:rPr lang="en-US" sz="1100" dirty="0">
                <a:latin typeface="Helvetica" pitchFamily="2" charset="0"/>
              </a:rPr>
              <a:t>Raw </a:t>
            </a:r>
            <a:r>
              <a:rPr lang="en-US" sz="1100" dirty="0">
                <a:effectLst/>
                <a:latin typeface="Helvetica" pitchFamily="2" charset="0"/>
              </a:rPr>
              <a:t>&lt;description&gt;Terminal Tracking Camera (</a:t>
            </a:r>
            <a:r>
              <a:rPr lang="en-US" sz="1100" dirty="0" err="1">
                <a:effectLst/>
                <a:latin typeface="Helvetica" pitchFamily="2" charset="0"/>
              </a:rPr>
              <a:t>TTCam</a:t>
            </a:r>
            <a:r>
              <a:rPr lang="en-US" sz="1100" dirty="0">
                <a:effectLst/>
                <a:latin typeface="Helvetica" pitchFamily="2" charset="0"/>
              </a:rPr>
              <a:t>) observational science data product&lt;/description&gt;</a:t>
            </a:r>
            <a:r>
              <a:rPr lang="en-US" sz="1100" dirty="0">
                <a:latin typeface="Helvetica" pitchFamily="2" charset="0"/>
              </a:rPr>
              <a:t> vs calibrated </a:t>
            </a:r>
            <a:r>
              <a:rPr lang="en-US" sz="1100" dirty="0">
                <a:effectLst/>
                <a:latin typeface="Helvetica" pitchFamily="2" charset="0"/>
              </a:rPr>
              <a:t>&lt;description&gt;</a:t>
            </a:r>
            <a:r>
              <a:rPr lang="en-US" sz="1100" dirty="0" err="1">
                <a:effectLst/>
                <a:latin typeface="Helvetica" pitchFamily="2" charset="0"/>
              </a:rPr>
              <a:t>TTCam</a:t>
            </a:r>
            <a:r>
              <a:rPr lang="en-US" sz="1100" dirty="0">
                <a:effectLst/>
                <a:latin typeface="Helvetica" pitchFamily="2" charset="0"/>
              </a:rPr>
              <a:t> observational science data product&lt;/description&gt;</a:t>
            </a:r>
          </a:p>
          <a:p>
            <a:pPr lvl="1"/>
            <a:r>
              <a:rPr lang="en-US" sz="1100" dirty="0">
                <a:latin typeface="Helvetica" pitchFamily="2" charset="0"/>
              </a:rPr>
              <a:t>Raw </a:t>
            </a:r>
            <a:r>
              <a:rPr lang="en-US" sz="1100" dirty="0">
                <a:effectLst/>
                <a:latin typeface="Helvetica" pitchFamily="2" charset="0"/>
              </a:rPr>
              <a:t>&lt;comment&gt;</a:t>
            </a:r>
            <a:r>
              <a:rPr lang="en-US" sz="1100" dirty="0" err="1">
                <a:effectLst/>
                <a:latin typeface="Helvetica" pitchFamily="2" charset="0"/>
              </a:rPr>
              <a:t>TTCam</a:t>
            </a:r>
            <a:r>
              <a:rPr lang="en-US" sz="1100" dirty="0">
                <a:effectLst/>
                <a:latin typeface="Helvetica" pitchFamily="2" charset="0"/>
              </a:rPr>
              <a:t> observations&lt;/comment&gt; </a:t>
            </a:r>
            <a:r>
              <a:rPr lang="en-US" sz="1100" dirty="0">
                <a:latin typeface="Helvetica" pitchFamily="2" charset="0"/>
              </a:rPr>
              <a:t>vs calibrated </a:t>
            </a:r>
            <a:r>
              <a:rPr lang="en-US" sz="1100" dirty="0">
                <a:effectLst/>
                <a:latin typeface="Helvetica" pitchFamily="2" charset="0"/>
              </a:rPr>
              <a:t>&lt;comment&gt;TTCAM observations&lt;/comment&gt;</a:t>
            </a:r>
            <a:endParaRPr lang="en-US" sz="1100" dirty="0">
              <a:latin typeface="Helvetica" pitchFamily="2" charset="0"/>
            </a:endParaRPr>
          </a:p>
          <a:p>
            <a:r>
              <a:rPr lang="en-US" sz="1100" dirty="0">
                <a:latin typeface="Helvetica" pitchFamily="2" charset="0"/>
              </a:rPr>
              <a:t>The target name name should be (152830) </a:t>
            </a:r>
            <a:r>
              <a:rPr lang="en-US" sz="1100" dirty="0" err="1">
                <a:latin typeface="Helvetica" pitchFamily="2" charset="0"/>
              </a:rPr>
              <a:t>Dinkinesh</a:t>
            </a:r>
            <a:r>
              <a:rPr lang="en-US" sz="1100" dirty="0">
                <a:latin typeface="Helvetica" pitchFamily="2" charset="0"/>
              </a:rPr>
              <a:t>. Also, the target name should not be capitalized</a:t>
            </a:r>
          </a:p>
          <a:p>
            <a:pPr lvl="1"/>
            <a:r>
              <a:rPr lang="en-US" sz="1100" dirty="0">
                <a:effectLst/>
                <a:latin typeface="Helvetica" pitchFamily="2" charset="0"/>
              </a:rPr>
              <a:t>&lt;name&gt;DINKINESH&lt;/name&gt;</a:t>
            </a:r>
          </a:p>
          <a:p>
            <a:pPr lvl="1"/>
            <a:r>
              <a:rPr lang="en-US" sz="1100" dirty="0">
                <a:effectLst/>
                <a:latin typeface="Helvetica" pitchFamily="2" charset="0"/>
              </a:rPr>
              <a:t>&lt;</a:t>
            </a:r>
            <a:r>
              <a:rPr lang="en-US" sz="1100" dirty="0" err="1">
                <a:effectLst/>
                <a:latin typeface="Helvetica" pitchFamily="2" charset="0"/>
              </a:rPr>
              <a:t>geom:name</a:t>
            </a:r>
            <a:r>
              <a:rPr lang="en-US" sz="1100" dirty="0">
                <a:effectLst/>
                <a:latin typeface="Helvetica" pitchFamily="2" charset="0"/>
              </a:rPr>
              <a:t>&gt;DINKINESH&lt;/</a:t>
            </a:r>
            <a:r>
              <a:rPr lang="en-US" sz="1100" dirty="0" err="1">
                <a:effectLst/>
                <a:latin typeface="Helvetica" pitchFamily="2" charset="0"/>
              </a:rPr>
              <a:t>geom:name</a:t>
            </a:r>
            <a:r>
              <a:rPr lang="en-US" sz="1100" dirty="0">
                <a:effectLst/>
                <a:latin typeface="Helvetica" pitchFamily="2" charset="0"/>
              </a:rPr>
              <a:t>&gt;</a:t>
            </a:r>
          </a:p>
          <a:p>
            <a:pPr lvl="1"/>
            <a:r>
              <a:rPr lang="en-US" sz="1100" dirty="0">
                <a:effectLst/>
                <a:latin typeface="Helvetica" pitchFamily="2" charset="0"/>
              </a:rPr>
              <a:t>&lt;</a:t>
            </a:r>
            <a:r>
              <a:rPr lang="en-US" sz="1100" dirty="0" err="1">
                <a:effectLst/>
                <a:latin typeface="Helvetica" pitchFamily="2" charset="0"/>
              </a:rPr>
              <a:t>lucy:target_fov_name</a:t>
            </a:r>
            <a:r>
              <a:rPr lang="en-US" sz="1100" dirty="0">
                <a:effectLst/>
                <a:latin typeface="Helvetica" pitchFamily="2" charset="0"/>
              </a:rPr>
              <a:t>&gt;DINKINESH&lt;/</a:t>
            </a:r>
            <a:r>
              <a:rPr lang="en-US" sz="1100" dirty="0" err="1">
                <a:effectLst/>
                <a:latin typeface="Helvetica" pitchFamily="2" charset="0"/>
              </a:rPr>
              <a:t>lucy:target_fov_name</a:t>
            </a:r>
            <a:r>
              <a:rPr lang="en-US" sz="1100" dirty="0">
                <a:effectLst/>
                <a:latin typeface="Helvetica" pitchFamily="2" charset="0"/>
              </a:rPr>
              <a:t>&gt;</a:t>
            </a:r>
            <a:endParaRPr lang="en-US" sz="1100" dirty="0">
              <a:latin typeface="Helvetica" pitchFamily="2" charset="0"/>
            </a:endParaRPr>
          </a:p>
          <a:p>
            <a:r>
              <a:rPr lang="en-US" sz="1100" dirty="0">
                <a:latin typeface="Helvetica" pitchFamily="2" charset="0"/>
              </a:rPr>
              <a:t>I would add the target NAIF ID if applicable. For (152830) </a:t>
            </a:r>
            <a:r>
              <a:rPr lang="en-US" sz="1100" dirty="0" err="1">
                <a:latin typeface="Helvetica" pitchFamily="2" charset="0"/>
              </a:rPr>
              <a:t>Dinkinesh</a:t>
            </a:r>
            <a:r>
              <a:rPr lang="en-US" sz="1100" dirty="0">
                <a:latin typeface="Helvetica" pitchFamily="2" charset="0"/>
              </a:rPr>
              <a:t> it is 920152830 (TARGETID in the FITS header)</a:t>
            </a:r>
          </a:p>
          <a:p>
            <a:pPr lvl="1"/>
            <a:r>
              <a:rPr lang="en-US" sz="1100" dirty="0">
                <a:effectLst/>
                <a:latin typeface="Helvetica" pitchFamily="2" charset="0"/>
              </a:rPr>
              <a:t>&lt;</a:t>
            </a:r>
            <a:r>
              <a:rPr lang="en-US" sz="1100" dirty="0" err="1">
                <a:effectLst/>
                <a:latin typeface="Helvetica" pitchFamily="2" charset="0"/>
              </a:rPr>
              <a:t>geom:Orbiter_Identification</a:t>
            </a:r>
            <a:r>
              <a:rPr lang="en-US" sz="1100" dirty="0">
                <a:effectLst/>
                <a:latin typeface="Helvetica" pitchFamily="2" charset="0"/>
              </a:rPr>
              <a:t>&gt;/&lt;</a:t>
            </a:r>
            <a:r>
              <a:rPr lang="en-US" sz="1100" dirty="0" err="1">
                <a:effectLst/>
                <a:latin typeface="Helvetica" pitchFamily="2" charset="0"/>
              </a:rPr>
              <a:t>geom:Geometry_Target_Identification</a:t>
            </a:r>
            <a:r>
              <a:rPr lang="en-US" sz="1100" dirty="0">
                <a:effectLst/>
                <a:latin typeface="Helvetica" pitchFamily="2" charset="0"/>
              </a:rPr>
              <a:t>&gt;/&lt;</a:t>
            </a:r>
            <a:r>
              <a:rPr lang="en-US" sz="1100" dirty="0" err="1">
                <a:effectLst/>
                <a:latin typeface="Helvetica" pitchFamily="2" charset="0"/>
              </a:rPr>
              <a:t>geom:body_spice_name</a:t>
            </a:r>
            <a:r>
              <a:rPr lang="en-US" sz="1100" dirty="0">
                <a:effectLst/>
                <a:latin typeface="Helvetica" pitchFamily="2" charset="0"/>
              </a:rPr>
              <a:t>&gt;</a:t>
            </a:r>
            <a:endParaRPr lang="en-US" sz="1100" dirty="0">
              <a:latin typeface="Helvetica" pitchFamily="2" charset="0"/>
            </a:endParaRPr>
          </a:p>
          <a:p>
            <a:r>
              <a:rPr lang="en-US" sz="1100" dirty="0">
                <a:latin typeface="Helvetica" pitchFamily="2" charset="0"/>
              </a:rPr>
              <a:t>I would delete one of this block that you have twice in the raw data</a:t>
            </a:r>
          </a:p>
          <a:p>
            <a:pPr marL="457200" lvl="1" indent="0">
              <a:buNone/>
            </a:pPr>
            <a:r>
              <a:rPr lang="en-US" sz="1100" dirty="0">
                <a:effectLst/>
                <a:latin typeface="Helvetica" pitchFamily="2" charset="0"/>
              </a:rPr>
              <a:t>&lt;</a:t>
            </a:r>
            <a:r>
              <a:rPr lang="en-US" sz="1100" dirty="0" err="1">
                <a:effectLst/>
                <a:latin typeface="Helvetica" pitchFamily="2" charset="0"/>
              </a:rPr>
              <a:t>proc:name</a:t>
            </a:r>
            <a:r>
              <a:rPr lang="en-US" sz="1100" dirty="0">
                <a:effectLst/>
                <a:latin typeface="Helvetica" pitchFamily="2" charset="0"/>
              </a:rPr>
              <a:t>&gt;Lucy Data Processing Pipeline&lt;/</a:t>
            </a:r>
            <a:r>
              <a:rPr lang="en-US" sz="1100" dirty="0" err="1">
                <a:effectLst/>
                <a:latin typeface="Helvetica" pitchFamily="2" charset="0"/>
              </a:rPr>
              <a:t>proc:name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&lt;</a:t>
            </a:r>
            <a:r>
              <a:rPr lang="en-US" sz="1100" dirty="0" err="1">
                <a:effectLst/>
                <a:latin typeface="Helvetica" pitchFamily="2" charset="0"/>
              </a:rPr>
              <a:t>proc:process_owner_name</a:t>
            </a:r>
            <a:r>
              <a:rPr lang="en-US" sz="1100" dirty="0">
                <a:effectLst/>
                <a:latin typeface="Helvetica" pitchFamily="2" charset="0"/>
              </a:rPr>
              <a:t>&gt;Lucy Science Operations Center&lt;/</a:t>
            </a:r>
            <a:r>
              <a:rPr lang="en-US" sz="1100" dirty="0" err="1">
                <a:effectLst/>
                <a:latin typeface="Helvetica" pitchFamily="2" charset="0"/>
              </a:rPr>
              <a:t>proc:process_owner_name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proc:process_owner_institution_name</a:t>
            </a:r>
            <a:r>
              <a:rPr lang="en-US" sz="1100" dirty="0">
                <a:effectLst/>
                <a:latin typeface="Helvetica" pitchFamily="2" charset="0"/>
              </a:rPr>
              <a:t>&gt;Southwest Research Institute&lt;/</a:t>
            </a:r>
            <a:r>
              <a:rPr lang="en-US" sz="1100" dirty="0" err="1">
                <a:effectLst/>
                <a:latin typeface="Helvetica" pitchFamily="2" charset="0"/>
              </a:rPr>
              <a:t>proc:process_owner_institution_name</a:t>
            </a:r>
            <a:r>
              <a:rPr lang="en-US" sz="1100" dirty="0">
                <a:effectLst/>
                <a:latin typeface="Helvetica" pitchFamily="2" charset="0"/>
              </a:rPr>
              <a:t>&gt;</a:t>
            </a:r>
            <a:endParaRPr lang="en-US" sz="1100" dirty="0">
              <a:latin typeface="Helvetica" pitchFamily="2" charset="0"/>
            </a:endParaRPr>
          </a:p>
          <a:p>
            <a:r>
              <a:rPr lang="en-US" sz="1100" dirty="0">
                <a:effectLst/>
                <a:latin typeface="Helvetica" pitchFamily="2" charset="0"/>
              </a:rPr>
              <a:t>I would add a &lt;comment&gt;</a:t>
            </a:r>
            <a:r>
              <a:rPr lang="en-US" sz="1100" dirty="0">
                <a:latin typeface="Helvetica" pitchFamily="2" charset="0"/>
              </a:rPr>
              <a:t> </a:t>
            </a:r>
            <a:r>
              <a:rPr lang="en-US" sz="1100" dirty="0">
                <a:effectLst/>
                <a:latin typeface="Helvetica" pitchFamily="2" charset="0"/>
              </a:rPr>
              <a:t>to explain the &lt;</a:t>
            </a:r>
            <a:r>
              <a:rPr lang="en-US" sz="1100" dirty="0" err="1">
                <a:effectLst/>
                <a:latin typeface="Helvetica" pitchFamily="2" charset="0"/>
              </a:rPr>
              <a:t>Reference_List</a:t>
            </a:r>
            <a:r>
              <a:rPr lang="en-US" sz="1100" dirty="0">
                <a:effectLst/>
                <a:latin typeface="Helvetica" pitchFamily="2" charset="0"/>
              </a:rPr>
              <a:t>&gt;</a:t>
            </a:r>
            <a:r>
              <a:rPr lang="en-US" sz="1100" dirty="0">
                <a:latin typeface="Helvetica" pitchFamily="2" charset="0"/>
              </a:rPr>
              <a:t>/</a:t>
            </a:r>
            <a:r>
              <a:rPr lang="en-US" sz="1100" dirty="0">
                <a:effectLst/>
                <a:latin typeface="Helvetica" pitchFamily="2" charset="0"/>
              </a:rPr>
              <a:t>&lt;</a:t>
            </a:r>
            <a:r>
              <a:rPr lang="en-US" sz="1100" dirty="0" err="1">
                <a:effectLst/>
                <a:latin typeface="Helvetica" pitchFamily="2" charset="0"/>
              </a:rPr>
              <a:t>Internal_Reference</a:t>
            </a:r>
            <a:r>
              <a:rPr lang="en-US" sz="1100" dirty="0">
                <a:effectLst/>
                <a:latin typeface="Helvetica" pitchFamily="2" charset="0"/>
              </a:rPr>
              <a:t>&gt; for all the </a:t>
            </a:r>
            <a:r>
              <a:rPr lang="en-US" sz="1100" dirty="0" err="1">
                <a:effectLst/>
                <a:latin typeface="Helvetica" pitchFamily="2" charset="0"/>
              </a:rPr>
              <a:t>data_to_calibration_product</a:t>
            </a:r>
            <a:r>
              <a:rPr lang="en-US" sz="1100" dirty="0">
                <a:effectLst/>
                <a:latin typeface="Helvetica" pitchFamily="2" charset="0"/>
              </a:rPr>
              <a:t> and </a:t>
            </a:r>
            <a:r>
              <a:rPr lang="en-US" sz="1100" dirty="0" err="1">
                <a:effectLst/>
                <a:latin typeface="Helvetica" pitchFamily="2" charset="0"/>
              </a:rPr>
              <a:t>data_to_document</a:t>
            </a:r>
            <a:endParaRPr lang="en-US" sz="1100" dirty="0">
              <a:latin typeface="Helvetica" pitchFamily="2" charset="0"/>
            </a:endParaRPr>
          </a:p>
          <a:p>
            <a:r>
              <a:rPr lang="en-US" sz="1100" dirty="0">
                <a:effectLst/>
                <a:latin typeface="Helvetica" pitchFamily="2" charset="0"/>
              </a:rPr>
              <a:t>I would not capitalize words in the Lucy Dictionary. For example: &lt;</a:t>
            </a:r>
            <a:r>
              <a:rPr lang="en-US" sz="1100" dirty="0" err="1">
                <a:effectLst/>
                <a:latin typeface="Helvetica" pitchFamily="2" charset="0"/>
              </a:rPr>
              <a:t>lucy:observation_complete</a:t>
            </a:r>
            <a:r>
              <a:rPr lang="en-US" sz="1100" dirty="0">
                <a:effectLst/>
                <a:latin typeface="Helvetica" pitchFamily="2" charset="0"/>
              </a:rPr>
              <a:t>&gt;COMPLETE&lt;/</a:t>
            </a:r>
            <a:r>
              <a:rPr lang="en-US" sz="1100" dirty="0" err="1">
                <a:effectLst/>
                <a:latin typeface="Helvetica" pitchFamily="2" charset="0"/>
              </a:rPr>
              <a:t>lucy:observation_complete</a:t>
            </a:r>
            <a:r>
              <a:rPr lang="en-US" sz="1100" dirty="0">
                <a:effectLst/>
                <a:latin typeface="Helvetica" pitchFamily="2" charset="0"/>
              </a:rPr>
              <a:t>&gt;</a:t>
            </a:r>
          </a:p>
          <a:p>
            <a:r>
              <a:rPr lang="en-US" sz="1100" dirty="0">
                <a:latin typeface="Helvetica" pitchFamily="2" charset="0"/>
              </a:rPr>
              <a:t>I would suggest the &lt;title&gt; to be </a:t>
            </a:r>
            <a:r>
              <a:rPr lang="en-US" sz="1100" dirty="0">
                <a:effectLst/>
                <a:latin typeface="Helvetica" pitchFamily="2" charset="0"/>
              </a:rPr>
              <a:t>Lucy Terminal Tracking Cameras (</a:t>
            </a:r>
            <a:r>
              <a:rPr lang="en-US" sz="1100" dirty="0" err="1">
                <a:effectLst/>
                <a:latin typeface="Helvetica" pitchFamily="2" charset="0"/>
              </a:rPr>
              <a:t>TTcam</a:t>
            </a:r>
            <a:r>
              <a:rPr lang="en-US" sz="1100" dirty="0">
                <a:effectLst/>
                <a:latin typeface="Helvetica" pitchFamily="2" charset="0"/>
              </a:rPr>
              <a:t>) or to at least add “Lucy”</a:t>
            </a:r>
            <a:r>
              <a:rPr lang="en-US" sz="1100" dirty="0">
                <a:latin typeface="Helvetica" pitchFamily="2" charset="0"/>
              </a:rPr>
              <a:t> in the PDS4 data to be consistent with the </a:t>
            </a:r>
            <a:r>
              <a:rPr lang="en-US" sz="1100" dirty="0" err="1">
                <a:latin typeface="Helvetica" pitchFamily="2" charset="0"/>
              </a:rPr>
              <a:t>collection_overview.xml</a:t>
            </a:r>
            <a:r>
              <a:rPr lang="en-US" sz="1100" dirty="0">
                <a:latin typeface="Helvetica" pitchFamily="2" charset="0"/>
              </a:rPr>
              <a:t> file</a:t>
            </a:r>
          </a:p>
          <a:p>
            <a:r>
              <a:rPr lang="en-US" sz="1100" dirty="0">
                <a:latin typeface="Helvetica" pitchFamily="2" charset="0"/>
              </a:rPr>
              <a:t>T</a:t>
            </a:r>
            <a:r>
              <a:rPr lang="en-US" sz="1100" dirty="0">
                <a:effectLst/>
                <a:latin typeface="Helvetica" pitchFamily="2" charset="0"/>
              </a:rPr>
              <a:t>he Space Science Reviews paper is part of the document collection. I would remove the citation or add a comment explaining that it is </a:t>
            </a:r>
            <a:r>
              <a:rPr lang="en-US" sz="1100" dirty="0">
                <a:latin typeface="Helvetica" pitchFamily="2" charset="0"/>
              </a:rPr>
              <a:t>t</a:t>
            </a:r>
            <a:r>
              <a:rPr lang="en-US" sz="1100" dirty="0">
                <a:effectLst/>
                <a:latin typeface="Helvetica" pitchFamily="2" charset="0"/>
              </a:rPr>
              <a:t>he external source of this document's paper or change it from &lt;</a:t>
            </a:r>
            <a:r>
              <a:rPr lang="en-US" sz="1100" dirty="0" err="1">
                <a:effectLst/>
                <a:latin typeface="Helvetica" pitchFamily="2" charset="0"/>
              </a:rPr>
              <a:t>External_Reference</a:t>
            </a:r>
            <a:r>
              <a:rPr lang="en-US" sz="1100" dirty="0">
                <a:effectLst/>
                <a:latin typeface="Helvetica" pitchFamily="2" charset="0"/>
              </a:rPr>
              <a:t>&gt; to &lt;</a:t>
            </a:r>
            <a:r>
              <a:rPr lang="en-US" sz="1100" dirty="0" err="1">
                <a:effectLst/>
                <a:latin typeface="Helvetica" pitchFamily="2" charset="0"/>
              </a:rPr>
              <a:t>Internal_Reference</a:t>
            </a:r>
            <a:r>
              <a:rPr lang="en-US" sz="1100" dirty="0">
                <a:latin typeface="Helvetica" pitchFamily="2" charset="0"/>
              </a:rPr>
              <a:t>&gt;</a:t>
            </a:r>
          </a:p>
          <a:p>
            <a:r>
              <a:rPr lang="en-US" sz="1100" dirty="0">
                <a:latin typeface="Helvetica" pitchFamily="2" charset="0"/>
              </a:rPr>
              <a:t>Does the PDS4 attribute </a:t>
            </a:r>
            <a:r>
              <a:rPr lang="en-US" sz="1100" dirty="0" err="1">
                <a:effectLst/>
                <a:latin typeface="Helvetica" pitchFamily="2" charset="0"/>
              </a:rPr>
              <a:t>msss_cam_mh:instrument_mode_id</a:t>
            </a:r>
            <a:r>
              <a:rPr lang="en-US" sz="1100" dirty="0">
                <a:effectLst/>
                <a:latin typeface="Helvetica" pitchFamily="2" charset="0"/>
              </a:rPr>
              <a:t> </a:t>
            </a:r>
            <a:r>
              <a:rPr lang="en-US" sz="1100" dirty="0">
                <a:latin typeface="Helvetica" pitchFamily="2" charset="0"/>
              </a:rPr>
              <a:t>refer to the PDS3 fits header T2CAI001=   1 / camera: 1=DVR, 2=test image injection in the port IMAGE MINI-HEADER  section ? If yes, then I would replace the number by the description text</a:t>
            </a:r>
          </a:p>
        </p:txBody>
      </p:sp>
    </p:spTree>
    <p:extLst>
      <p:ext uri="{BB962C8B-B14F-4D97-AF65-F5344CB8AC3E}">
        <p14:creationId xmlns:p14="http://schemas.microsoft.com/office/powerpoint/2010/main" val="3582005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68844-FCE9-9034-0F83-96B1AC1503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962874-3185-3B21-7FFC-312F8BB4A945}"/>
              </a:ext>
            </a:extLst>
          </p:cNvPr>
          <p:cNvSpPr>
            <a:spLocks noGrp="1"/>
          </p:cNvSpPr>
          <p:nvPr>
            <p:ph type="title"/>
          </p:nvPr>
        </p:nvSpPr>
        <p:spPr/>
        <p:txBody>
          <a:bodyPr/>
          <a:lstStyle/>
          <a:p>
            <a:r>
              <a:rPr lang="en-US" dirty="0"/>
              <a:t>Data- Raw and calibrated data</a:t>
            </a:r>
          </a:p>
        </p:txBody>
      </p:sp>
      <p:sp>
        <p:nvSpPr>
          <p:cNvPr id="3" name="Content Placeholder 2">
            <a:extLst>
              <a:ext uri="{FF2B5EF4-FFF2-40B4-BE49-F238E27FC236}">
                <a16:creationId xmlns:a16="http://schemas.microsoft.com/office/drawing/2014/main" id="{59B47BD4-AAA6-2F18-C527-E5F1B5A36671}"/>
              </a:ext>
            </a:extLst>
          </p:cNvPr>
          <p:cNvSpPr>
            <a:spLocks noGrp="1"/>
          </p:cNvSpPr>
          <p:nvPr>
            <p:ph idx="1"/>
          </p:nvPr>
        </p:nvSpPr>
        <p:spPr>
          <a:xfrm>
            <a:off x="838200" y="1825625"/>
            <a:ext cx="10515600" cy="4667250"/>
          </a:xfrm>
        </p:spPr>
        <p:txBody>
          <a:bodyPr>
            <a:noAutofit/>
          </a:bodyPr>
          <a:lstStyle/>
          <a:p>
            <a:r>
              <a:rPr lang="en-US" sz="1200" dirty="0">
                <a:latin typeface="Helvetica" pitchFamily="2" charset="0"/>
              </a:rPr>
              <a:t>You need to change the following things in the PDS4 XML Label for the first five TTCam1 images and all five TTCam2 images because they were part of a standard functional test and star calibration activity for the cameras, prior to the actual flyby observations of </a:t>
            </a:r>
            <a:r>
              <a:rPr lang="en-US" sz="1200" dirty="0" err="1">
                <a:latin typeface="Helvetica" pitchFamily="2" charset="0"/>
              </a:rPr>
              <a:t>Dinkinesh</a:t>
            </a:r>
            <a:r>
              <a:rPr lang="en-US" sz="1200" dirty="0">
                <a:latin typeface="Helvetica" pitchFamily="2" charset="0"/>
              </a:rPr>
              <a:t> (</a:t>
            </a:r>
            <a:r>
              <a:rPr lang="en-US" sz="1200" dirty="0" err="1">
                <a:latin typeface="Helvetica" pitchFamily="2" charset="0"/>
              </a:rPr>
              <a:t>overview_collection.txt</a:t>
            </a:r>
            <a:r>
              <a:rPr lang="en-US" sz="1200" dirty="0">
                <a:latin typeface="Helvetica" pitchFamily="2" charset="0"/>
              </a:rPr>
              <a:t>)</a:t>
            </a:r>
          </a:p>
          <a:p>
            <a:pPr lvl="1"/>
            <a:r>
              <a:rPr lang="en-US" sz="1200" dirty="0">
                <a:latin typeface="Helvetica" pitchFamily="2" charset="0"/>
              </a:rPr>
              <a:t>It should not be Science but Calibration </a:t>
            </a:r>
            <a:r>
              <a:rPr lang="en-US" sz="1200" dirty="0">
                <a:effectLst/>
                <a:latin typeface="Helvetica" pitchFamily="2" charset="0"/>
              </a:rPr>
              <a:t>&lt;</a:t>
            </a:r>
            <a:r>
              <a:rPr lang="en-US" sz="1200" dirty="0" err="1">
                <a:effectLst/>
                <a:latin typeface="Helvetica" pitchFamily="2" charset="0"/>
              </a:rPr>
              <a:t>Primary_Result_Summary</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&lt;purpose&gt;Science&lt;/purpose&gt;</a:t>
            </a:r>
          </a:p>
          <a:p>
            <a:pPr lvl="1"/>
            <a:r>
              <a:rPr lang="en-US" sz="1200" dirty="0">
                <a:latin typeface="Helvetica" pitchFamily="2" charset="0"/>
              </a:rPr>
              <a:t>It should not be </a:t>
            </a:r>
            <a:r>
              <a:rPr lang="en-US" sz="1200" dirty="0">
                <a:effectLst/>
                <a:latin typeface="Helvetica" pitchFamily="2" charset="0"/>
              </a:rPr>
              <a:t>DINKINESH but the name of the Star</a:t>
            </a:r>
          </a:p>
          <a:p>
            <a:pPr lvl="2"/>
            <a:r>
              <a:rPr lang="en-US" sz="1200" dirty="0">
                <a:effectLst/>
                <a:latin typeface="Helvetica" pitchFamily="2" charset="0"/>
              </a:rPr>
              <a:t>&lt;</a:t>
            </a:r>
            <a:r>
              <a:rPr lang="en-US" sz="1200" dirty="0" err="1">
                <a:effectLst/>
                <a:latin typeface="Helvetica" pitchFamily="2" charset="0"/>
              </a:rPr>
              <a:t>Target_Identification</a:t>
            </a:r>
            <a:r>
              <a:rPr lang="en-US" sz="1200" dirty="0">
                <a:latin typeface="Helvetica" pitchFamily="2" charset="0"/>
              </a:rPr>
              <a:t>&gt;/</a:t>
            </a:r>
            <a:r>
              <a:rPr lang="en-US" sz="1200" dirty="0">
                <a:effectLst/>
                <a:latin typeface="Helvetica" pitchFamily="2" charset="0"/>
              </a:rPr>
              <a:t>&lt;name&gt;DINKINESH&lt;/</a:t>
            </a:r>
            <a:r>
              <a:rPr lang="en-US" sz="1200" dirty="0">
                <a:latin typeface="Helvetica" pitchFamily="2" charset="0"/>
              </a:rPr>
              <a:t>	</a:t>
            </a:r>
          </a:p>
          <a:p>
            <a:pPr lvl="2"/>
            <a:r>
              <a:rPr lang="en-US" sz="1200" dirty="0">
                <a:effectLst/>
                <a:latin typeface="Helvetica" pitchFamily="2" charset="0"/>
              </a:rPr>
              <a:t>&lt;</a:t>
            </a:r>
            <a:r>
              <a:rPr lang="en-US" sz="1200" dirty="0" err="1">
                <a:effectLst/>
                <a:latin typeface="Helvetica" pitchFamily="2" charset="0"/>
              </a:rPr>
              <a:t>lucy:mission_segment</a:t>
            </a:r>
            <a:r>
              <a:rPr lang="en-US" sz="1200" dirty="0">
                <a:effectLst/>
                <a:latin typeface="Helvetica" pitchFamily="2" charset="0"/>
              </a:rPr>
              <a:t>&gt;DINKINESH&lt;/</a:t>
            </a:r>
            <a:r>
              <a:rPr lang="en-US" sz="1200" dirty="0" err="1">
                <a:effectLst/>
                <a:latin typeface="Helvetica" pitchFamily="2" charset="0"/>
              </a:rPr>
              <a:t>lucy:mission_segment</a:t>
            </a:r>
            <a:r>
              <a:rPr lang="en-US" sz="1200" dirty="0">
                <a:effectLst/>
                <a:latin typeface="Helvetica" pitchFamily="2" charset="0"/>
              </a:rPr>
              <a:t>&gt; ? Not sure about this one</a:t>
            </a:r>
          </a:p>
          <a:p>
            <a:pPr lvl="2"/>
            <a:r>
              <a:rPr lang="en-US" sz="1200" dirty="0">
                <a:effectLst/>
                <a:latin typeface="Helvetica" pitchFamily="2" charset="0"/>
              </a:rPr>
              <a:t>&lt;</a:t>
            </a:r>
            <a:r>
              <a:rPr lang="en-US" sz="1200" dirty="0" err="1">
                <a:effectLst/>
                <a:latin typeface="Helvetica" pitchFamily="2" charset="0"/>
              </a:rPr>
              <a:t>lucy:target_fov_name</a:t>
            </a:r>
            <a:r>
              <a:rPr lang="en-US" sz="1200" dirty="0">
                <a:effectLst/>
                <a:latin typeface="Helvetica" pitchFamily="2" charset="0"/>
              </a:rPr>
              <a:t>&gt;DINKINESH&lt;/</a:t>
            </a:r>
            <a:r>
              <a:rPr lang="en-US" sz="1200" dirty="0" err="1">
                <a:effectLst/>
                <a:latin typeface="Helvetica" pitchFamily="2" charset="0"/>
              </a:rPr>
              <a:t>lucy:target_fov_name</a:t>
            </a:r>
            <a:r>
              <a:rPr lang="en-US" sz="1200" dirty="0">
                <a:effectLst/>
                <a:latin typeface="Helvetica" pitchFamily="2" charset="0"/>
              </a:rPr>
              <a:t>&gt;</a:t>
            </a:r>
          </a:p>
          <a:p>
            <a:pPr lvl="2"/>
            <a:r>
              <a:rPr lang="en-US" sz="1200" dirty="0">
                <a:latin typeface="Helvetica" pitchFamily="2" charset="0"/>
              </a:rPr>
              <a:t> </a:t>
            </a:r>
            <a:r>
              <a:rPr lang="en-US" sz="1200" dirty="0" err="1">
                <a:effectLst/>
                <a:latin typeface="Helvetica" pitchFamily="2" charset="0"/>
              </a:rPr>
              <a:t>geom:Geometry_Target_Identification</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geom:name</a:t>
            </a:r>
            <a:r>
              <a:rPr lang="en-US" sz="1200" dirty="0">
                <a:effectLst/>
                <a:latin typeface="Helvetica" pitchFamily="2" charset="0"/>
              </a:rPr>
              <a:t>&gt;DINKINESH&lt;/</a:t>
            </a:r>
            <a:r>
              <a:rPr lang="en-US" sz="1200" dirty="0" err="1">
                <a:effectLst/>
                <a:latin typeface="Helvetica" pitchFamily="2" charset="0"/>
              </a:rPr>
              <a:t>geom:name</a:t>
            </a:r>
            <a:r>
              <a:rPr lang="en-US" sz="1200" dirty="0">
                <a:effectLst/>
                <a:latin typeface="Helvetica" pitchFamily="2" charset="0"/>
              </a:rPr>
              <a:t>&gt;</a:t>
            </a:r>
            <a:endParaRPr lang="en-US" sz="1200" dirty="0">
              <a:latin typeface="Helvetica" pitchFamily="2" charset="0"/>
            </a:endParaRPr>
          </a:p>
          <a:p>
            <a:pPr lvl="1"/>
            <a:r>
              <a:rPr lang="en-US" sz="1200" dirty="0">
                <a:effectLst/>
                <a:latin typeface="Helvetica" pitchFamily="2" charset="0"/>
              </a:rPr>
              <a:t>It should not be Asteroid but Star  &lt;</a:t>
            </a:r>
            <a:r>
              <a:rPr lang="en-US" sz="1200" dirty="0" err="1">
                <a:effectLst/>
                <a:latin typeface="Helvetica" pitchFamily="2" charset="0"/>
              </a:rPr>
              <a:t>Target_Identification</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&lt;type&gt;Asteroid&lt;/type&gt;</a:t>
            </a:r>
          </a:p>
          <a:p>
            <a:pPr lvl="1"/>
            <a:r>
              <a:rPr lang="en-US" sz="1200" dirty="0">
                <a:latin typeface="Helvetica" pitchFamily="2" charset="0"/>
              </a:rPr>
              <a:t>It should be removed because the target is not the asteroid</a:t>
            </a:r>
          </a:p>
          <a:p>
            <a:pPr marL="457200" lvl="1" indent="0">
              <a:buNone/>
            </a:pP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lid_reference</a:t>
            </a:r>
            <a:r>
              <a:rPr lang="en-US" sz="1200" dirty="0">
                <a:effectLst/>
                <a:latin typeface="Helvetica" pitchFamily="2" charset="0"/>
              </a:rPr>
              <a:t>&gt;urn:nasa:pds:context:target:asteroid.152830_dinkinesh&lt;/</a:t>
            </a:r>
            <a:r>
              <a:rPr lang="en-US" sz="1200" dirty="0" err="1">
                <a:effectLst/>
                <a:latin typeface="Helvetica" pitchFamily="2" charset="0"/>
              </a:rPr>
              <a:t>lid_reference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reference_type</a:t>
            </a:r>
            <a:r>
              <a:rPr lang="en-US" sz="1200" dirty="0">
                <a:effectLst/>
                <a:latin typeface="Helvetica" pitchFamily="2" charset="0"/>
              </a:rPr>
              <a:t>&gt;</a:t>
            </a:r>
            <a:r>
              <a:rPr lang="en-US" sz="1200" dirty="0" err="1">
                <a:effectLst/>
                <a:latin typeface="Helvetica" pitchFamily="2" charset="0"/>
              </a:rPr>
              <a:t>data_to_target</a:t>
            </a:r>
            <a:r>
              <a:rPr lang="en-US" sz="1200" dirty="0">
                <a:effectLst/>
                <a:latin typeface="Helvetica" pitchFamily="2" charset="0"/>
              </a:rPr>
              <a:t>&lt;/</a:t>
            </a:r>
            <a:r>
              <a:rPr lang="en-US" sz="1200" dirty="0" err="1">
                <a:effectLst/>
                <a:latin typeface="Helvetica" pitchFamily="2" charset="0"/>
              </a:rPr>
              <a:t>reference_type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p>
          <a:p>
            <a:pPr marL="457200" lvl="1" indent="0">
              <a:buNone/>
            </a:pPr>
            <a:endParaRPr lang="en-US" sz="1200" dirty="0">
              <a:latin typeface="Helvetica" pitchFamily="2" charset="0"/>
            </a:endParaRPr>
          </a:p>
          <a:p>
            <a:r>
              <a:rPr lang="en-US" sz="1200" dirty="0">
                <a:latin typeface="Helvetica" pitchFamily="2" charset="0"/>
              </a:rPr>
              <a:t>I would suggest using the Small Bodies dictionary </a:t>
            </a:r>
            <a:r>
              <a:rPr lang="en-US" sz="1200" dirty="0">
                <a:effectLst/>
                <a:latin typeface="Helvetica" pitchFamily="2" charset="0"/>
              </a:rPr>
              <a:t>&lt;</a:t>
            </a:r>
            <a:r>
              <a:rPr lang="en-US" sz="1200" dirty="0" err="1">
                <a:effectLst/>
                <a:latin typeface="Helvetica" pitchFamily="2" charset="0"/>
              </a:rPr>
              <a:t>sb:SB_Metadata</a:t>
            </a:r>
            <a:r>
              <a:rPr lang="en-US" sz="1200" dirty="0">
                <a:effectLst/>
                <a:latin typeface="Helvetica" pitchFamily="2" charset="0"/>
              </a:rPr>
              <a:t>&gt; to add the &lt;</a:t>
            </a:r>
            <a:r>
              <a:rPr lang="en-US" sz="1200" dirty="0" err="1">
                <a:effectLst/>
                <a:latin typeface="Helvetica" pitchFamily="2" charset="0"/>
              </a:rPr>
              <a:t>sb:Calibration_Information</a:t>
            </a:r>
            <a:r>
              <a:rPr lang="en-US" sz="1200" dirty="0">
                <a:effectLst/>
                <a:latin typeface="Helvetica" pitchFamily="2" charset="0"/>
              </a:rPr>
              <a:t>&gt;, &lt;</a:t>
            </a:r>
            <a:r>
              <a:rPr lang="en-US" sz="1200" dirty="0" err="1">
                <a:effectLst/>
                <a:latin typeface="Helvetica" pitchFamily="2" charset="0"/>
              </a:rPr>
              <a:t>sb:Calibration_Applied</a:t>
            </a:r>
            <a:r>
              <a:rPr lang="en-US" sz="1200" dirty="0">
                <a:effectLst/>
                <a:latin typeface="Helvetica" pitchFamily="2" charset="0"/>
              </a:rPr>
              <a:t>&gt; and  &lt;</a:t>
            </a:r>
            <a:r>
              <a:rPr lang="en-US" sz="1200" dirty="0" err="1">
                <a:effectLst/>
                <a:latin typeface="Helvetica" pitchFamily="2" charset="0"/>
              </a:rPr>
              <a:t>sb:Calibration_Reference_Files</a:t>
            </a:r>
            <a:r>
              <a:rPr lang="en-US" sz="1200" dirty="0">
                <a:effectLst/>
                <a:latin typeface="Helvetica" pitchFamily="2" charset="0"/>
              </a:rPr>
              <a:t>&gt;</a:t>
            </a:r>
          </a:p>
          <a:p>
            <a:endParaRPr lang="en-US" sz="1200" dirty="0">
              <a:effectLst/>
              <a:latin typeface="Helvetica" pitchFamily="2" charset="0"/>
            </a:endParaRPr>
          </a:p>
          <a:p>
            <a:r>
              <a:rPr lang="en-US" sz="1200" dirty="0">
                <a:latin typeface="Helvetica" pitchFamily="2" charset="0"/>
              </a:rPr>
              <a:t>Most of the </a:t>
            </a:r>
            <a:r>
              <a:rPr lang="en-US" sz="1200" dirty="0">
                <a:effectLst/>
                <a:latin typeface="Helvetica" pitchFamily="2" charset="0"/>
              </a:rPr>
              <a:t>&lt;</a:t>
            </a:r>
            <a:r>
              <a:rPr lang="en-US" sz="1200" dirty="0" err="1">
                <a:effectLst/>
                <a:latin typeface="Helvetica" pitchFamily="2" charset="0"/>
              </a:rPr>
              <a:t>Reference_List</a:t>
            </a:r>
            <a:r>
              <a:rPr lang="en-US" sz="1200" dirty="0">
                <a:effectLst/>
                <a:latin typeface="Helvetica" pitchFamily="2" charset="0"/>
              </a:rPr>
              <a:t>&gt;/&lt;</a:t>
            </a:r>
            <a:r>
              <a:rPr lang="en-US" sz="1200" dirty="0" err="1">
                <a:effectLst/>
                <a:latin typeface="Helvetica" pitchFamily="2" charset="0"/>
              </a:rPr>
              <a:t>Internal_Reference</a:t>
            </a:r>
            <a:r>
              <a:rPr lang="en-US" sz="1200" dirty="0">
                <a:effectLst/>
                <a:latin typeface="Helvetica" pitchFamily="2" charset="0"/>
              </a:rPr>
              <a:t>&gt; in the calibrated data should be &lt;</a:t>
            </a:r>
            <a:r>
              <a:rPr lang="en-US" sz="1200" dirty="0" err="1">
                <a:effectLst/>
                <a:latin typeface="Helvetica" pitchFamily="2" charset="0"/>
              </a:rPr>
              <a:t>lidvid_reference</a:t>
            </a:r>
            <a:r>
              <a:rPr lang="en-US" sz="1200" dirty="0">
                <a:effectLst/>
                <a:latin typeface="Helvetica" pitchFamily="2" charset="0"/>
              </a:rPr>
              <a:t>&gt; and not &lt;</a:t>
            </a:r>
            <a:r>
              <a:rPr lang="en-US" sz="1200" dirty="0" err="1">
                <a:effectLst/>
                <a:latin typeface="Helvetica" pitchFamily="2" charset="0"/>
              </a:rPr>
              <a:t>lid_reference</a:t>
            </a:r>
            <a:r>
              <a:rPr lang="en-US" sz="1200" dirty="0">
                <a:effectLst/>
                <a:latin typeface="Helvetica" pitchFamily="2" charset="0"/>
              </a:rPr>
              <a:t>&gt;</a:t>
            </a:r>
          </a:p>
          <a:p>
            <a:pPr marL="0" indent="0">
              <a:buNone/>
            </a:pPr>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p>
        </p:txBody>
      </p:sp>
    </p:spTree>
    <p:extLst>
      <p:ext uri="{BB962C8B-B14F-4D97-AF65-F5344CB8AC3E}">
        <p14:creationId xmlns:p14="http://schemas.microsoft.com/office/powerpoint/2010/main" val="172763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5F76C-540D-7D25-5C34-1B870A394B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DD0E2F-CAA5-C390-EA29-9FDB67B168AC}"/>
              </a:ext>
            </a:extLst>
          </p:cNvPr>
          <p:cNvSpPr>
            <a:spLocks noGrp="1"/>
          </p:cNvSpPr>
          <p:nvPr>
            <p:ph type="title"/>
          </p:nvPr>
        </p:nvSpPr>
        <p:spPr/>
        <p:txBody>
          <a:bodyPr/>
          <a:lstStyle/>
          <a:p>
            <a:r>
              <a:rPr lang="en-US" dirty="0"/>
              <a:t>Data – Missing attributes</a:t>
            </a:r>
          </a:p>
        </p:txBody>
      </p:sp>
      <p:sp>
        <p:nvSpPr>
          <p:cNvPr id="3" name="Content Placeholder 2">
            <a:extLst>
              <a:ext uri="{FF2B5EF4-FFF2-40B4-BE49-F238E27FC236}">
                <a16:creationId xmlns:a16="http://schemas.microsoft.com/office/drawing/2014/main" id="{8349934C-08EB-8593-7E35-55DF9B5DF12D}"/>
              </a:ext>
            </a:extLst>
          </p:cNvPr>
          <p:cNvSpPr>
            <a:spLocks noGrp="1"/>
          </p:cNvSpPr>
          <p:nvPr>
            <p:ph idx="1"/>
          </p:nvPr>
        </p:nvSpPr>
        <p:spPr>
          <a:xfrm>
            <a:off x="838200" y="1825625"/>
            <a:ext cx="10515600" cy="4667250"/>
          </a:xfrm>
        </p:spPr>
        <p:txBody>
          <a:bodyPr>
            <a:noAutofit/>
          </a:bodyPr>
          <a:lstStyle/>
          <a:p>
            <a:r>
              <a:rPr lang="en-US" sz="1050" dirty="0">
                <a:latin typeface="Helvetica" pitchFamily="2" charset="0"/>
              </a:rPr>
              <a:t>Why are you not including the following values in your PDS4 XML labels?</a:t>
            </a:r>
          </a:p>
          <a:p>
            <a:pPr lvl="1"/>
            <a:r>
              <a:rPr lang="en-US" sz="1050" dirty="0">
                <a:latin typeface="Helvetica" pitchFamily="2" charset="0"/>
              </a:rPr>
              <a:t>APID    =   / source data </a:t>
            </a:r>
            <a:r>
              <a:rPr lang="en-US" sz="1050" dirty="0" err="1">
                <a:latin typeface="Helvetica" pitchFamily="2" charset="0"/>
              </a:rPr>
              <a:t>ApID</a:t>
            </a:r>
            <a:endParaRPr lang="en-US" sz="1050" dirty="0">
              <a:latin typeface="Helvetica" pitchFamily="2" charset="0"/>
            </a:endParaRPr>
          </a:p>
          <a:p>
            <a:pPr lvl="1"/>
            <a:r>
              <a:rPr lang="en-US" sz="1050" dirty="0">
                <a:latin typeface="Helvetica" pitchFamily="2" charset="0"/>
              </a:rPr>
              <a:t>RATEX/Y/Z   =  / [urad/s] angular rate about inst. frame +X/Y/Z axis</a:t>
            </a:r>
          </a:p>
          <a:p>
            <a:pPr lvl="1"/>
            <a:r>
              <a:rPr lang="en-US" sz="1050" dirty="0">
                <a:latin typeface="Helvetica" pitchFamily="2" charset="0"/>
              </a:rPr>
              <a:t>RATEXY/ZY/XZ  = / [urad/s] drift rate magnitude in inst. XY/ZY/XZ plane</a:t>
            </a:r>
          </a:p>
          <a:p>
            <a:pPr lvl="1"/>
            <a:r>
              <a:rPr lang="en-US" sz="1050" dirty="0">
                <a:latin typeface="Helvetica" pitchFamily="2" charset="0"/>
              </a:rPr>
              <a:t>IPI/IPOGANG =  / [deg] IPP inner/outer gimbal angle</a:t>
            </a:r>
          </a:p>
          <a:p>
            <a:pPr lvl="1"/>
            <a:r>
              <a:rPr lang="en-US" sz="1050" dirty="0">
                <a:latin typeface="Helvetica" pitchFamily="2" charset="0"/>
              </a:rPr>
              <a:t>IPI?IPOGRATE= / [deg/s] IPP inner/outer gimbal angle rate</a:t>
            </a:r>
          </a:p>
          <a:p>
            <a:pPr lvl="1"/>
            <a:r>
              <a:rPr lang="en-US" sz="1050" dirty="0">
                <a:latin typeface="Helvetica" pitchFamily="2" charset="0"/>
              </a:rPr>
              <a:t>PA_YINST= / [deg] PA +Y, E of J2000 N</a:t>
            </a:r>
          </a:p>
          <a:p>
            <a:pPr lvl="1"/>
            <a:r>
              <a:rPr lang="en-US" sz="1050" dirty="0">
                <a:latin typeface="Helvetica" pitchFamily="2" charset="0"/>
              </a:rPr>
              <a:t>PA_SUN  =  / [deg] PA of Sun, E of J2000 N</a:t>
            </a:r>
          </a:p>
          <a:p>
            <a:pPr lvl="1"/>
            <a:r>
              <a:rPr lang="en-US" sz="1050" dirty="0">
                <a:latin typeface="Helvetica" pitchFamily="2" charset="0"/>
              </a:rPr>
              <a:t>PA_SUN_X/Y=  / [deg] PA of Sun, E of +X/Y</a:t>
            </a:r>
          </a:p>
          <a:p>
            <a:pPr lvl="1"/>
            <a:r>
              <a:rPr lang="en-US" sz="1050" dirty="0">
                <a:latin typeface="Helvetica" pitchFamily="2" charset="0"/>
              </a:rPr>
              <a:t>TGT_ELON=  / [deg] angle btw target and inst. Boresight</a:t>
            </a:r>
          </a:p>
          <a:p>
            <a:pPr lvl="1"/>
            <a:r>
              <a:rPr lang="en-US" sz="1050" dirty="0">
                <a:latin typeface="Helvetica" pitchFamily="2" charset="0"/>
              </a:rPr>
              <a:t>EAR_ELON= / [deg] angle btw Earth and inst. Boresight</a:t>
            </a: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latin typeface="Helvetica" pitchFamily="2" charset="0"/>
            </a:endParaRPr>
          </a:p>
          <a:p>
            <a:endParaRPr lang="en-US" sz="1000" dirty="0"/>
          </a:p>
        </p:txBody>
      </p:sp>
    </p:spTree>
    <p:extLst>
      <p:ext uri="{BB962C8B-B14F-4D97-AF65-F5344CB8AC3E}">
        <p14:creationId xmlns:p14="http://schemas.microsoft.com/office/powerpoint/2010/main" val="273614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BF06F-1B1B-4B6D-BA73-28BD59036576}"/>
              </a:ext>
            </a:extLst>
          </p:cNvPr>
          <p:cNvSpPr>
            <a:spLocks noGrp="1"/>
          </p:cNvSpPr>
          <p:nvPr>
            <p:ph type="title"/>
          </p:nvPr>
        </p:nvSpPr>
        <p:spPr/>
        <p:txBody>
          <a:bodyPr/>
          <a:lstStyle/>
          <a:p>
            <a:r>
              <a:rPr lang="en-US" dirty="0"/>
              <a:t>Data - Raw and calibrated data</a:t>
            </a:r>
          </a:p>
        </p:txBody>
      </p:sp>
      <p:sp>
        <p:nvSpPr>
          <p:cNvPr id="3" name="Content Placeholder 2">
            <a:extLst>
              <a:ext uri="{FF2B5EF4-FFF2-40B4-BE49-F238E27FC236}">
                <a16:creationId xmlns:a16="http://schemas.microsoft.com/office/drawing/2014/main" id="{255B8DEF-9783-F265-4CF3-7E2297349B06}"/>
              </a:ext>
            </a:extLst>
          </p:cNvPr>
          <p:cNvSpPr>
            <a:spLocks noGrp="1"/>
          </p:cNvSpPr>
          <p:nvPr>
            <p:ph idx="1"/>
          </p:nvPr>
        </p:nvSpPr>
        <p:spPr/>
        <p:txBody>
          <a:bodyPr/>
          <a:lstStyle/>
          <a:p>
            <a:r>
              <a:rPr lang="en-US" sz="1400" dirty="0">
                <a:latin typeface="Helvetica" pitchFamily="2" charset="0"/>
              </a:rPr>
              <a:t>PDS4 XML labels accurately describes the data when using he PDS4 Viewer. </a:t>
            </a:r>
          </a:p>
          <a:p>
            <a:r>
              <a:rPr lang="en-US" sz="1400" dirty="0">
                <a:latin typeface="Helvetica" pitchFamily="2" charset="0"/>
              </a:rPr>
              <a:t>The values in the PDS3 fits header and PDS4 XML labels are identical</a:t>
            </a:r>
          </a:p>
          <a:p>
            <a:r>
              <a:rPr lang="en-US" sz="1400" dirty="0">
                <a:latin typeface="Helvetica" pitchFamily="2" charset="0"/>
              </a:rPr>
              <a:t>The PDS4 XML labels validated</a:t>
            </a:r>
          </a:p>
          <a:p>
            <a:r>
              <a:rPr lang="en-US" sz="1400" dirty="0">
                <a:latin typeface="Helvetica" pitchFamily="2" charset="0"/>
              </a:rPr>
              <a:t>The values in the table are the same but the display of the images between </a:t>
            </a:r>
            <a:r>
              <a:rPr lang="en-US" sz="1400" dirty="0" err="1">
                <a:latin typeface="Helvetica" pitchFamily="2" charset="0"/>
              </a:rPr>
              <a:t>fv</a:t>
            </a:r>
            <a:r>
              <a:rPr lang="en-US" sz="1400" dirty="0">
                <a:latin typeface="Helvetica" pitchFamily="2" charset="0"/>
              </a:rPr>
              <a:t> and the PDS4 Viewer are different. No difference in display between DS9 and PDS4 viewer</a:t>
            </a:r>
          </a:p>
          <a:p>
            <a:endParaRPr lang="en-US" dirty="0"/>
          </a:p>
        </p:txBody>
      </p:sp>
      <p:pic>
        <p:nvPicPr>
          <p:cNvPr id="4" name="Picture 3">
            <a:extLst>
              <a:ext uri="{FF2B5EF4-FFF2-40B4-BE49-F238E27FC236}">
                <a16:creationId xmlns:a16="http://schemas.microsoft.com/office/drawing/2014/main" id="{55E10A0E-3AB8-3C72-EBB8-392E0F46975E}"/>
              </a:ext>
            </a:extLst>
          </p:cNvPr>
          <p:cNvPicPr>
            <a:picLocks noChangeAspect="1"/>
          </p:cNvPicPr>
          <p:nvPr/>
        </p:nvPicPr>
        <p:blipFill>
          <a:blip r:embed="rId2"/>
          <a:stretch>
            <a:fillRect/>
          </a:stretch>
        </p:blipFill>
        <p:spPr>
          <a:xfrm>
            <a:off x="1885760" y="3225803"/>
            <a:ext cx="2748024" cy="3439462"/>
          </a:xfrm>
          <a:prstGeom prst="rect">
            <a:avLst/>
          </a:prstGeom>
        </p:spPr>
      </p:pic>
      <p:pic>
        <p:nvPicPr>
          <p:cNvPr id="5" name="Picture 4">
            <a:extLst>
              <a:ext uri="{FF2B5EF4-FFF2-40B4-BE49-F238E27FC236}">
                <a16:creationId xmlns:a16="http://schemas.microsoft.com/office/drawing/2014/main" id="{83CECB01-BCF1-B79A-8E21-FA2C4D43513A}"/>
              </a:ext>
            </a:extLst>
          </p:cNvPr>
          <p:cNvPicPr>
            <a:picLocks noChangeAspect="1"/>
          </p:cNvPicPr>
          <p:nvPr/>
        </p:nvPicPr>
        <p:blipFill>
          <a:blip r:embed="rId3"/>
          <a:stretch>
            <a:fillRect/>
          </a:stretch>
        </p:blipFill>
        <p:spPr>
          <a:xfrm>
            <a:off x="6040942" y="3166102"/>
            <a:ext cx="5166636" cy="3557456"/>
          </a:xfrm>
          <a:prstGeom prst="rect">
            <a:avLst/>
          </a:prstGeom>
        </p:spPr>
      </p:pic>
      <p:sp>
        <p:nvSpPr>
          <p:cNvPr id="6" name="TextBox 5">
            <a:extLst>
              <a:ext uri="{FF2B5EF4-FFF2-40B4-BE49-F238E27FC236}">
                <a16:creationId xmlns:a16="http://schemas.microsoft.com/office/drawing/2014/main" id="{5D254F56-871C-BE99-03FB-B7883E1114BF}"/>
              </a:ext>
            </a:extLst>
          </p:cNvPr>
          <p:cNvSpPr txBox="1"/>
          <p:nvPr/>
        </p:nvSpPr>
        <p:spPr>
          <a:xfrm flipH="1">
            <a:off x="3290808" y="3429000"/>
            <a:ext cx="1697825" cy="369332"/>
          </a:xfrm>
          <a:prstGeom prst="rect">
            <a:avLst/>
          </a:prstGeom>
          <a:noFill/>
        </p:spPr>
        <p:txBody>
          <a:bodyPr wrap="square" rtlCol="0">
            <a:spAutoFit/>
          </a:bodyPr>
          <a:lstStyle/>
          <a:p>
            <a:r>
              <a:rPr lang="en-US" dirty="0" err="1"/>
              <a:t>Fv</a:t>
            </a:r>
            <a:endParaRPr lang="en-US" dirty="0"/>
          </a:p>
        </p:txBody>
      </p:sp>
      <p:sp>
        <p:nvSpPr>
          <p:cNvPr id="7" name="TextBox 6">
            <a:extLst>
              <a:ext uri="{FF2B5EF4-FFF2-40B4-BE49-F238E27FC236}">
                <a16:creationId xmlns:a16="http://schemas.microsoft.com/office/drawing/2014/main" id="{B6E1BE05-D292-B89E-9CB8-4641370C30FC}"/>
              </a:ext>
            </a:extLst>
          </p:cNvPr>
          <p:cNvSpPr txBox="1"/>
          <p:nvPr/>
        </p:nvSpPr>
        <p:spPr>
          <a:xfrm>
            <a:off x="9209146" y="3210123"/>
            <a:ext cx="1378904" cy="369332"/>
          </a:xfrm>
          <a:prstGeom prst="rect">
            <a:avLst/>
          </a:prstGeom>
          <a:noFill/>
        </p:spPr>
        <p:txBody>
          <a:bodyPr wrap="none" rtlCol="0">
            <a:spAutoFit/>
          </a:bodyPr>
          <a:lstStyle/>
          <a:p>
            <a:r>
              <a:rPr lang="en-US" dirty="0"/>
              <a:t>PDS4 Viewer</a:t>
            </a:r>
          </a:p>
        </p:txBody>
      </p:sp>
    </p:spTree>
    <p:extLst>
      <p:ext uri="{BB962C8B-B14F-4D97-AF65-F5344CB8AC3E}">
        <p14:creationId xmlns:p14="http://schemas.microsoft.com/office/powerpoint/2010/main" val="300330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9C331-8D72-0C3D-7C33-68F6B86B9ED3}"/>
              </a:ext>
            </a:extLst>
          </p:cNvPr>
          <p:cNvSpPr>
            <a:spLocks noGrp="1"/>
          </p:cNvSpPr>
          <p:nvPr>
            <p:ph type="title"/>
          </p:nvPr>
        </p:nvSpPr>
        <p:spPr/>
        <p:txBody>
          <a:bodyPr/>
          <a:lstStyle/>
          <a:p>
            <a:r>
              <a:rPr lang="en-US" dirty="0"/>
              <a:t>Data - Collection files - Raw and calibrated data</a:t>
            </a:r>
          </a:p>
        </p:txBody>
      </p:sp>
      <p:sp>
        <p:nvSpPr>
          <p:cNvPr id="3" name="Content Placeholder 2">
            <a:extLst>
              <a:ext uri="{FF2B5EF4-FFF2-40B4-BE49-F238E27FC236}">
                <a16:creationId xmlns:a16="http://schemas.microsoft.com/office/drawing/2014/main" id="{63357F87-808E-55A1-31C9-315308A3FBDF}"/>
              </a:ext>
            </a:extLst>
          </p:cNvPr>
          <p:cNvSpPr>
            <a:spLocks noGrp="1"/>
          </p:cNvSpPr>
          <p:nvPr>
            <p:ph idx="1"/>
          </p:nvPr>
        </p:nvSpPr>
        <p:spPr/>
        <p:txBody>
          <a:bodyPr>
            <a:normAutofit fontScale="25000" lnSpcReduction="20000"/>
          </a:bodyPr>
          <a:lstStyle/>
          <a:p>
            <a:r>
              <a:rPr lang="en-US" sz="3600" dirty="0" err="1">
                <a:latin typeface="Helvetica" pitchFamily="2" charset="0"/>
              </a:rPr>
              <a:t>collection_overview.txt</a:t>
            </a:r>
            <a:r>
              <a:rPr lang="en-US" sz="3600" dirty="0">
                <a:latin typeface="Helvetica" pitchFamily="2" charset="0"/>
              </a:rPr>
              <a:t> </a:t>
            </a:r>
          </a:p>
          <a:p>
            <a:pPr lvl="1"/>
            <a:r>
              <a:rPr lang="en-US" sz="3600" dirty="0">
                <a:latin typeface="Helvetica" pitchFamily="2" charset="0"/>
              </a:rPr>
              <a:t>Please add the name of the files or the date of observations that correspond to this statement</a:t>
            </a:r>
          </a:p>
          <a:p>
            <a:pPr marL="457200" lvl="1" indent="0">
              <a:buNone/>
            </a:pPr>
            <a:r>
              <a:rPr lang="en-US" sz="3600" dirty="0">
                <a:latin typeface="Helvetica" pitchFamily="2" charset="0"/>
              </a:rPr>
              <a:t>“Note that the first five TTCam1 images and all five TTCam2 images were part of a standard functional test and star calibration activity for the cameras, prior to the actual flyby observations of </a:t>
            </a:r>
            <a:r>
              <a:rPr lang="en-US" sz="3600" dirty="0" err="1">
                <a:latin typeface="Helvetica" pitchFamily="2" charset="0"/>
              </a:rPr>
              <a:t>Dinkinesh</a:t>
            </a:r>
            <a:r>
              <a:rPr lang="en-US" sz="3600" dirty="0">
                <a:latin typeface="Helvetica" pitchFamily="2" charset="0"/>
              </a:rPr>
              <a:t>.”</a:t>
            </a:r>
          </a:p>
          <a:p>
            <a:r>
              <a:rPr lang="en-US" sz="3600" dirty="0" err="1">
                <a:latin typeface="Helvetica" pitchFamily="2" charset="0"/>
              </a:rPr>
              <a:t>collection_overview.xml</a:t>
            </a:r>
            <a:endParaRPr lang="en-US" sz="3600" dirty="0">
              <a:latin typeface="Helvetica" pitchFamily="2" charset="0"/>
            </a:endParaRPr>
          </a:p>
          <a:p>
            <a:pPr lvl="1"/>
            <a:r>
              <a:rPr lang="en-US" sz="3600" dirty="0">
                <a:latin typeface="Helvetica" pitchFamily="2" charset="0"/>
              </a:rPr>
              <a:t>Update the date </a:t>
            </a:r>
            <a:r>
              <a:rPr lang="en-US" sz="3600" dirty="0">
                <a:effectLst/>
                <a:latin typeface="Helvetica" pitchFamily="2" charset="0"/>
              </a:rPr>
              <a:t>&lt;</a:t>
            </a:r>
            <a:r>
              <a:rPr lang="en-US" sz="3600" dirty="0" err="1">
                <a:effectLst/>
                <a:latin typeface="Helvetica" pitchFamily="2" charset="0"/>
              </a:rPr>
              <a:t>publication_date</a:t>
            </a:r>
            <a:r>
              <a:rPr lang="en-US" sz="3600" dirty="0">
                <a:effectLst/>
                <a:latin typeface="Helvetica" pitchFamily="2" charset="0"/>
              </a:rPr>
              <a:t>&gt;2024-08&lt;/</a:t>
            </a:r>
            <a:r>
              <a:rPr lang="en-US" sz="3600" dirty="0" err="1">
                <a:effectLst/>
                <a:latin typeface="Helvetica" pitchFamily="2" charset="0"/>
              </a:rPr>
              <a:t>publication_date</a:t>
            </a:r>
            <a:r>
              <a:rPr lang="en-US" sz="3600" dirty="0">
                <a:effectLst/>
                <a:latin typeface="Helvetica" pitchFamily="2" charset="0"/>
              </a:rPr>
              <a:t>&gt;</a:t>
            </a:r>
            <a:endParaRPr lang="en-US" sz="3600" dirty="0">
              <a:latin typeface="Helvetica" pitchFamily="2" charset="0"/>
            </a:endParaRPr>
          </a:p>
          <a:p>
            <a:r>
              <a:rPr lang="en-US" sz="3600" dirty="0" err="1">
                <a:latin typeface="Helvetica" pitchFamily="2" charset="0"/>
              </a:rPr>
              <a:t>c</a:t>
            </a:r>
            <a:r>
              <a:rPr lang="en-US" sz="3600" dirty="0" err="1">
                <a:effectLst/>
                <a:latin typeface="Helvetica" pitchFamily="2" charset="0"/>
              </a:rPr>
              <a:t>ollection.xml</a:t>
            </a:r>
            <a:r>
              <a:rPr lang="en-US" sz="3600" dirty="0">
                <a:effectLst/>
                <a:latin typeface="Helvetica" pitchFamily="2" charset="0"/>
              </a:rPr>
              <a:t> </a:t>
            </a:r>
          </a:p>
          <a:p>
            <a:pPr lvl="1"/>
            <a:r>
              <a:rPr lang="en-US" sz="3600" dirty="0">
                <a:latin typeface="Helvetica" pitchFamily="2" charset="0"/>
              </a:rPr>
              <a:t>I would suggest the &lt;title&gt; to be </a:t>
            </a:r>
            <a:r>
              <a:rPr lang="en-US" sz="3600" dirty="0">
                <a:effectLst/>
                <a:latin typeface="Helvetica" pitchFamily="2" charset="0"/>
              </a:rPr>
              <a:t>Lucy Terminal Tracking Cameras (</a:t>
            </a:r>
            <a:r>
              <a:rPr lang="en-US" sz="3600" dirty="0" err="1">
                <a:effectLst/>
                <a:latin typeface="Helvetica" pitchFamily="2" charset="0"/>
              </a:rPr>
              <a:t>TTcam</a:t>
            </a:r>
            <a:r>
              <a:rPr lang="en-US" sz="3600" dirty="0">
                <a:effectLst/>
                <a:latin typeface="Helvetica" pitchFamily="2" charset="0"/>
              </a:rPr>
              <a:t>) or to at least add “Lucy”</a:t>
            </a:r>
            <a:r>
              <a:rPr lang="en-US" sz="3600" dirty="0">
                <a:latin typeface="Helvetica" pitchFamily="2" charset="0"/>
              </a:rPr>
              <a:t> to be consistent with the </a:t>
            </a:r>
            <a:r>
              <a:rPr lang="en-US" sz="3600" dirty="0" err="1">
                <a:latin typeface="Helvetica" pitchFamily="2" charset="0"/>
              </a:rPr>
              <a:t>collection_overview.xml</a:t>
            </a:r>
            <a:r>
              <a:rPr lang="en-US" sz="3600" dirty="0">
                <a:latin typeface="Helvetica" pitchFamily="2" charset="0"/>
              </a:rPr>
              <a:t> file</a:t>
            </a:r>
          </a:p>
          <a:p>
            <a:pPr lvl="1"/>
            <a:r>
              <a:rPr lang="en-US" sz="3600" dirty="0">
                <a:latin typeface="Helvetica" pitchFamily="2" charset="0"/>
              </a:rPr>
              <a:t>Bundle </a:t>
            </a:r>
            <a:r>
              <a:rPr lang="en-US" sz="3600" dirty="0" err="1">
                <a:latin typeface="Helvetica" pitchFamily="2" charset="0"/>
              </a:rPr>
              <a:t>lucy.mission</a:t>
            </a:r>
            <a:r>
              <a:rPr lang="en-US" sz="3600" dirty="0">
                <a:latin typeface="Helvetica" pitchFamily="2" charset="0"/>
              </a:rPr>
              <a:t> is not archived yet. Be sure to archive these products and confirm LID references. I also didn’t see it in the Lucy Mission Document collection</a:t>
            </a:r>
            <a:endParaRPr lang="en-US" sz="3600" dirty="0">
              <a:effectLst/>
              <a:latin typeface="Helvetica" pitchFamily="2" charset="0"/>
            </a:endParaRPr>
          </a:p>
          <a:p>
            <a:pPr marL="914400" lvl="2" indent="0">
              <a:buNone/>
            </a:pPr>
            <a:r>
              <a:rPr lang="en-US" sz="3600" dirty="0">
                <a:effectLst/>
                <a:latin typeface="Helvetica" pitchFamily="2" charset="0"/>
              </a:rPr>
              <a:t>            &lt;</a:t>
            </a:r>
            <a:r>
              <a:rPr lang="en-US" sz="3600" dirty="0" err="1">
                <a:effectLst/>
                <a:latin typeface="Helvetica" pitchFamily="2" charset="0"/>
              </a:rPr>
              <a:t>lid_reference</a:t>
            </a:r>
            <a:r>
              <a:rPr lang="en-US" sz="3600" dirty="0">
                <a:effectLst/>
                <a:latin typeface="Helvetica" pitchFamily="2" charset="0"/>
              </a:rPr>
              <a:t>&gt;</a:t>
            </a:r>
            <a:r>
              <a:rPr lang="en-US" sz="3600" dirty="0" err="1">
                <a:effectLst/>
                <a:latin typeface="Helvetica" pitchFamily="2" charset="0"/>
              </a:rPr>
              <a:t>urn:nasa:pds:lucy.mission:document:lucy_mission_info</a:t>
            </a:r>
            <a:r>
              <a:rPr lang="en-US" sz="3600" dirty="0">
                <a:effectLst/>
                <a:latin typeface="Helvetica" pitchFamily="2" charset="0"/>
              </a:rPr>
              <a:t>&lt;/</a:t>
            </a:r>
            <a:r>
              <a:rPr lang="en-US" sz="3600" dirty="0" err="1">
                <a:effectLst/>
                <a:latin typeface="Helvetica" pitchFamily="2" charset="0"/>
              </a:rPr>
              <a:t>lid_reference</a:t>
            </a:r>
            <a:r>
              <a:rPr lang="en-US" sz="3600" dirty="0">
                <a:latin typeface="Helvetica" pitchFamily="2" charset="0"/>
              </a:rPr>
              <a:t>&gt;</a:t>
            </a:r>
            <a:endParaRPr lang="en-US" sz="3600" dirty="0">
              <a:effectLst/>
              <a:latin typeface="Helvetica" pitchFamily="2" charset="0"/>
            </a:endParaRPr>
          </a:p>
          <a:p>
            <a:pPr lvl="1"/>
            <a:r>
              <a:rPr lang="en-US" sz="3600" dirty="0">
                <a:effectLst/>
                <a:latin typeface="Helvetica" pitchFamily="2" charset="0"/>
              </a:rPr>
              <a:t>&lt;</a:t>
            </a:r>
            <a:r>
              <a:rPr lang="en-US" sz="3600" dirty="0" err="1">
                <a:effectLst/>
                <a:latin typeface="Helvetica" pitchFamily="2" charset="0"/>
              </a:rPr>
              <a:t>Reference_List</a:t>
            </a:r>
            <a:r>
              <a:rPr lang="en-US" sz="3600" dirty="0">
                <a:effectLst/>
                <a:latin typeface="Helvetica" pitchFamily="2" charset="0"/>
              </a:rPr>
              <a:t>&gt; &lt; </a:t>
            </a:r>
            <a:r>
              <a:rPr lang="en-US" sz="3600" dirty="0" err="1">
                <a:effectLst/>
                <a:latin typeface="Helvetica" pitchFamily="2" charset="0"/>
              </a:rPr>
              <a:t>Internal_Reference</a:t>
            </a:r>
            <a:r>
              <a:rPr lang="en-US" sz="3600" dirty="0">
                <a:effectLst/>
                <a:latin typeface="Helvetica" pitchFamily="2" charset="0"/>
              </a:rPr>
              <a:t> &gt;</a:t>
            </a:r>
          </a:p>
          <a:p>
            <a:pPr lvl="2"/>
            <a:r>
              <a:rPr lang="en-US" sz="3600" dirty="0">
                <a:latin typeface="Helvetica" pitchFamily="2" charset="0"/>
              </a:rPr>
              <a:t>I would add the LID for the raw and partially processed data. </a:t>
            </a:r>
          </a:p>
          <a:p>
            <a:pPr lvl="2"/>
            <a:r>
              <a:rPr lang="en-US" sz="3600" dirty="0">
                <a:effectLst/>
                <a:latin typeface="Helvetica" pitchFamily="2" charset="0"/>
              </a:rPr>
              <a:t>I would add the LID for the calibration collection.</a:t>
            </a:r>
          </a:p>
          <a:p>
            <a:pPr lvl="2"/>
            <a:r>
              <a:rPr lang="en-US" sz="3600" dirty="0">
                <a:effectLst/>
                <a:latin typeface="Helvetica" pitchFamily="2" charset="0"/>
              </a:rPr>
              <a:t>I would add the LID for the document collection.</a:t>
            </a:r>
          </a:p>
          <a:p>
            <a:pPr lvl="2"/>
            <a:r>
              <a:rPr lang="en-US" sz="3600" dirty="0">
                <a:effectLst/>
                <a:latin typeface="Helvetica" pitchFamily="2" charset="0"/>
              </a:rPr>
              <a:t>I would add the LIDVID for the overview document</a:t>
            </a:r>
          </a:p>
          <a:p>
            <a:pPr lvl="2"/>
            <a:r>
              <a:rPr lang="en-US" sz="3600" dirty="0">
                <a:latin typeface="Helvetica" pitchFamily="2" charset="0"/>
              </a:rPr>
              <a:t>I would add a </a:t>
            </a:r>
            <a:r>
              <a:rPr lang="en-US" sz="3600" dirty="0">
                <a:effectLst/>
                <a:latin typeface="Helvetica" pitchFamily="2" charset="0"/>
              </a:rPr>
              <a:t>&lt;comment&gt;</a:t>
            </a:r>
            <a:r>
              <a:rPr lang="en-US" sz="3600" dirty="0">
                <a:latin typeface="Helvetica" pitchFamily="2" charset="0"/>
              </a:rPr>
              <a:t> </a:t>
            </a:r>
            <a:r>
              <a:rPr lang="en-US" sz="3600" dirty="0">
                <a:effectLst/>
                <a:latin typeface="Helvetica" pitchFamily="2" charset="0"/>
              </a:rPr>
              <a:t>to each of the reference</a:t>
            </a:r>
            <a:endParaRPr lang="en-US" sz="3600" dirty="0">
              <a:latin typeface="Helvetica" pitchFamily="2" charset="0"/>
            </a:endParaRPr>
          </a:p>
          <a:p>
            <a:pPr lvl="1"/>
            <a:r>
              <a:rPr lang="en-US" sz="3600" dirty="0">
                <a:effectLst/>
                <a:latin typeface="Helvetica" pitchFamily="2" charset="0"/>
              </a:rPr>
              <a:t>&lt;</a:t>
            </a:r>
            <a:r>
              <a:rPr lang="en-US" sz="3600" dirty="0" err="1">
                <a:effectLst/>
                <a:latin typeface="Helvetica" pitchFamily="2" charset="0"/>
              </a:rPr>
              <a:t>Primary_Result_Summary</a:t>
            </a:r>
            <a:r>
              <a:rPr lang="en-US" sz="3600" dirty="0">
                <a:effectLst/>
                <a:latin typeface="Helvetica" pitchFamily="2" charset="0"/>
              </a:rPr>
              <a:t>&gt;</a:t>
            </a:r>
          </a:p>
          <a:p>
            <a:pPr lvl="2"/>
            <a:r>
              <a:rPr lang="en-US" sz="3600" dirty="0">
                <a:latin typeface="Helvetica" pitchFamily="2" charset="0"/>
              </a:rPr>
              <a:t>I would add the  &lt;</a:t>
            </a:r>
            <a:r>
              <a:rPr lang="en-US" sz="3600" dirty="0" err="1">
                <a:latin typeface="Helvetica" pitchFamily="2" charset="0"/>
              </a:rPr>
              <a:t>Science_Facets</a:t>
            </a:r>
            <a:r>
              <a:rPr lang="en-US" sz="3600" dirty="0">
                <a:latin typeface="Helvetica" pitchFamily="2" charset="0"/>
              </a:rPr>
              <a:t> &gt;</a:t>
            </a:r>
            <a:endParaRPr lang="en-US" sz="3600" dirty="0">
              <a:effectLst/>
              <a:latin typeface="Helvetica" pitchFamily="2" charset="0"/>
            </a:endParaRPr>
          </a:p>
          <a:p>
            <a:pPr lvl="1"/>
            <a:r>
              <a:rPr lang="en-US" sz="3600" dirty="0">
                <a:effectLst/>
                <a:latin typeface="Helvetica" pitchFamily="2" charset="0"/>
              </a:rPr>
              <a:t>I would add the &lt;purpose&gt;</a:t>
            </a:r>
            <a:r>
              <a:rPr lang="en-US" sz="3600" dirty="0">
                <a:latin typeface="Helvetica" pitchFamily="2" charset="0"/>
              </a:rPr>
              <a:t> Calibration</a:t>
            </a:r>
            <a:r>
              <a:rPr lang="en-US" sz="3600" dirty="0">
                <a:effectLst/>
                <a:latin typeface="Helvetica" pitchFamily="2" charset="0"/>
              </a:rPr>
              <a:t>&lt;/purpose&gt;</a:t>
            </a:r>
            <a:endParaRPr lang="en-US" sz="3600" dirty="0">
              <a:latin typeface="Helvetica" pitchFamily="2" charset="0"/>
            </a:endParaRPr>
          </a:p>
          <a:p>
            <a:r>
              <a:rPr lang="en-US" sz="3600" dirty="0" err="1">
                <a:latin typeface="Helvetica" pitchFamily="2" charset="0"/>
              </a:rPr>
              <a:t>c</a:t>
            </a:r>
            <a:r>
              <a:rPr lang="en-US" sz="3600" dirty="0" err="1">
                <a:effectLst/>
                <a:latin typeface="Helvetica" pitchFamily="2" charset="0"/>
              </a:rPr>
              <a:t>ollection_inventory</a:t>
            </a:r>
            <a:r>
              <a:rPr lang="en-US" sz="3600" dirty="0" err="1">
                <a:latin typeface="Helvetica" pitchFamily="2" charset="0"/>
              </a:rPr>
              <a:t>.csv</a:t>
            </a:r>
            <a:endParaRPr lang="en-US" sz="3600" dirty="0">
              <a:latin typeface="Helvetica" pitchFamily="2" charset="0"/>
            </a:endParaRPr>
          </a:p>
          <a:p>
            <a:pPr lvl="1"/>
            <a:r>
              <a:rPr lang="en-US" sz="3600" dirty="0">
                <a:effectLst/>
                <a:latin typeface="Helvetica" pitchFamily="2" charset="0"/>
              </a:rPr>
              <a:t>No problem. </a:t>
            </a:r>
            <a:endParaRPr lang="en-US" sz="3600" dirty="0">
              <a:latin typeface="Helvetica" pitchFamily="2" charset="0"/>
            </a:endParaRPr>
          </a:p>
          <a:p>
            <a:endParaRPr lang="en-US" sz="1400" dirty="0">
              <a:latin typeface="Helvetica" pitchFamily="2" charset="0"/>
            </a:endParaRPr>
          </a:p>
          <a:p>
            <a:endParaRPr lang="en-US" sz="1400" dirty="0">
              <a:latin typeface="Helvetica" pitchFamily="2" charset="0"/>
            </a:endParaRPr>
          </a:p>
          <a:p>
            <a:endParaRPr lang="en-US" dirty="0"/>
          </a:p>
          <a:p>
            <a:endParaRPr lang="en-US" dirty="0"/>
          </a:p>
        </p:txBody>
      </p:sp>
    </p:spTree>
    <p:extLst>
      <p:ext uri="{BB962C8B-B14F-4D97-AF65-F5344CB8AC3E}">
        <p14:creationId xmlns:p14="http://schemas.microsoft.com/office/powerpoint/2010/main" val="393468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1652A-1887-BA41-8AEE-81DC1FC7AF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37393D-68EB-68DD-E3C3-95E92056630B}"/>
              </a:ext>
            </a:extLst>
          </p:cNvPr>
          <p:cNvSpPr>
            <a:spLocks noGrp="1"/>
          </p:cNvSpPr>
          <p:nvPr>
            <p:ph type="title"/>
          </p:nvPr>
        </p:nvSpPr>
        <p:spPr/>
        <p:txBody>
          <a:bodyPr/>
          <a:lstStyle/>
          <a:p>
            <a:r>
              <a:rPr lang="en-US" dirty="0"/>
              <a:t>Calibration</a:t>
            </a:r>
          </a:p>
        </p:txBody>
      </p:sp>
      <p:sp>
        <p:nvSpPr>
          <p:cNvPr id="3" name="Content Placeholder 2">
            <a:extLst>
              <a:ext uri="{FF2B5EF4-FFF2-40B4-BE49-F238E27FC236}">
                <a16:creationId xmlns:a16="http://schemas.microsoft.com/office/drawing/2014/main" id="{CFEFB3B2-19DE-C078-A53C-7E9D101B59C6}"/>
              </a:ext>
            </a:extLst>
          </p:cNvPr>
          <p:cNvSpPr>
            <a:spLocks noGrp="1"/>
          </p:cNvSpPr>
          <p:nvPr>
            <p:ph idx="1"/>
          </p:nvPr>
        </p:nvSpPr>
        <p:spPr>
          <a:xfrm>
            <a:off x="838200" y="1825625"/>
            <a:ext cx="10515600" cy="4861614"/>
          </a:xfrm>
        </p:spPr>
        <p:txBody>
          <a:bodyPr>
            <a:noAutofit/>
          </a:bodyPr>
          <a:lstStyle/>
          <a:p>
            <a:r>
              <a:rPr lang="en-US" sz="1200" dirty="0">
                <a:latin typeface="Helvetica" pitchFamily="2" charset="0"/>
              </a:rPr>
              <a:t>T</a:t>
            </a:r>
            <a:r>
              <a:rPr lang="en-US" sz="1200" dirty="0">
                <a:effectLst/>
                <a:latin typeface="Helvetica" pitchFamily="2" charset="0"/>
              </a:rPr>
              <a:t>he Space Science Reviews paper is part of the document collection. I would remove the citation or add a comment explaining that it is </a:t>
            </a:r>
            <a:r>
              <a:rPr lang="en-US" sz="1200" dirty="0">
                <a:latin typeface="Helvetica" pitchFamily="2" charset="0"/>
              </a:rPr>
              <a:t>t</a:t>
            </a:r>
            <a:r>
              <a:rPr lang="en-US" sz="1200" dirty="0">
                <a:effectLst/>
                <a:latin typeface="Helvetica" pitchFamily="2" charset="0"/>
              </a:rPr>
              <a:t>he external source of this document's paper or change it from &lt;</a:t>
            </a:r>
            <a:r>
              <a:rPr lang="en-US" sz="1200" dirty="0" err="1">
                <a:effectLst/>
                <a:latin typeface="Helvetica" pitchFamily="2" charset="0"/>
              </a:rPr>
              <a:t>External_Reference</a:t>
            </a:r>
            <a:r>
              <a:rPr lang="en-US" sz="1200" dirty="0">
                <a:effectLst/>
                <a:latin typeface="Helvetica" pitchFamily="2" charset="0"/>
              </a:rPr>
              <a:t>&gt; to &lt;</a:t>
            </a:r>
            <a:r>
              <a:rPr lang="en-US" sz="1200" dirty="0" err="1">
                <a:effectLst/>
                <a:latin typeface="Helvetica" pitchFamily="2" charset="0"/>
              </a:rPr>
              <a:t>Internal_Reference</a:t>
            </a:r>
            <a:r>
              <a:rPr lang="en-US" sz="1200" dirty="0">
                <a:latin typeface="Helvetica" pitchFamily="2" charset="0"/>
              </a:rPr>
              <a:t>&gt;</a:t>
            </a:r>
            <a:r>
              <a:rPr lang="en-US" sz="1200" dirty="0">
                <a:effectLst/>
                <a:latin typeface="Helvetica" pitchFamily="2" charset="0"/>
              </a:rPr>
              <a:t>.</a:t>
            </a:r>
          </a:p>
          <a:p>
            <a:r>
              <a:rPr lang="en-US" sz="1200" dirty="0">
                <a:latin typeface="Helvetica" pitchFamily="2" charset="0"/>
              </a:rPr>
              <a:t>I would add the &lt;</a:t>
            </a:r>
            <a:r>
              <a:rPr lang="en-US" sz="1200" dirty="0" err="1">
                <a:latin typeface="Helvetica" pitchFamily="2" charset="0"/>
              </a:rPr>
              <a:t>Internal_reference</a:t>
            </a:r>
            <a:r>
              <a:rPr lang="en-US" sz="1200" dirty="0">
                <a:latin typeface="Helvetica" pitchFamily="2" charset="0"/>
              </a:rPr>
              <a:t>&gt; to the entire document collection instead of putting it in the &lt;description&gt;</a:t>
            </a:r>
            <a:r>
              <a:rPr lang="en-US" sz="1200" dirty="0">
                <a:effectLst/>
                <a:latin typeface="Helvetica" pitchFamily="2" charset="0"/>
              </a:rPr>
              <a:t>See the documentation (in collection </a:t>
            </a:r>
            <a:r>
              <a:rPr lang="en-US" sz="1200" dirty="0" err="1">
                <a:effectLst/>
                <a:latin typeface="Helvetica" pitchFamily="2" charset="0"/>
              </a:rPr>
              <a:t>urn:nasa:pds:lucy.ttcam:document</a:t>
            </a:r>
            <a:r>
              <a:rPr lang="en-US" sz="1200" dirty="0">
                <a:effectLst/>
                <a:latin typeface="Helvetica" pitchFamily="2" charset="0"/>
              </a:rPr>
              <a:t>) for details.&lt;/description&gt;</a:t>
            </a:r>
          </a:p>
          <a:p>
            <a:pPr marL="457200" lvl="1" indent="0">
              <a:buNone/>
            </a:pPr>
            <a:r>
              <a:rPr lang="en-US" sz="1100" dirty="0">
                <a:latin typeface="Helvetica" pitchFamily="2" charset="0"/>
              </a:rPr>
              <a:t>&lt;</a:t>
            </a:r>
            <a:r>
              <a:rPr lang="en-US" sz="1100" dirty="0" err="1">
                <a:latin typeface="Helvetica" pitchFamily="2" charset="0"/>
              </a:rPr>
              <a:t>Internal_reference</a:t>
            </a:r>
            <a:r>
              <a:rPr lang="en-US" sz="1100" dirty="0">
                <a:latin typeface="Helvetica" pitchFamily="2" charset="0"/>
              </a:rPr>
              <a:t>&gt; /</a:t>
            </a:r>
            <a:r>
              <a:rPr lang="en-US" sz="1100" dirty="0">
                <a:effectLst/>
                <a:latin typeface="Helvetica" pitchFamily="2" charset="0"/>
              </a:rPr>
              <a:t>&lt;</a:t>
            </a:r>
            <a:r>
              <a:rPr lang="en-US" sz="1100" dirty="0" err="1">
                <a:effectLst/>
                <a:latin typeface="Helvetica" pitchFamily="2" charset="0"/>
              </a:rPr>
              <a:t>lid_reference</a:t>
            </a:r>
            <a:r>
              <a:rPr lang="en-US" sz="1100" dirty="0">
                <a:effectLst/>
                <a:latin typeface="Helvetica" pitchFamily="2" charset="0"/>
              </a:rPr>
              <a:t>&gt;</a:t>
            </a:r>
            <a:r>
              <a:rPr lang="en-US" sz="1100" dirty="0" err="1">
                <a:effectLst/>
                <a:latin typeface="Helvetica" pitchFamily="2" charset="0"/>
              </a:rPr>
              <a:t>urn:nasa:pds:lucy.ttcam:document</a:t>
            </a:r>
            <a:r>
              <a:rPr lang="en-US" sz="1100" dirty="0">
                <a:effectLst/>
                <a:latin typeface="Helvetica" pitchFamily="2" charset="0"/>
              </a:rPr>
              <a:t>&lt;/</a:t>
            </a:r>
            <a:r>
              <a:rPr lang="en-US" sz="1100" dirty="0" err="1">
                <a:effectLst/>
                <a:latin typeface="Helvetica" pitchFamily="2" charset="0"/>
              </a:rPr>
              <a:t>lid_reference</a:t>
            </a:r>
            <a:r>
              <a:rPr lang="en-US" sz="1100" dirty="0">
                <a:effectLst/>
                <a:latin typeface="Helvetica" pitchFamily="2" charset="0"/>
              </a:rPr>
              <a:t>&gt;</a:t>
            </a:r>
          </a:p>
          <a:p>
            <a:r>
              <a:rPr lang="en-US" sz="1200" dirty="0">
                <a:latin typeface="Helvetica" pitchFamily="2" charset="0"/>
              </a:rPr>
              <a:t>I would add a </a:t>
            </a:r>
            <a:r>
              <a:rPr lang="en-US" sz="1200" dirty="0">
                <a:effectLst/>
                <a:latin typeface="Helvetica" pitchFamily="2" charset="0"/>
              </a:rPr>
              <a:t>&lt;comment&gt;</a:t>
            </a:r>
            <a:r>
              <a:rPr lang="en-US" sz="1200" dirty="0">
                <a:latin typeface="Helvetica" pitchFamily="2" charset="0"/>
              </a:rPr>
              <a:t> </a:t>
            </a:r>
            <a:r>
              <a:rPr lang="en-US" sz="1200" dirty="0">
                <a:effectLst/>
                <a:latin typeface="Helvetica" pitchFamily="2" charset="0"/>
              </a:rPr>
              <a:t>to each of the &lt;</a:t>
            </a:r>
            <a:r>
              <a:rPr lang="en-US" sz="1200" dirty="0" err="1">
                <a:effectLst/>
                <a:latin typeface="Helvetica" pitchFamily="2" charset="0"/>
              </a:rPr>
              <a:t>reference_List</a:t>
            </a:r>
            <a:r>
              <a:rPr lang="en-US" sz="1200" dirty="0">
                <a:effectLst/>
                <a:latin typeface="Helvetica" pitchFamily="2" charset="0"/>
              </a:rPr>
              <a:t>&gt;</a:t>
            </a:r>
            <a:endParaRPr lang="en-US" sz="1200" dirty="0">
              <a:latin typeface="Helvetica" pitchFamily="2" charset="0"/>
            </a:endParaRPr>
          </a:p>
          <a:p>
            <a:r>
              <a:rPr lang="en-US" sz="1200" dirty="0">
                <a:latin typeface="Helvetica" pitchFamily="2" charset="0"/>
              </a:rPr>
              <a:t>I would add a more specific </a:t>
            </a:r>
            <a:r>
              <a:rPr lang="en-US" sz="1200" dirty="0">
                <a:effectLst/>
                <a:latin typeface="Helvetica" pitchFamily="2" charset="0"/>
              </a:rPr>
              <a:t>&lt;description&gt; to each file to explain what is the file. You have the same generic description for all the files</a:t>
            </a:r>
          </a:p>
          <a:p>
            <a:r>
              <a:rPr lang="en-US" sz="1200" dirty="0">
                <a:effectLst/>
                <a:latin typeface="Helvetica" pitchFamily="2" charset="0"/>
              </a:rPr>
              <a:t>It needs to be updated or deleted in sn194504param.xml, sn194504masterflat_v1.xml, sn194503param.xml and sn194503masterflat_v1.xml</a:t>
            </a:r>
          </a:p>
          <a:p>
            <a:pPr marL="0" indent="0">
              <a:buNone/>
            </a:pPr>
            <a:r>
              <a:rPr lang="en-US" sz="1100" dirty="0">
                <a:effectLst/>
                <a:latin typeface="Helvetica" pitchFamily="2" charset="0"/>
              </a:rPr>
              <a:t>       	&lt;</a:t>
            </a:r>
            <a:r>
              <a:rPr lang="en-US" sz="1100" dirty="0" err="1">
                <a:effectLst/>
                <a:latin typeface="Helvetica" pitchFamily="2" charset="0"/>
              </a:rPr>
              <a:t>Time_Coordinates</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start_date_time</a:t>
            </a:r>
            <a:r>
              <a:rPr lang="en-US" sz="1100" dirty="0">
                <a:effectLst/>
                <a:latin typeface="Helvetica" pitchFamily="2" charset="0"/>
              </a:rPr>
              <a:t>&gt;2021Z&lt;/</a:t>
            </a:r>
            <a:r>
              <a:rPr lang="en-US" sz="1100" dirty="0" err="1">
                <a:effectLst/>
                <a:latin typeface="Helvetica" pitchFamily="2" charset="0"/>
              </a:rPr>
              <a:t>start_date_time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stop_date_time</a:t>
            </a:r>
            <a:r>
              <a:rPr lang="en-US" sz="1100" dirty="0">
                <a:effectLst/>
                <a:latin typeface="Helvetica" pitchFamily="2" charset="0"/>
              </a:rPr>
              <a:t>&gt;2021Z&lt;/</a:t>
            </a:r>
            <a:r>
              <a:rPr lang="en-US" sz="1100" dirty="0" err="1">
                <a:effectLst/>
                <a:latin typeface="Helvetica" pitchFamily="2" charset="0"/>
              </a:rPr>
              <a:t>stop_date_time</a:t>
            </a:r>
            <a:r>
              <a:rPr lang="en-US" sz="1100" dirty="0">
                <a:effectLst/>
                <a:latin typeface="Helvetica" pitchFamily="2" charset="0"/>
              </a:rPr>
              <a:t>&gt;</a:t>
            </a:r>
            <a:br>
              <a:rPr lang="en-US" sz="1100" dirty="0">
                <a:effectLst/>
                <a:latin typeface="Helvetica" pitchFamily="2" charset="0"/>
              </a:rPr>
            </a:br>
            <a:r>
              <a:rPr lang="en-US" sz="1100" dirty="0">
                <a:effectLst/>
                <a:latin typeface="Helvetica" pitchFamily="2" charset="0"/>
              </a:rPr>
              <a:t>        	&lt;/</a:t>
            </a:r>
            <a:r>
              <a:rPr lang="en-US" sz="1100" dirty="0" err="1">
                <a:effectLst/>
                <a:latin typeface="Helvetica" pitchFamily="2" charset="0"/>
              </a:rPr>
              <a:t>Time_Coordinates</a:t>
            </a:r>
            <a:r>
              <a:rPr lang="en-US" sz="1100" dirty="0">
                <a:effectLst/>
                <a:latin typeface="Helvetica" pitchFamily="2" charset="0"/>
              </a:rPr>
              <a:t>&gt;</a:t>
            </a:r>
          </a:p>
          <a:p>
            <a:pPr marL="0" indent="0">
              <a:buNone/>
            </a:pPr>
            <a:r>
              <a:rPr lang="en-US" sz="1100" dirty="0">
                <a:solidFill>
                  <a:srgbClr val="000096"/>
                </a:solidFill>
                <a:latin typeface="Helvetica" pitchFamily="2" charset="0"/>
              </a:rPr>
              <a:t>	</a:t>
            </a:r>
            <a:r>
              <a:rPr lang="en-US" sz="1050" dirty="0">
                <a:effectLst/>
                <a:latin typeface="Helvetica" pitchFamily="2" charset="0"/>
              </a:rPr>
              <a:t>&lt;</a:t>
            </a:r>
            <a:r>
              <a:rPr lang="en-US" sz="1050" dirty="0" err="1">
                <a:effectLst/>
                <a:latin typeface="Helvetica" pitchFamily="2" charset="0"/>
              </a:rPr>
              <a:t>creation_date_time</a:t>
            </a:r>
            <a:r>
              <a:rPr lang="en-US" sz="1050" dirty="0">
                <a:effectLst/>
                <a:latin typeface="Helvetica" pitchFamily="2" charset="0"/>
              </a:rPr>
              <a:t>&gt;2021Z&lt;/</a:t>
            </a:r>
            <a:r>
              <a:rPr lang="en-US" sz="1050" dirty="0" err="1">
                <a:effectLst/>
                <a:latin typeface="Helvetica" pitchFamily="2" charset="0"/>
              </a:rPr>
              <a:t>creation_date_time</a:t>
            </a:r>
            <a:r>
              <a:rPr lang="en-US" sz="1050" dirty="0">
                <a:effectLst/>
                <a:latin typeface="Helvetica" pitchFamily="2" charset="0"/>
              </a:rPr>
              <a:t>&gt;</a:t>
            </a:r>
          </a:p>
          <a:p>
            <a:pPr marL="457200" lvl="1" indent="0">
              <a:buNone/>
            </a:pPr>
            <a:endParaRPr lang="en-US" sz="1100" dirty="0">
              <a:effectLst/>
              <a:latin typeface="Helvetica" pitchFamily="2" charset="0"/>
            </a:endParaRPr>
          </a:p>
          <a:p>
            <a:r>
              <a:rPr lang="en-US" sz="1200" dirty="0">
                <a:latin typeface="Helvetica" pitchFamily="2" charset="0"/>
              </a:rPr>
              <a:t>I would suggest the &lt;title&gt; to be </a:t>
            </a:r>
            <a:r>
              <a:rPr lang="en-US" sz="1200" dirty="0">
                <a:effectLst/>
                <a:latin typeface="Helvetica" pitchFamily="2" charset="0"/>
              </a:rPr>
              <a:t>Lucy Terminal Tracking Cameras (</a:t>
            </a:r>
            <a:r>
              <a:rPr lang="en-US" sz="1200" dirty="0" err="1">
                <a:effectLst/>
                <a:latin typeface="Helvetica" pitchFamily="2" charset="0"/>
              </a:rPr>
              <a:t>TTcam</a:t>
            </a:r>
            <a:r>
              <a:rPr lang="en-US" sz="1200" dirty="0">
                <a:effectLst/>
                <a:latin typeface="Helvetica" pitchFamily="2" charset="0"/>
              </a:rPr>
              <a:t>) or to at least add “Lucy”</a:t>
            </a:r>
            <a:r>
              <a:rPr lang="en-US" sz="1200" dirty="0">
                <a:latin typeface="Helvetica" pitchFamily="2" charset="0"/>
              </a:rPr>
              <a:t> in the PDS4 XML data template and </a:t>
            </a:r>
            <a:r>
              <a:rPr lang="en-US" sz="1200" dirty="0" err="1">
                <a:latin typeface="Helvetica" pitchFamily="2" charset="0"/>
              </a:rPr>
              <a:t>collection.xml</a:t>
            </a:r>
            <a:r>
              <a:rPr lang="en-US" sz="1200" dirty="0">
                <a:latin typeface="Helvetica" pitchFamily="2" charset="0"/>
              </a:rPr>
              <a:t> to be consistent with the </a:t>
            </a:r>
            <a:r>
              <a:rPr lang="en-US" sz="1200" dirty="0" err="1">
                <a:latin typeface="Helvetica" pitchFamily="2" charset="0"/>
              </a:rPr>
              <a:t>collection_overview.xml</a:t>
            </a:r>
            <a:r>
              <a:rPr lang="en-US" sz="1200" dirty="0">
                <a:latin typeface="Helvetica" pitchFamily="2" charset="0"/>
              </a:rPr>
              <a:t> file</a:t>
            </a:r>
          </a:p>
          <a:p>
            <a:r>
              <a:rPr lang="en-US" sz="1200" dirty="0">
                <a:latin typeface="Helvetica" pitchFamily="2" charset="0"/>
              </a:rPr>
              <a:t>PDS4 XML labels accurately describes the data when using the PDS4 Viewer. All calibration products display correctly in PDS4 Viewer, </a:t>
            </a:r>
            <a:r>
              <a:rPr lang="en-US" sz="1200" dirty="0" err="1">
                <a:latin typeface="Helvetica" pitchFamily="2" charset="0"/>
              </a:rPr>
              <a:t>fv</a:t>
            </a:r>
            <a:r>
              <a:rPr lang="en-US" sz="1200" dirty="0">
                <a:latin typeface="Helvetica" pitchFamily="2" charset="0"/>
              </a:rPr>
              <a:t> and DS9</a:t>
            </a:r>
          </a:p>
          <a:p>
            <a:endParaRPr lang="en-US" sz="1100" dirty="0">
              <a:latin typeface="Helvetica" pitchFamily="2" charset="0"/>
            </a:endParaRPr>
          </a:p>
        </p:txBody>
      </p:sp>
    </p:spTree>
    <p:extLst>
      <p:ext uri="{BB962C8B-B14F-4D97-AF65-F5344CB8AC3E}">
        <p14:creationId xmlns:p14="http://schemas.microsoft.com/office/powerpoint/2010/main" val="4001260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0AD41-2032-D3B4-1163-54BB7AE54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63CAB0-BDD6-0049-10E0-037331DF4432}"/>
              </a:ext>
            </a:extLst>
          </p:cNvPr>
          <p:cNvSpPr>
            <a:spLocks noGrp="1"/>
          </p:cNvSpPr>
          <p:nvPr>
            <p:ph type="title"/>
          </p:nvPr>
        </p:nvSpPr>
        <p:spPr/>
        <p:txBody>
          <a:bodyPr/>
          <a:lstStyle/>
          <a:p>
            <a:r>
              <a:rPr lang="en-US" dirty="0"/>
              <a:t>Calibration - Collection files </a:t>
            </a:r>
          </a:p>
        </p:txBody>
      </p:sp>
      <p:sp>
        <p:nvSpPr>
          <p:cNvPr id="3" name="Content Placeholder 2">
            <a:extLst>
              <a:ext uri="{FF2B5EF4-FFF2-40B4-BE49-F238E27FC236}">
                <a16:creationId xmlns:a16="http://schemas.microsoft.com/office/drawing/2014/main" id="{03BD88E8-A19A-F752-005E-3F74B3556DAA}"/>
              </a:ext>
            </a:extLst>
          </p:cNvPr>
          <p:cNvSpPr>
            <a:spLocks noGrp="1"/>
          </p:cNvSpPr>
          <p:nvPr>
            <p:ph idx="1"/>
          </p:nvPr>
        </p:nvSpPr>
        <p:spPr>
          <a:xfrm>
            <a:off x="838200" y="1825625"/>
            <a:ext cx="10515600" cy="4861614"/>
          </a:xfrm>
        </p:spPr>
        <p:txBody>
          <a:bodyPr>
            <a:noAutofit/>
          </a:bodyPr>
          <a:lstStyle/>
          <a:p>
            <a:r>
              <a:rPr lang="en-US" sz="1400" dirty="0" err="1">
                <a:latin typeface="Helvetica" pitchFamily="2" charset="0"/>
              </a:rPr>
              <a:t>collection_overview.txt</a:t>
            </a:r>
            <a:r>
              <a:rPr lang="en-US" sz="1400" dirty="0">
                <a:latin typeface="Helvetica" pitchFamily="2" charset="0"/>
              </a:rPr>
              <a:t> and </a:t>
            </a:r>
            <a:r>
              <a:rPr lang="en-US" sz="1400" dirty="0" err="1">
                <a:latin typeface="Helvetica" pitchFamily="2" charset="0"/>
              </a:rPr>
              <a:t>c</a:t>
            </a:r>
            <a:r>
              <a:rPr lang="en-US" sz="1400" dirty="0" err="1">
                <a:effectLst/>
                <a:latin typeface="Helvetica" pitchFamily="2" charset="0"/>
              </a:rPr>
              <a:t>ollection_inventory</a:t>
            </a:r>
            <a:r>
              <a:rPr lang="en-US" sz="1400" dirty="0" err="1">
                <a:latin typeface="Helvetica" pitchFamily="2" charset="0"/>
              </a:rPr>
              <a:t>.csv</a:t>
            </a:r>
            <a:endParaRPr lang="en-US" sz="1400" dirty="0">
              <a:latin typeface="Helvetica" pitchFamily="2" charset="0"/>
            </a:endParaRPr>
          </a:p>
          <a:p>
            <a:pPr marL="457200" lvl="1" indent="0">
              <a:buNone/>
            </a:pPr>
            <a:r>
              <a:rPr lang="en-US" sz="1200" dirty="0">
                <a:latin typeface="Helvetica" pitchFamily="2" charset="0"/>
              </a:rPr>
              <a:t>No problem.</a:t>
            </a:r>
          </a:p>
          <a:p>
            <a:r>
              <a:rPr lang="en-US" sz="1400" dirty="0" err="1">
                <a:latin typeface="Helvetica" pitchFamily="2" charset="0"/>
              </a:rPr>
              <a:t>collection_overview.xml</a:t>
            </a:r>
            <a:endParaRPr lang="en-US" sz="1400" dirty="0">
              <a:latin typeface="Helvetica" pitchFamily="2" charset="0"/>
            </a:endParaRPr>
          </a:p>
          <a:p>
            <a:pPr lvl="1"/>
            <a:r>
              <a:rPr lang="en-US" sz="1200" dirty="0">
                <a:latin typeface="Helvetica" pitchFamily="2" charset="0"/>
              </a:rPr>
              <a:t>Update the date </a:t>
            </a:r>
            <a:r>
              <a:rPr lang="en-US" sz="1200" dirty="0">
                <a:effectLst/>
                <a:latin typeface="Helvetica" pitchFamily="2" charset="0"/>
              </a:rPr>
              <a:t>&lt;</a:t>
            </a:r>
            <a:r>
              <a:rPr lang="en-US" sz="1200" dirty="0" err="1">
                <a:effectLst/>
                <a:latin typeface="Helvetica" pitchFamily="2" charset="0"/>
              </a:rPr>
              <a:t>publication_date</a:t>
            </a:r>
            <a:r>
              <a:rPr lang="en-US" sz="1200" dirty="0">
                <a:effectLst/>
                <a:latin typeface="Helvetica" pitchFamily="2" charset="0"/>
              </a:rPr>
              <a:t>&gt;2024-08&lt;/</a:t>
            </a:r>
            <a:r>
              <a:rPr lang="en-US" sz="1200" dirty="0" err="1">
                <a:effectLst/>
                <a:latin typeface="Helvetica" pitchFamily="2" charset="0"/>
              </a:rPr>
              <a:t>publication_date</a:t>
            </a:r>
            <a:r>
              <a:rPr lang="en-US" sz="1200" dirty="0">
                <a:effectLst/>
                <a:latin typeface="Helvetica" pitchFamily="2" charset="0"/>
              </a:rPr>
              <a:t>&gt;</a:t>
            </a:r>
            <a:endParaRPr lang="en-US" sz="1200" dirty="0">
              <a:latin typeface="Helvetica" pitchFamily="2" charset="0"/>
            </a:endParaRPr>
          </a:p>
          <a:p>
            <a:r>
              <a:rPr lang="en-US" sz="1400" dirty="0" err="1">
                <a:latin typeface="Helvetica" pitchFamily="2" charset="0"/>
              </a:rPr>
              <a:t>c</a:t>
            </a:r>
            <a:r>
              <a:rPr lang="en-US" sz="1400" dirty="0" err="1">
                <a:effectLst/>
                <a:latin typeface="Helvetica" pitchFamily="2" charset="0"/>
              </a:rPr>
              <a:t>ollection.xml</a:t>
            </a:r>
            <a:endParaRPr lang="en-US" sz="1400" dirty="0">
              <a:effectLst/>
              <a:latin typeface="Helvetica" pitchFamily="2" charset="0"/>
            </a:endParaRPr>
          </a:p>
          <a:p>
            <a:pPr lvl="1"/>
            <a:r>
              <a:rPr lang="en-US" sz="1200" dirty="0">
                <a:latin typeface="Helvetica" pitchFamily="2" charset="0"/>
              </a:rPr>
              <a:t>I would suggest the &lt;title&gt; to be </a:t>
            </a:r>
            <a:r>
              <a:rPr lang="en-US" sz="1200" dirty="0">
                <a:effectLst/>
                <a:latin typeface="Helvetica" pitchFamily="2" charset="0"/>
              </a:rPr>
              <a:t>Lucy Terminal Tracking Cameras (</a:t>
            </a:r>
            <a:r>
              <a:rPr lang="en-US" sz="1200" dirty="0" err="1">
                <a:effectLst/>
                <a:latin typeface="Helvetica" pitchFamily="2" charset="0"/>
              </a:rPr>
              <a:t>TTcam</a:t>
            </a:r>
            <a:r>
              <a:rPr lang="en-US" sz="1200" dirty="0">
                <a:effectLst/>
                <a:latin typeface="Helvetica" pitchFamily="2" charset="0"/>
              </a:rPr>
              <a:t>) </a:t>
            </a:r>
            <a:r>
              <a:rPr lang="en-US" sz="1200" dirty="0">
                <a:latin typeface="Helvetica" pitchFamily="2" charset="0"/>
              </a:rPr>
              <a:t>to be consistent with the </a:t>
            </a:r>
            <a:r>
              <a:rPr lang="en-US" sz="1200" dirty="0" err="1">
                <a:latin typeface="Helvetica" pitchFamily="2" charset="0"/>
              </a:rPr>
              <a:t>collection_overview.xml</a:t>
            </a:r>
            <a:r>
              <a:rPr lang="en-US" sz="1200" dirty="0">
                <a:latin typeface="Helvetica" pitchFamily="2" charset="0"/>
              </a:rPr>
              <a:t> file</a:t>
            </a:r>
          </a:p>
          <a:p>
            <a:pPr lvl="1"/>
            <a:r>
              <a:rPr lang="en-US" sz="1200" dirty="0">
                <a:effectLst/>
                <a:latin typeface="Helvetica" pitchFamily="2" charset="0"/>
              </a:rPr>
              <a:t>The &lt;</a:t>
            </a:r>
            <a:r>
              <a:rPr lang="en-US" sz="1200" dirty="0" err="1">
                <a:effectLst/>
                <a:latin typeface="Helvetica" pitchFamily="2" charset="0"/>
              </a:rPr>
              <a:t>processing_level</a:t>
            </a:r>
            <a:r>
              <a:rPr lang="en-US" sz="1200" dirty="0">
                <a:effectLst/>
                <a:latin typeface="Helvetica" pitchFamily="2" charset="0"/>
              </a:rPr>
              <a:t>&gt; should be Derived and not &lt;</a:t>
            </a:r>
            <a:r>
              <a:rPr lang="en-US" sz="1200" dirty="0" err="1">
                <a:effectLst/>
                <a:latin typeface="Helvetica" pitchFamily="2" charset="0"/>
              </a:rPr>
              <a:t>processing_level</a:t>
            </a:r>
            <a:r>
              <a:rPr lang="en-US" sz="1200" dirty="0">
                <a:effectLst/>
                <a:latin typeface="Helvetica" pitchFamily="2" charset="0"/>
              </a:rPr>
              <a:t>&gt;Raw&lt;/</a:t>
            </a:r>
            <a:r>
              <a:rPr lang="en-US" sz="1200" dirty="0" err="1">
                <a:effectLst/>
                <a:latin typeface="Helvetica" pitchFamily="2" charset="0"/>
              </a:rPr>
              <a:t>processing_level</a:t>
            </a:r>
            <a:r>
              <a:rPr lang="en-US" sz="1200" dirty="0">
                <a:effectLst/>
                <a:latin typeface="Helvetica" pitchFamily="2" charset="0"/>
              </a:rPr>
              <a:t>&gt;</a:t>
            </a:r>
          </a:p>
          <a:p>
            <a:pPr lvl="1"/>
            <a:r>
              <a:rPr lang="en-US" sz="1200" dirty="0">
                <a:latin typeface="Helvetica" pitchFamily="2" charset="0"/>
              </a:rPr>
              <a:t>This needs to be removed or corrected</a:t>
            </a:r>
          </a:p>
          <a:p>
            <a:pPr marL="914400" lvl="2" indent="0">
              <a:buNone/>
            </a:pPr>
            <a:r>
              <a:rPr lang="en-US" sz="1200" dirty="0">
                <a:effectLst/>
                <a:latin typeface="Helvetica" pitchFamily="2" charset="0"/>
              </a:rPr>
              <a:t>&lt;</a:t>
            </a:r>
            <a:r>
              <a:rPr lang="en-US" sz="1200" dirty="0" err="1">
                <a:effectLst/>
                <a:latin typeface="Helvetica" pitchFamily="2" charset="0"/>
              </a:rPr>
              <a:t>Time_Coordinates</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start_date_time</a:t>
            </a:r>
            <a:r>
              <a:rPr lang="en-US" sz="1200" dirty="0">
                <a:effectLst/>
                <a:latin typeface="Helvetica" pitchFamily="2" charset="0"/>
              </a:rPr>
              <a:t>&gt;1970-01-01T00:00:00Z&lt;/</a:t>
            </a:r>
            <a:r>
              <a:rPr lang="en-US" sz="1200" dirty="0" err="1">
                <a:effectLst/>
                <a:latin typeface="Helvetica" pitchFamily="2" charset="0"/>
              </a:rPr>
              <a:t>start_date_time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stop_date_time</a:t>
            </a:r>
            <a:r>
              <a:rPr lang="en-US" sz="1200" dirty="0">
                <a:effectLst/>
                <a:latin typeface="Helvetica" pitchFamily="2" charset="0"/>
              </a:rPr>
              <a:t>&gt;1970-01-01T00:00:00Z&lt;/</a:t>
            </a:r>
            <a:r>
              <a:rPr lang="en-US" sz="1200" dirty="0" err="1">
                <a:effectLst/>
                <a:latin typeface="Helvetica" pitchFamily="2" charset="0"/>
              </a:rPr>
              <a:t>stop_date_time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Time_Coordinates</a:t>
            </a:r>
            <a:r>
              <a:rPr lang="en-US" sz="1200" dirty="0">
                <a:effectLst/>
                <a:latin typeface="Helvetica" pitchFamily="2" charset="0"/>
              </a:rPr>
              <a:t>&gt;</a:t>
            </a:r>
            <a:endParaRPr lang="en-US" sz="1200" dirty="0">
              <a:latin typeface="Helvetica" pitchFamily="2" charset="0"/>
            </a:endParaRPr>
          </a:p>
          <a:p>
            <a:pPr lvl="1"/>
            <a:r>
              <a:rPr lang="en-US" sz="1200" dirty="0">
                <a:latin typeface="Helvetica" pitchFamily="2" charset="0"/>
              </a:rPr>
              <a:t>Bundle </a:t>
            </a:r>
            <a:r>
              <a:rPr lang="en-US" sz="1200" dirty="0" err="1">
                <a:latin typeface="Helvetica" pitchFamily="2" charset="0"/>
              </a:rPr>
              <a:t>lucy.mission</a:t>
            </a:r>
            <a:r>
              <a:rPr lang="en-US" sz="1200" dirty="0">
                <a:latin typeface="Helvetica" pitchFamily="2" charset="0"/>
              </a:rPr>
              <a:t> is not archived yet. Be sure to archive these products and confirm LID references. I also didn’t see it in the Lucy Mission Document collection</a:t>
            </a:r>
            <a:endParaRPr lang="en-US" sz="1200" dirty="0">
              <a:effectLst/>
              <a:latin typeface="Helvetica" pitchFamily="2" charset="0"/>
            </a:endParaRPr>
          </a:p>
          <a:p>
            <a:pPr marL="914400" lvl="2" indent="0">
              <a:buNone/>
            </a:pPr>
            <a:r>
              <a:rPr lang="en-US" sz="1200" dirty="0">
                <a:effectLst/>
                <a:latin typeface="Helvetica" pitchFamily="2" charset="0"/>
              </a:rPr>
              <a:t>&lt;</a:t>
            </a:r>
            <a:r>
              <a:rPr lang="en-US" sz="1200" dirty="0" err="1">
                <a:effectLst/>
                <a:latin typeface="Helvetica" pitchFamily="2" charset="0"/>
              </a:rPr>
              <a:t>Reference_List</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lid_reference</a:t>
            </a:r>
            <a:r>
              <a:rPr lang="en-US" sz="1200" dirty="0">
                <a:effectLst/>
                <a:latin typeface="Helvetica" pitchFamily="2" charset="0"/>
              </a:rPr>
              <a:t>&gt;</a:t>
            </a:r>
            <a:r>
              <a:rPr lang="en-US" sz="1200" dirty="0" err="1">
                <a:effectLst/>
                <a:latin typeface="Helvetica" pitchFamily="2" charset="0"/>
              </a:rPr>
              <a:t>urn:nasa:pds:lucy.mission:document:lucy_mission_info</a:t>
            </a:r>
            <a:r>
              <a:rPr lang="en-US" sz="1200" dirty="0">
                <a:effectLst/>
                <a:latin typeface="Helvetica" pitchFamily="2" charset="0"/>
              </a:rPr>
              <a:t>&lt;/</a:t>
            </a:r>
            <a:r>
              <a:rPr lang="en-US" sz="1200" dirty="0" err="1">
                <a:effectLst/>
                <a:latin typeface="Helvetica" pitchFamily="2" charset="0"/>
              </a:rPr>
              <a:t>lid_reference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reference_type</a:t>
            </a:r>
            <a:r>
              <a:rPr lang="en-US" sz="1200" dirty="0">
                <a:effectLst/>
                <a:latin typeface="Helvetica" pitchFamily="2" charset="0"/>
              </a:rPr>
              <a:t>&gt;</a:t>
            </a:r>
            <a:r>
              <a:rPr lang="en-US" sz="1200" dirty="0" err="1">
                <a:effectLst/>
                <a:latin typeface="Helvetica" pitchFamily="2" charset="0"/>
              </a:rPr>
              <a:t>collection_to_document</a:t>
            </a:r>
            <a:r>
              <a:rPr lang="en-US" sz="1200" dirty="0">
                <a:effectLst/>
                <a:latin typeface="Helvetica" pitchFamily="2" charset="0"/>
              </a:rPr>
              <a:t>&lt;/</a:t>
            </a:r>
            <a:r>
              <a:rPr lang="en-US" sz="1200" dirty="0" err="1">
                <a:effectLst/>
                <a:latin typeface="Helvetica" pitchFamily="2" charset="0"/>
              </a:rPr>
              <a:t>reference_type</a:t>
            </a:r>
            <a:r>
              <a:rPr lang="en-US" sz="1200" dirty="0">
                <a:effectLst/>
                <a:latin typeface="Helvetica" pitchFamily="2" charset="0"/>
              </a:rPr>
              <a:t>&gt;</a:t>
            </a:r>
            <a:br>
              <a:rPr lang="en-US" sz="1200" dirty="0">
                <a:effectLst/>
                <a:latin typeface="Helvetica" pitchFamily="2" charset="0"/>
              </a:rPr>
            </a:br>
            <a:r>
              <a:rPr lang="en-US" sz="1200" dirty="0">
                <a:effectLst/>
                <a:latin typeface="Helvetica" pitchFamily="2" charset="0"/>
              </a:rPr>
              <a:t>        &lt;/</a:t>
            </a:r>
            <a:r>
              <a:rPr lang="en-US" sz="1200" dirty="0" err="1">
                <a:effectLst/>
                <a:latin typeface="Helvetica" pitchFamily="2" charset="0"/>
              </a:rPr>
              <a:t>Internal_Reference</a:t>
            </a:r>
            <a:r>
              <a:rPr lang="en-US" sz="1200" dirty="0">
                <a:effectLst/>
                <a:latin typeface="Helvetica" pitchFamily="2" charset="0"/>
              </a:rPr>
              <a:t>&gt;</a:t>
            </a:r>
          </a:p>
          <a:p>
            <a:pPr lvl="1"/>
            <a:r>
              <a:rPr lang="en-US" sz="1200" dirty="0">
                <a:effectLst/>
                <a:latin typeface="Helvetica" pitchFamily="2" charset="0"/>
              </a:rPr>
              <a:t>I would add a &lt;comment&gt;</a:t>
            </a:r>
            <a:r>
              <a:rPr lang="en-US" sz="1200" dirty="0">
                <a:latin typeface="Helvetica" pitchFamily="2" charset="0"/>
              </a:rPr>
              <a:t> </a:t>
            </a:r>
            <a:r>
              <a:rPr lang="en-US" sz="1200" dirty="0">
                <a:effectLst/>
                <a:latin typeface="Helvetica" pitchFamily="2" charset="0"/>
              </a:rPr>
              <a:t>to explain the &lt;</a:t>
            </a:r>
            <a:r>
              <a:rPr lang="en-US" sz="1200" dirty="0" err="1">
                <a:effectLst/>
                <a:latin typeface="Helvetica" pitchFamily="2" charset="0"/>
              </a:rPr>
              <a:t>Reference_List</a:t>
            </a:r>
            <a:r>
              <a:rPr lang="en-US" sz="1200" dirty="0">
                <a:effectLst/>
                <a:latin typeface="Helvetica" pitchFamily="2" charset="0"/>
              </a:rPr>
              <a:t>&gt;</a:t>
            </a:r>
            <a:r>
              <a:rPr lang="en-US" sz="1200" dirty="0">
                <a:latin typeface="Helvetica" pitchFamily="2" charset="0"/>
              </a:rPr>
              <a:t>/</a:t>
            </a:r>
            <a:r>
              <a:rPr lang="en-US" sz="1200" dirty="0">
                <a:effectLst/>
                <a:latin typeface="Helvetica" pitchFamily="2" charset="0"/>
              </a:rPr>
              <a:t>&lt;</a:t>
            </a:r>
            <a:r>
              <a:rPr lang="en-US" sz="1200" dirty="0" err="1">
                <a:effectLst/>
                <a:latin typeface="Helvetica" pitchFamily="2" charset="0"/>
              </a:rPr>
              <a:t>Internal_Reference</a:t>
            </a:r>
            <a:r>
              <a:rPr lang="en-US" sz="1200" dirty="0">
                <a:effectLst/>
                <a:latin typeface="Helvetica" pitchFamily="2" charset="0"/>
              </a:rPr>
              <a:t>&gt;</a:t>
            </a:r>
          </a:p>
          <a:p>
            <a:pPr lvl="1"/>
            <a:r>
              <a:rPr lang="en-US" sz="1200" dirty="0">
                <a:effectLst/>
                <a:latin typeface="Helvetica" pitchFamily="2" charset="0"/>
              </a:rPr>
              <a:t>I would add the LIDVID for the overview document</a:t>
            </a:r>
          </a:p>
          <a:p>
            <a:pPr lvl="1"/>
            <a:r>
              <a:rPr lang="en-US" sz="1200" dirty="0">
                <a:effectLst/>
                <a:latin typeface="Helvetica" pitchFamily="2" charset="0"/>
              </a:rPr>
              <a:t>I would add the LID for the CDP User's Guide document</a:t>
            </a:r>
            <a:endParaRPr lang="en-US" sz="1200" dirty="0">
              <a:latin typeface="Helvetica" pitchFamily="2" charset="0"/>
            </a:endParaRPr>
          </a:p>
          <a:p>
            <a:pPr marL="457200" lvl="1" indent="0">
              <a:buNone/>
            </a:pPr>
            <a:endParaRPr lang="en-US" sz="1000" dirty="0">
              <a:effectLst/>
              <a:latin typeface="Helvetica" pitchFamily="2" charset="0"/>
            </a:endParaRPr>
          </a:p>
        </p:txBody>
      </p:sp>
    </p:spTree>
    <p:extLst>
      <p:ext uri="{BB962C8B-B14F-4D97-AF65-F5344CB8AC3E}">
        <p14:creationId xmlns:p14="http://schemas.microsoft.com/office/powerpoint/2010/main" val="1345849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23135</TotalTime>
  <Words>3163</Words>
  <Application>Microsoft Macintosh PowerPoint</Application>
  <PresentationFormat>Widescreen</PresentationFormat>
  <Paragraphs>184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Helvetica</vt:lpstr>
      <vt:lpstr>Office Theme</vt:lpstr>
      <vt:lpstr>Lucy Dinkinesh T’TCAM Review</vt:lpstr>
      <vt:lpstr>General comments</vt:lpstr>
      <vt:lpstr>Data- Raw and calibrated data</vt:lpstr>
      <vt:lpstr>Data- Raw and calibrated data</vt:lpstr>
      <vt:lpstr>Data – Missing attributes</vt:lpstr>
      <vt:lpstr>Data - Raw and calibrated data</vt:lpstr>
      <vt:lpstr>Data - Collection files - Raw and calibrated data</vt:lpstr>
      <vt:lpstr>Calibration</vt:lpstr>
      <vt:lpstr>Calibration - Collection files </vt:lpstr>
      <vt:lpstr>Calibration – Validation test</vt:lpstr>
      <vt:lpstr>Calibration step</vt:lpstr>
      <vt:lpstr>IDL Astro Master</vt:lpstr>
      <vt:lpstr>Document </vt:lpstr>
      <vt:lpstr>Document - Collection files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T’TCAM </dc:title>
  <dc:creator>Adeline Gicquel Brodtke</dc:creator>
  <cp:lastModifiedBy>Adeline Gicquel-Brodtke</cp:lastModifiedBy>
  <cp:revision>128</cp:revision>
  <dcterms:created xsi:type="dcterms:W3CDTF">2023-11-15T18:19:34Z</dcterms:created>
  <dcterms:modified xsi:type="dcterms:W3CDTF">2024-09-19T18:05:26Z</dcterms:modified>
</cp:coreProperties>
</file>