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8F882-BC58-62DB-3476-EF72C99CF0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EB68237-070C-ADAB-4534-16A2F4BB29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1F8683-FCBF-D756-8AF9-4380479485CD}"/>
              </a:ext>
            </a:extLst>
          </p:cNvPr>
          <p:cNvSpPr>
            <a:spLocks noGrp="1"/>
          </p:cNvSpPr>
          <p:nvPr>
            <p:ph type="dt" sz="half" idx="10"/>
          </p:nvPr>
        </p:nvSpPr>
        <p:spPr/>
        <p:txBody>
          <a:bodyPr/>
          <a:lstStyle/>
          <a:p>
            <a:fld id="{7208857C-00A7-1D44-80C2-749AC2B35A20}" type="datetimeFigureOut">
              <a:rPr lang="en-US" smtClean="0"/>
              <a:t>9/20/24</a:t>
            </a:fld>
            <a:endParaRPr lang="en-US"/>
          </a:p>
        </p:txBody>
      </p:sp>
      <p:sp>
        <p:nvSpPr>
          <p:cNvPr id="5" name="Footer Placeholder 4">
            <a:extLst>
              <a:ext uri="{FF2B5EF4-FFF2-40B4-BE49-F238E27FC236}">
                <a16:creationId xmlns:a16="http://schemas.microsoft.com/office/drawing/2014/main" id="{AC5E99E4-FC33-0C8A-48B4-3908BC5D25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BF53A5-76B9-19B3-2410-16F3114A98D6}"/>
              </a:ext>
            </a:extLst>
          </p:cNvPr>
          <p:cNvSpPr>
            <a:spLocks noGrp="1"/>
          </p:cNvSpPr>
          <p:nvPr>
            <p:ph type="sldNum" sz="quarter" idx="12"/>
          </p:nvPr>
        </p:nvSpPr>
        <p:spPr/>
        <p:txBody>
          <a:bodyPr/>
          <a:lstStyle/>
          <a:p>
            <a:fld id="{5471205A-F01B-1542-96F9-2DF5E6755689}" type="slidenum">
              <a:rPr lang="en-US" smtClean="0"/>
              <a:t>‹#›</a:t>
            </a:fld>
            <a:endParaRPr lang="en-US"/>
          </a:p>
        </p:txBody>
      </p:sp>
    </p:spTree>
    <p:extLst>
      <p:ext uri="{BB962C8B-B14F-4D97-AF65-F5344CB8AC3E}">
        <p14:creationId xmlns:p14="http://schemas.microsoft.com/office/powerpoint/2010/main" val="2393319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995F6-E667-EEAC-5141-6F82331ED24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27F0C62-3329-91D7-7231-0BA6854ADF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41C636-4FED-CB0B-D428-C7E079CC1F18}"/>
              </a:ext>
            </a:extLst>
          </p:cNvPr>
          <p:cNvSpPr>
            <a:spLocks noGrp="1"/>
          </p:cNvSpPr>
          <p:nvPr>
            <p:ph type="dt" sz="half" idx="10"/>
          </p:nvPr>
        </p:nvSpPr>
        <p:spPr/>
        <p:txBody>
          <a:bodyPr/>
          <a:lstStyle/>
          <a:p>
            <a:fld id="{7208857C-00A7-1D44-80C2-749AC2B35A20}" type="datetimeFigureOut">
              <a:rPr lang="en-US" smtClean="0"/>
              <a:t>9/20/24</a:t>
            </a:fld>
            <a:endParaRPr lang="en-US"/>
          </a:p>
        </p:txBody>
      </p:sp>
      <p:sp>
        <p:nvSpPr>
          <p:cNvPr id="5" name="Footer Placeholder 4">
            <a:extLst>
              <a:ext uri="{FF2B5EF4-FFF2-40B4-BE49-F238E27FC236}">
                <a16:creationId xmlns:a16="http://schemas.microsoft.com/office/drawing/2014/main" id="{0D8B1771-0AF1-5748-E13A-3A50A20A59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A18796-0B02-3A10-8896-FA413F77486E}"/>
              </a:ext>
            </a:extLst>
          </p:cNvPr>
          <p:cNvSpPr>
            <a:spLocks noGrp="1"/>
          </p:cNvSpPr>
          <p:nvPr>
            <p:ph type="sldNum" sz="quarter" idx="12"/>
          </p:nvPr>
        </p:nvSpPr>
        <p:spPr/>
        <p:txBody>
          <a:bodyPr/>
          <a:lstStyle/>
          <a:p>
            <a:fld id="{5471205A-F01B-1542-96F9-2DF5E6755689}" type="slidenum">
              <a:rPr lang="en-US" smtClean="0"/>
              <a:t>‹#›</a:t>
            </a:fld>
            <a:endParaRPr lang="en-US"/>
          </a:p>
        </p:txBody>
      </p:sp>
    </p:spTree>
    <p:extLst>
      <p:ext uri="{BB962C8B-B14F-4D97-AF65-F5344CB8AC3E}">
        <p14:creationId xmlns:p14="http://schemas.microsoft.com/office/powerpoint/2010/main" val="972201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B26321-B5F3-5762-B646-81FF86FFA2E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C6590E5-3BEC-C816-3971-7E6A888EDA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4D738E-B03F-A37A-257E-CA4DEBEE1D36}"/>
              </a:ext>
            </a:extLst>
          </p:cNvPr>
          <p:cNvSpPr>
            <a:spLocks noGrp="1"/>
          </p:cNvSpPr>
          <p:nvPr>
            <p:ph type="dt" sz="half" idx="10"/>
          </p:nvPr>
        </p:nvSpPr>
        <p:spPr/>
        <p:txBody>
          <a:bodyPr/>
          <a:lstStyle/>
          <a:p>
            <a:fld id="{7208857C-00A7-1D44-80C2-749AC2B35A20}" type="datetimeFigureOut">
              <a:rPr lang="en-US" smtClean="0"/>
              <a:t>9/20/24</a:t>
            </a:fld>
            <a:endParaRPr lang="en-US"/>
          </a:p>
        </p:txBody>
      </p:sp>
      <p:sp>
        <p:nvSpPr>
          <p:cNvPr id="5" name="Footer Placeholder 4">
            <a:extLst>
              <a:ext uri="{FF2B5EF4-FFF2-40B4-BE49-F238E27FC236}">
                <a16:creationId xmlns:a16="http://schemas.microsoft.com/office/drawing/2014/main" id="{F02CD3AE-9DDA-DB3E-5DCC-89650CC3F0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680DBE-6843-F435-9795-5DF55E125434}"/>
              </a:ext>
            </a:extLst>
          </p:cNvPr>
          <p:cNvSpPr>
            <a:spLocks noGrp="1"/>
          </p:cNvSpPr>
          <p:nvPr>
            <p:ph type="sldNum" sz="quarter" idx="12"/>
          </p:nvPr>
        </p:nvSpPr>
        <p:spPr/>
        <p:txBody>
          <a:bodyPr/>
          <a:lstStyle/>
          <a:p>
            <a:fld id="{5471205A-F01B-1542-96F9-2DF5E6755689}" type="slidenum">
              <a:rPr lang="en-US" smtClean="0"/>
              <a:t>‹#›</a:t>
            </a:fld>
            <a:endParaRPr lang="en-US"/>
          </a:p>
        </p:txBody>
      </p:sp>
    </p:spTree>
    <p:extLst>
      <p:ext uri="{BB962C8B-B14F-4D97-AF65-F5344CB8AC3E}">
        <p14:creationId xmlns:p14="http://schemas.microsoft.com/office/powerpoint/2010/main" val="1032893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FAEAB-A59F-A908-34BE-4E06F33DE4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75C8B2-6206-AAE9-18EE-027F389C93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664A28-49D9-A850-3C18-50342F629BF9}"/>
              </a:ext>
            </a:extLst>
          </p:cNvPr>
          <p:cNvSpPr>
            <a:spLocks noGrp="1"/>
          </p:cNvSpPr>
          <p:nvPr>
            <p:ph type="dt" sz="half" idx="10"/>
          </p:nvPr>
        </p:nvSpPr>
        <p:spPr/>
        <p:txBody>
          <a:bodyPr/>
          <a:lstStyle/>
          <a:p>
            <a:fld id="{7208857C-00A7-1D44-80C2-749AC2B35A20}" type="datetimeFigureOut">
              <a:rPr lang="en-US" smtClean="0"/>
              <a:t>9/20/24</a:t>
            </a:fld>
            <a:endParaRPr lang="en-US"/>
          </a:p>
        </p:txBody>
      </p:sp>
      <p:sp>
        <p:nvSpPr>
          <p:cNvPr id="5" name="Footer Placeholder 4">
            <a:extLst>
              <a:ext uri="{FF2B5EF4-FFF2-40B4-BE49-F238E27FC236}">
                <a16:creationId xmlns:a16="http://schemas.microsoft.com/office/drawing/2014/main" id="{929148C6-187A-273D-B65F-0DB086B1BD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B95C0B-CDE7-46EC-1507-0679206B4FB5}"/>
              </a:ext>
            </a:extLst>
          </p:cNvPr>
          <p:cNvSpPr>
            <a:spLocks noGrp="1"/>
          </p:cNvSpPr>
          <p:nvPr>
            <p:ph type="sldNum" sz="quarter" idx="12"/>
          </p:nvPr>
        </p:nvSpPr>
        <p:spPr/>
        <p:txBody>
          <a:bodyPr/>
          <a:lstStyle/>
          <a:p>
            <a:fld id="{5471205A-F01B-1542-96F9-2DF5E6755689}" type="slidenum">
              <a:rPr lang="en-US" smtClean="0"/>
              <a:t>‹#›</a:t>
            </a:fld>
            <a:endParaRPr lang="en-US"/>
          </a:p>
        </p:txBody>
      </p:sp>
    </p:spTree>
    <p:extLst>
      <p:ext uri="{BB962C8B-B14F-4D97-AF65-F5344CB8AC3E}">
        <p14:creationId xmlns:p14="http://schemas.microsoft.com/office/powerpoint/2010/main" val="2716997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4DD50-E589-6C73-D141-501BF14DADB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0C1389-2DB7-A7A6-D0C5-8B00F0672F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EAC9F5C-A453-2E4E-1C81-20D1DDFA20ED}"/>
              </a:ext>
            </a:extLst>
          </p:cNvPr>
          <p:cNvSpPr>
            <a:spLocks noGrp="1"/>
          </p:cNvSpPr>
          <p:nvPr>
            <p:ph type="dt" sz="half" idx="10"/>
          </p:nvPr>
        </p:nvSpPr>
        <p:spPr/>
        <p:txBody>
          <a:bodyPr/>
          <a:lstStyle/>
          <a:p>
            <a:fld id="{7208857C-00A7-1D44-80C2-749AC2B35A20}" type="datetimeFigureOut">
              <a:rPr lang="en-US" smtClean="0"/>
              <a:t>9/20/24</a:t>
            </a:fld>
            <a:endParaRPr lang="en-US"/>
          </a:p>
        </p:txBody>
      </p:sp>
      <p:sp>
        <p:nvSpPr>
          <p:cNvPr id="5" name="Footer Placeholder 4">
            <a:extLst>
              <a:ext uri="{FF2B5EF4-FFF2-40B4-BE49-F238E27FC236}">
                <a16:creationId xmlns:a16="http://schemas.microsoft.com/office/drawing/2014/main" id="{1DD5933E-B1D8-2A95-986B-315D19EA8A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E6A111-B174-3287-DD1F-658EC10A90B2}"/>
              </a:ext>
            </a:extLst>
          </p:cNvPr>
          <p:cNvSpPr>
            <a:spLocks noGrp="1"/>
          </p:cNvSpPr>
          <p:nvPr>
            <p:ph type="sldNum" sz="quarter" idx="12"/>
          </p:nvPr>
        </p:nvSpPr>
        <p:spPr/>
        <p:txBody>
          <a:bodyPr/>
          <a:lstStyle/>
          <a:p>
            <a:fld id="{5471205A-F01B-1542-96F9-2DF5E6755689}" type="slidenum">
              <a:rPr lang="en-US" smtClean="0"/>
              <a:t>‹#›</a:t>
            </a:fld>
            <a:endParaRPr lang="en-US"/>
          </a:p>
        </p:txBody>
      </p:sp>
    </p:spTree>
    <p:extLst>
      <p:ext uri="{BB962C8B-B14F-4D97-AF65-F5344CB8AC3E}">
        <p14:creationId xmlns:p14="http://schemas.microsoft.com/office/powerpoint/2010/main" val="2139219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350DE-A3B2-57BA-56BC-424F387219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12B44B-C67E-AD7C-F4B2-1379C902FE8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DB4227C-ACCD-F276-0148-2206746CAB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58BE2C7-6479-0352-4E88-11FD7DB73FB2}"/>
              </a:ext>
            </a:extLst>
          </p:cNvPr>
          <p:cNvSpPr>
            <a:spLocks noGrp="1"/>
          </p:cNvSpPr>
          <p:nvPr>
            <p:ph type="dt" sz="half" idx="10"/>
          </p:nvPr>
        </p:nvSpPr>
        <p:spPr/>
        <p:txBody>
          <a:bodyPr/>
          <a:lstStyle/>
          <a:p>
            <a:fld id="{7208857C-00A7-1D44-80C2-749AC2B35A20}" type="datetimeFigureOut">
              <a:rPr lang="en-US" smtClean="0"/>
              <a:t>9/20/24</a:t>
            </a:fld>
            <a:endParaRPr lang="en-US"/>
          </a:p>
        </p:txBody>
      </p:sp>
      <p:sp>
        <p:nvSpPr>
          <p:cNvPr id="6" name="Footer Placeholder 5">
            <a:extLst>
              <a:ext uri="{FF2B5EF4-FFF2-40B4-BE49-F238E27FC236}">
                <a16:creationId xmlns:a16="http://schemas.microsoft.com/office/drawing/2014/main" id="{DCCC0AFC-CF0C-FDC8-E59F-6CDB149141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0BA7C6-DC8A-BAF0-D60F-E4166641B6FA}"/>
              </a:ext>
            </a:extLst>
          </p:cNvPr>
          <p:cNvSpPr>
            <a:spLocks noGrp="1"/>
          </p:cNvSpPr>
          <p:nvPr>
            <p:ph type="sldNum" sz="quarter" idx="12"/>
          </p:nvPr>
        </p:nvSpPr>
        <p:spPr/>
        <p:txBody>
          <a:bodyPr/>
          <a:lstStyle/>
          <a:p>
            <a:fld id="{5471205A-F01B-1542-96F9-2DF5E6755689}" type="slidenum">
              <a:rPr lang="en-US" smtClean="0"/>
              <a:t>‹#›</a:t>
            </a:fld>
            <a:endParaRPr lang="en-US"/>
          </a:p>
        </p:txBody>
      </p:sp>
    </p:spTree>
    <p:extLst>
      <p:ext uri="{BB962C8B-B14F-4D97-AF65-F5344CB8AC3E}">
        <p14:creationId xmlns:p14="http://schemas.microsoft.com/office/powerpoint/2010/main" val="1888136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11E95-A2B1-D5C3-E53E-77451DE8D6B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95DCE37-92E7-117A-BE54-669CDC22F1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8FDF219-DE63-20A2-C923-48EE08C1C0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4D00AC7-E1C6-F74F-C4FD-A3C3086199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718F5C-0ECD-3395-8845-E75838DA69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5C4A186-7B90-594B-C5C2-942346C6BB45}"/>
              </a:ext>
            </a:extLst>
          </p:cNvPr>
          <p:cNvSpPr>
            <a:spLocks noGrp="1"/>
          </p:cNvSpPr>
          <p:nvPr>
            <p:ph type="dt" sz="half" idx="10"/>
          </p:nvPr>
        </p:nvSpPr>
        <p:spPr/>
        <p:txBody>
          <a:bodyPr/>
          <a:lstStyle/>
          <a:p>
            <a:fld id="{7208857C-00A7-1D44-80C2-749AC2B35A20}" type="datetimeFigureOut">
              <a:rPr lang="en-US" smtClean="0"/>
              <a:t>9/20/24</a:t>
            </a:fld>
            <a:endParaRPr lang="en-US"/>
          </a:p>
        </p:txBody>
      </p:sp>
      <p:sp>
        <p:nvSpPr>
          <p:cNvPr id="8" name="Footer Placeholder 7">
            <a:extLst>
              <a:ext uri="{FF2B5EF4-FFF2-40B4-BE49-F238E27FC236}">
                <a16:creationId xmlns:a16="http://schemas.microsoft.com/office/drawing/2014/main" id="{D3B9AAF1-0E63-A855-A56F-E8411CDB65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F1640E7-773E-5815-14B5-46ABED2E5FB3}"/>
              </a:ext>
            </a:extLst>
          </p:cNvPr>
          <p:cNvSpPr>
            <a:spLocks noGrp="1"/>
          </p:cNvSpPr>
          <p:nvPr>
            <p:ph type="sldNum" sz="quarter" idx="12"/>
          </p:nvPr>
        </p:nvSpPr>
        <p:spPr/>
        <p:txBody>
          <a:bodyPr/>
          <a:lstStyle/>
          <a:p>
            <a:fld id="{5471205A-F01B-1542-96F9-2DF5E6755689}" type="slidenum">
              <a:rPr lang="en-US" smtClean="0"/>
              <a:t>‹#›</a:t>
            </a:fld>
            <a:endParaRPr lang="en-US"/>
          </a:p>
        </p:txBody>
      </p:sp>
    </p:spTree>
    <p:extLst>
      <p:ext uri="{BB962C8B-B14F-4D97-AF65-F5344CB8AC3E}">
        <p14:creationId xmlns:p14="http://schemas.microsoft.com/office/powerpoint/2010/main" val="1668546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7687F-66DB-FA00-CE9F-A88F7D10D2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4C18D4-6219-C4D6-46F9-165A45D399C2}"/>
              </a:ext>
            </a:extLst>
          </p:cNvPr>
          <p:cNvSpPr>
            <a:spLocks noGrp="1"/>
          </p:cNvSpPr>
          <p:nvPr>
            <p:ph type="dt" sz="half" idx="10"/>
          </p:nvPr>
        </p:nvSpPr>
        <p:spPr/>
        <p:txBody>
          <a:bodyPr/>
          <a:lstStyle/>
          <a:p>
            <a:fld id="{7208857C-00A7-1D44-80C2-749AC2B35A20}" type="datetimeFigureOut">
              <a:rPr lang="en-US" smtClean="0"/>
              <a:t>9/20/24</a:t>
            </a:fld>
            <a:endParaRPr lang="en-US"/>
          </a:p>
        </p:txBody>
      </p:sp>
      <p:sp>
        <p:nvSpPr>
          <p:cNvPr id="4" name="Footer Placeholder 3">
            <a:extLst>
              <a:ext uri="{FF2B5EF4-FFF2-40B4-BE49-F238E27FC236}">
                <a16:creationId xmlns:a16="http://schemas.microsoft.com/office/drawing/2014/main" id="{C10CC363-7F1C-B8A9-02E3-25977B9CD11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EB5F531-8B11-A609-6990-43D8B3DF51DA}"/>
              </a:ext>
            </a:extLst>
          </p:cNvPr>
          <p:cNvSpPr>
            <a:spLocks noGrp="1"/>
          </p:cNvSpPr>
          <p:nvPr>
            <p:ph type="sldNum" sz="quarter" idx="12"/>
          </p:nvPr>
        </p:nvSpPr>
        <p:spPr/>
        <p:txBody>
          <a:bodyPr/>
          <a:lstStyle/>
          <a:p>
            <a:fld id="{5471205A-F01B-1542-96F9-2DF5E6755689}" type="slidenum">
              <a:rPr lang="en-US" smtClean="0"/>
              <a:t>‹#›</a:t>
            </a:fld>
            <a:endParaRPr lang="en-US"/>
          </a:p>
        </p:txBody>
      </p:sp>
    </p:spTree>
    <p:extLst>
      <p:ext uri="{BB962C8B-B14F-4D97-AF65-F5344CB8AC3E}">
        <p14:creationId xmlns:p14="http://schemas.microsoft.com/office/powerpoint/2010/main" val="2735642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F54459-2F8E-0166-ED25-4CBA468C1644}"/>
              </a:ext>
            </a:extLst>
          </p:cNvPr>
          <p:cNvSpPr>
            <a:spLocks noGrp="1"/>
          </p:cNvSpPr>
          <p:nvPr>
            <p:ph type="dt" sz="half" idx="10"/>
          </p:nvPr>
        </p:nvSpPr>
        <p:spPr/>
        <p:txBody>
          <a:bodyPr/>
          <a:lstStyle/>
          <a:p>
            <a:fld id="{7208857C-00A7-1D44-80C2-749AC2B35A20}" type="datetimeFigureOut">
              <a:rPr lang="en-US" smtClean="0"/>
              <a:t>9/20/24</a:t>
            </a:fld>
            <a:endParaRPr lang="en-US"/>
          </a:p>
        </p:txBody>
      </p:sp>
      <p:sp>
        <p:nvSpPr>
          <p:cNvPr id="3" name="Footer Placeholder 2">
            <a:extLst>
              <a:ext uri="{FF2B5EF4-FFF2-40B4-BE49-F238E27FC236}">
                <a16:creationId xmlns:a16="http://schemas.microsoft.com/office/drawing/2014/main" id="{06017005-837C-3265-DEA1-42261958A5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8752B24-9DEA-CFAD-FCBD-C3DD562209E2}"/>
              </a:ext>
            </a:extLst>
          </p:cNvPr>
          <p:cNvSpPr>
            <a:spLocks noGrp="1"/>
          </p:cNvSpPr>
          <p:nvPr>
            <p:ph type="sldNum" sz="quarter" idx="12"/>
          </p:nvPr>
        </p:nvSpPr>
        <p:spPr/>
        <p:txBody>
          <a:bodyPr/>
          <a:lstStyle/>
          <a:p>
            <a:fld id="{5471205A-F01B-1542-96F9-2DF5E6755689}" type="slidenum">
              <a:rPr lang="en-US" smtClean="0"/>
              <a:t>‹#›</a:t>
            </a:fld>
            <a:endParaRPr lang="en-US"/>
          </a:p>
        </p:txBody>
      </p:sp>
    </p:spTree>
    <p:extLst>
      <p:ext uri="{BB962C8B-B14F-4D97-AF65-F5344CB8AC3E}">
        <p14:creationId xmlns:p14="http://schemas.microsoft.com/office/powerpoint/2010/main" val="3387347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BCF17-369B-5679-6A2F-6A231CE666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31DA7E2-F0AC-B7C9-FDA6-A6D3DFC035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A1F42E-DDF0-9350-0A82-250F3855E6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E0279C-1298-A842-D08D-6FA44CB08D39}"/>
              </a:ext>
            </a:extLst>
          </p:cNvPr>
          <p:cNvSpPr>
            <a:spLocks noGrp="1"/>
          </p:cNvSpPr>
          <p:nvPr>
            <p:ph type="dt" sz="half" idx="10"/>
          </p:nvPr>
        </p:nvSpPr>
        <p:spPr/>
        <p:txBody>
          <a:bodyPr/>
          <a:lstStyle/>
          <a:p>
            <a:fld id="{7208857C-00A7-1D44-80C2-749AC2B35A20}" type="datetimeFigureOut">
              <a:rPr lang="en-US" smtClean="0"/>
              <a:t>9/20/24</a:t>
            </a:fld>
            <a:endParaRPr lang="en-US"/>
          </a:p>
        </p:txBody>
      </p:sp>
      <p:sp>
        <p:nvSpPr>
          <p:cNvPr id="6" name="Footer Placeholder 5">
            <a:extLst>
              <a:ext uri="{FF2B5EF4-FFF2-40B4-BE49-F238E27FC236}">
                <a16:creationId xmlns:a16="http://schemas.microsoft.com/office/drawing/2014/main" id="{4E840E8B-E189-2EFE-9EF0-A11E891927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35F610-5B17-6CDD-F395-0E7CE49AB7D7}"/>
              </a:ext>
            </a:extLst>
          </p:cNvPr>
          <p:cNvSpPr>
            <a:spLocks noGrp="1"/>
          </p:cNvSpPr>
          <p:nvPr>
            <p:ph type="sldNum" sz="quarter" idx="12"/>
          </p:nvPr>
        </p:nvSpPr>
        <p:spPr/>
        <p:txBody>
          <a:bodyPr/>
          <a:lstStyle/>
          <a:p>
            <a:fld id="{5471205A-F01B-1542-96F9-2DF5E6755689}" type="slidenum">
              <a:rPr lang="en-US" smtClean="0"/>
              <a:t>‹#›</a:t>
            </a:fld>
            <a:endParaRPr lang="en-US"/>
          </a:p>
        </p:txBody>
      </p:sp>
    </p:spTree>
    <p:extLst>
      <p:ext uri="{BB962C8B-B14F-4D97-AF65-F5344CB8AC3E}">
        <p14:creationId xmlns:p14="http://schemas.microsoft.com/office/powerpoint/2010/main" val="1141282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4EB2B-5224-3E70-C4B6-1EE627D659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8E75818-424C-E979-5BFC-5A4F533FA3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47BD170-6CB0-76BD-831C-49FE9B1DA8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E804BB-DF6E-8259-873C-5376A4C057DC}"/>
              </a:ext>
            </a:extLst>
          </p:cNvPr>
          <p:cNvSpPr>
            <a:spLocks noGrp="1"/>
          </p:cNvSpPr>
          <p:nvPr>
            <p:ph type="dt" sz="half" idx="10"/>
          </p:nvPr>
        </p:nvSpPr>
        <p:spPr/>
        <p:txBody>
          <a:bodyPr/>
          <a:lstStyle/>
          <a:p>
            <a:fld id="{7208857C-00A7-1D44-80C2-749AC2B35A20}" type="datetimeFigureOut">
              <a:rPr lang="en-US" smtClean="0"/>
              <a:t>9/20/24</a:t>
            </a:fld>
            <a:endParaRPr lang="en-US"/>
          </a:p>
        </p:txBody>
      </p:sp>
      <p:sp>
        <p:nvSpPr>
          <p:cNvPr id="6" name="Footer Placeholder 5">
            <a:extLst>
              <a:ext uri="{FF2B5EF4-FFF2-40B4-BE49-F238E27FC236}">
                <a16:creationId xmlns:a16="http://schemas.microsoft.com/office/drawing/2014/main" id="{C038F4F3-C339-DB49-CD9A-7C41A80909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9A3D19-8D57-9469-C522-70E553DA3898}"/>
              </a:ext>
            </a:extLst>
          </p:cNvPr>
          <p:cNvSpPr>
            <a:spLocks noGrp="1"/>
          </p:cNvSpPr>
          <p:nvPr>
            <p:ph type="sldNum" sz="quarter" idx="12"/>
          </p:nvPr>
        </p:nvSpPr>
        <p:spPr/>
        <p:txBody>
          <a:bodyPr/>
          <a:lstStyle/>
          <a:p>
            <a:fld id="{5471205A-F01B-1542-96F9-2DF5E6755689}" type="slidenum">
              <a:rPr lang="en-US" smtClean="0"/>
              <a:t>‹#›</a:t>
            </a:fld>
            <a:endParaRPr lang="en-US"/>
          </a:p>
        </p:txBody>
      </p:sp>
    </p:spTree>
    <p:extLst>
      <p:ext uri="{BB962C8B-B14F-4D97-AF65-F5344CB8AC3E}">
        <p14:creationId xmlns:p14="http://schemas.microsoft.com/office/powerpoint/2010/main" val="2747406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F72336-B380-73A8-2411-67E76C2C92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C781D55-D22C-4C94-088A-F54A2CA058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B9B203-4600-0AB9-6177-5909FD2326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08857C-00A7-1D44-80C2-749AC2B35A20}" type="datetimeFigureOut">
              <a:rPr lang="en-US" smtClean="0"/>
              <a:t>9/20/24</a:t>
            </a:fld>
            <a:endParaRPr lang="en-US"/>
          </a:p>
        </p:txBody>
      </p:sp>
      <p:sp>
        <p:nvSpPr>
          <p:cNvPr id="5" name="Footer Placeholder 4">
            <a:extLst>
              <a:ext uri="{FF2B5EF4-FFF2-40B4-BE49-F238E27FC236}">
                <a16:creationId xmlns:a16="http://schemas.microsoft.com/office/drawing/2014/main" id="{A91A625B-A0D0-E827-0FA3-FE83CE00B0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C62973E-4E61-41B6-22A7-F1A3D45489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71205A-F01B-1542-96F9-2DF5E6755689}" type="slidenum">
              <a:rPr lang="en-US" smtClean="0"/>
              <a:t>‹#›</a:t>
            </a:fld>
            <a:endParaRPr lang="en-US"/>
          </a:p>
        </p:txBody>
      </p:sp>
    </p:spTree>
    <p:extLst>
      <p:ext uri="{BB962C8B-B14F-4D97-AF65-F5344CB8AC3E}">
        <p14:creationId xmlns:p14="http://schemas.microsoft.com/office/powerpoint/2010/main" val="1730449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61913-2D84-DA95-4B9F-79A62721E3BA}"/>
              </a:ext>
            </a:extLst>
          </p:cNvPr>
          <p:cNvSpPr>
            <a:spLocks noGrp="1"/>
          </p:cNvSpPr>
          <p:nvPr>
            <p:ph type="ctrTitle"/>
          </p:nvPr>
        </p:nvSpPr>
        <p:spPr/>
        <p:txBody>
          <a:bodyPr/>
          <a:lstStyle/>
          <a:p>
            <a:r>
              <a:rPr lang="en-US" dirty="0"/>
              <a:t>LTES PDS Review</a:t>
            </a:r>
          </a:p>
        </p:txBody>
      </p:sp>
      <p:sp>
        <p:nvSpPr>
          <p:cNvPr id="3" name="Subtitle 2">
            <a:extLst>
              <a:ext uri="{FF2B5EF4-FFF2-40B4-BE49-F238E27FC236}">
                <a16:creationId xmlns:a16="http://schemas.microsoft.com/office/drawing/2014/main" id="{9BED0ED0-085C-2AB7-37F2-16AFE9F81602}"/>
              </a:ext>
            </a:extLst>
          </p:cNvPr>
          <p:cNvSpPr>
            <a:spLocks noGrp="1"/>
          </p:cNvSpPr>
          <p:nvPr>
            <p:ph type="subTitle" idx="1"/>
          </p:nvPr>
        </p:nvSpPr>
        <p:spPr/>
        <p:txBody>
          <a:bodyPr/>
          <a:lstStyle/>
          <a:p>
            <a:r>
              <a:rPr lang="en-US" dirty="0"/>
              <a:t>Andrew Rivkin</a:t>
            </a:r>
          </a:p>
        </p:txBody>
      </p:sp>
    </p:spTree>
    <p:extLst>
      <p:ext uri="{BB962C8B-B14F-4D97-AF65-F5344CB8AC3E}">
        <p14:creationId xmlns:p14="http://schemas.microsoft.com/office/powerpoint/2010/main" val="3474270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428D4-0912-94AA-9E06-A01E78E23B63}"/>
              </a:ext>
            </a:extLst>
          </p:cNvPr>
          <p:cNvSpPr>
            <a:spLocks noGrp="1"/>
          </p:cNvSpPr>
          <p:nvPr>
            <p:ph type="title"/>
          </p:nvPr>
        </p:nvSpPr>
        <p:spPr/>
        <p:txBody>
          <a:bodyPr/>
          <a:lstStyle/>
          <a:p>
            <a:r>
              <a:rPr lang="en-US" dirty="0"/>
              <a:t>General comments</a:t>
            </a:r>
          </a:p>
        </p:txBody>
      </p:sp>
      <p:sp>
        <p:nvSpPr>
          <p:cNvPr id="3" name="Content Placeholder 2">
            <a:extLst>
              <a:ext uri="{FF2B5EF4-FFF2-40B4-BE49-F238E27FC236}">
                <a16:creationId xmlns:a16="http://schemas.microsoft.com/office/drawing/2014/main" id="{9FC1A311-B3B3-F35A-EEA3-39F7421DC86A}"/>
              </a:ext>
            </a:extLst>
          </p:cNvPr>
          <p:cNvSpPr>
            <a:spLocks noGrp="1"/>
          </p:cNvSpPr>
          <p:nvPr>
            <p:ph idx="1"/>
          </p:nvPr>
        </p:nvSpPr>
        <p:spPr/>
        <p:txBody>
          <a:bodyPr>
            <a:normAutofit/>
          </a:bodyPr>
          <a:lstStyle/>
          <a:p>
            <a:r>
              <a:rPr lang="en-US" dirty="0"/>
              <a:t>This was a very difficult dataset to work with at a very basic level. While I recognize that HDF files are accepted in Earth Science and other scientific communities, I’ve never encountered one before and I suspect this might be the only PDS-SBN archive that uses them. Precursor instrument datasets used FITS files.</a:t>
            </a:r>
          </a:p>
          <a:p>
            <a:r>
              <a:rPr lang="en-US" dirty="0"/>
              <a:t>The fact that PDS Viewer doesn’t work with the current Mac operating system (and hasn’t for months) also made reviewing more difficult than my general experience.</a:t>
            </a:r>
          </a:p>
          <a:p>
            <a:r>
              <a:rPr lang="en-US" dirty="0"/>
              <a:t>I was ultimately able to extract some spectra and do some analysis, but the process was more tedious than I might have liked.</a:t>
            </a:r>
          </a:p>
        </p:txBody>
      </p:sp>
    </p:spTree>
    <p:extLst>
      <p:ext uri="{BB962C8B-B14F-4D97-AF65-F5344CB8AC3E}">
        <p14:creationId xmlns:p14="http://schemas.microsoft.com/office/powerpoint/2010/main" val="3105104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20CF6-12AA-DB30-62FF-08A651F7095A}"/>
              </a:ext>
            </a:extLst>
          </p:cNvPr>
          <p:cNvSpPr>
            <a:spLocks noGrp="1"/>
          </p:cNvSpPr>
          <p:nvPr>
            <p:ph type="title"/>
          </p:nvPr>
        </p:nvSpPr>
        <p:spPr/>
        <p:txBody>
          <a:bodyPr/>
          <a:lstStyle/>
          <a:p>
            <a:r>
              <a:rPr lang="en-US" dirty="0"/>
              <a:t>SIS (etc.)</a:t>
            </a:r>
          </a:p>
        </p:txBody>
      </p:sp>
      <p:sp>
        <p:nvSpPr>
          <p:cNvPr id="3" name="Content Placeholder 2">
            <a:extLst>
              <a:ext uri="{FF2B5EF4-FFF2-40B4-BE49-F238E27FC236}">
                <a16:creationId xmlns:a16="http://schemas.microsoft.com/office/drawing/2014/main" id="{1E96C960-A43B-9CC3-19D7-79FD79ED36B0}"/>
              </a:ext>
            </a:extLst>
          </p:cNvPr>
          <p:cNvSpPr>
            <a:spLocks noGrp="1"/>
          </p:cNvSpPr>
          <p:nvPr>
            <p:ph idx="1"/>
          </p:nvPr>
        </p:nvSpPr>
        <p:spPr>
          <a:xfrm>
            <a:off x="838200" y="1499053"/>
            <a:ext cx="10515600" cy="4993822"/>
          </a:xfrm>
        </p:spPr>
        <p:txBody>
          <a:bodyPr>
            <a:normAutofit fontScale="92500" lnSpcReduction="20000"/>
          </a:bodyPr>
          <a:lstStyle/>
          <a:p>
            <a:r>
              <a:rPr lang="en-US" sz="2000" dirty="0"/>
              <a:t>SIS seems overall OK, I think.</a:t>
            </a:r>
          </a:p>
          <a:p>
            <a:r>
              <a:rPr lang="en-US" sz="2000" dirty="0"/>
              <a:t>There is disagreement within the materials in general whether the instrument is called L’TES or LTES.</a:t>
            </a:r>
          </a:p>
          <a:p>
            <a:r>
              <a:rPr lang="en-US" sz="2000" dirty="0"/>
              <a:t>There are some statements that are inconsistent with the datasets themselves. The most obvious one is that “LTES collects data in the spectral range 5.71—100 µm”, while the calibrated data runs from 3.3-1157 µm. The label for the calibrated data disagrees with both of those, with the “Field Of View” saying it collects data from 6-75 µm.</a:t>
            </a:r>
          </a:p>
          <a:p>
            <a:r>
              <a:rPr lang="en-US" sz="2000" dirty="0"/>
              <a:t>The SIS says “The instrument will start collecting data one day before closest approach…continue until one day after closest approach”. That’s not true for the </a:t>
            </a:r>
            <a:r>
              <a:rPr lang="en-US" sz="2000" dirty="0" err="1"/>
              <a:t>Dinkinesh</a:t>
            </a:r>
            <a:r>
              <a:rPr lang="en-US" sz="2000" dirty="0"/>
              <a:t> data.</a:t>
            </a:r>
          </a:p>
          <a:p>
            <a:r>
              <a:rPr lang="en-US" sz="2000" dirty="0"/>
              <a:t>The SIS says in the section on calibrated data that “The interferograms…are converted into voltage spectra…then converted into calibrated radiance spectra using the LTES calibration software”. I don’t see that this software is included? </a:t>
            </a:r>
          </a:p>
          <a:p>
            <a:pPr lvl="1"/>
            <a:r>
              <a:rPr lang="en-US" sz="1600" dirty="0"/>
              <a:t>The equation on Page 10 includes terms that are the Fourier transform of the interferogram, and are in Volts (”Voltage value”). Array index 26 (on page 21) is “</a:t>
            </a:r>
            <a:r>
              <a:rPr lang="en-US" sz="1600" dirty="0" err="1"/>
              <a:t>ifgm</a:t>
            </a:r>
            <a:r>
              <a:rPr lang="en-US" sz="1600" dirty="0"/>
              <a:t>”, which claims to be the interferogram, but is also in Volts. Are all of these consistent? </a:t>
            </a:r>
          </a:p>
          <a:p>
            <a:r>
              <a:rPr lang="en-US" sz="2000" dirty="0"/>
              <a:t>The “</a:t>
            </a:r>
            <a:r>
              <a:rPr lang="en-US" sz="2000" dirty="0" err="1"/>
              <a:t>intended_target</a:t>
            </a:r>
            <a:r>
              <a:rPr lang="en-US" sz="2000" dirty="0"/>
              <a:t>” keyword explicitly says that it may differ from the actual target. I did not run across an “actual target” keyword, and am not sure how the users are supposed to know what the actual target is. </a:t>
            </a:r>
          </a:p>
          <a:p>
            <a:r>
              <a:rPr lang="en-US" sz="2000" dirty="0"/>
              <a:t>I was surprised to see Davinci listed as the only “applicable software”. The page pointed to has been updated once since 2011 (to include new binaries to download) and has very little in the way of support for new users. </a:t>
            </a:r>
          </a:p>
        </p:txBody>
      </p:sp>
    </p:spTree>
    <p:extLst>
      <p:ext uri="{BB962C8B-B14F-4D97-AF65-F5344CB8AC3E}">
        <p14:creationId xmlns:p14="http://schemas.microsoft.com/office/powerpoint/2010/main" val="1816071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B61BF-9D04-2ABE-C3B1-9EDE3C69A671}"/>
              </a:ext>
            </a:extLst>
          </p:cNvPr>
          <p:cNvSpPr>
            <a:spLocks noGrp="1"/>
          </p:cNvSpPr>
          <p:nvPr>
            <p:ph type="title"/>
          </p:nvPr>
        </p:nvSpPr>
        <p:spPr/>
        <p:txBody>
          <a:bodyPr/>
          <a:lstStyle/>
          <a:p>
            <a:r>
              <a:rPr lang="en-US" dirty="0"/>
              <a:t>Calibrated Files</a:t>
            </a:r>
          </a:p>
        </p:txBody>
      </p:sp>
      <p:sp>
        <p:nvSpPr>
          <p:cNvPr id="3" name="Content Placeholder 2">
            <a:extLst>
              <a:ext uri="{FF2B5EF4-FFF2-40B4-BE49-F238E27FC236}">
                <a16:creationId xmlns:a16="http://schemas.microsoft.com/office/drawing/2014/main" id="{1D470D91-E989-4A61-B12D-17DF7E38477E}"/>
              </a:ext>
            </a:extLst>
          </p:cNvPr>
          <p:cNvSpPr>
            <a:spLocks noGrp="1"/>
          </p:cNvSpPr>
          <p:nvPr>
            <p:ph idx="1"/>
          </p:nvPr>
        </p:nvSpPr>
        <p:spPr>
          <a:xfrm>
            <a:off x="457200" y="1825625"/>
            <a:ext cx="5638800" cy="4351338"/>
          </a:xfrm>
        </p:spPr>
        <p:txBody>
          <a:bodyPr>
            <a:normAutofit fontScale="92500" lnSpcReduction="20000"/>
          </a:bodyPr>
          <a:lstStyle/>
          <a:p>
            <a:pPr marL="0" marR="0">
              <a:spcBef>
                <a:spcPts val="0"/>
              </a:spcBef>
              <a:spcAft>
                <a:spcPts val="0"/>
              </a:spcAft>
            </a:pPr>
            <a:r>
              <a:rPr lang="en-US" kern="100" dirty="0">
                <a:effectLst/>
                <a:latin typeface="Calibri" panose="020F0502020204030204" pitchFamily="34" charset="0"/>
                <a:ea typeface="Calibri" panose="020F0502020204030204" pitchFamily="34" charset="0"/>
                <a:cs typeface="Times New Roman" panose="02020603050405020304" pitchFamily="18" charset="0"/>
              </a:rPr>
              <a:t>Using </a:t>
            </a:r>
            <a:r>
              <a:rPr lang="en-US" kern="100" dirty="0" err="1">
                <a:effectLst/>
                <a:latin typeface="Calibri" panose="020F0502020204030204" pitchFamily="34" charset="0"/>
                <a:ea typeface="Calibri" panose="020F0502020204030204" pitchFamily="34" charset="0"/>
                <a:cs typeface="Times New Roman" panose="02020603050405020304" pitchFamily="18" charset="0"/>
              </a:rPr>
              <a:t>HDFView</a:t>
            </a:r>
            <a:r>
              <a:rPr lang="en-US" kern="100" dirty="0">
                <a:effectLst/>
                <a:latin typeface="Calibri" panose="020F0502020204030204" pitchFamily="34" charset="0"/>
                <a:ea typeface="Calibri" panose="020F0502020204030204" pitchFamily="34" charset="0"/>
                <a:cs typeface="Times New Roman" panose="02020603050405020304" pitchFamily="18" charset="0"/>
              </a:rPr>
              <a:t>, since PDS4_Viewer not working</a:t>
            </a:r>
          </a:p>
          <a:p>
            <a:pPr marL="0" marR="0">
              <a:spcBef>
                <a:spcPts val="0"/>
              </a:spcBef>
              <a:spcAft>
                <a:spcPts val="0"/>
              </a:spcAft>
            </a:pPr>
            <a:r>
              <a:rPr lang="en-US" kern="100" dirty="0" err="1">
                <a:effectLst/>
                <a:latin typeface="Calibri" panose="020F0502020204030204" pitchFamily="34" charset="0"/>
                <a:ea typeface="Calibri" panose="020F0502020204030204" pitchFamily="34" charset="0"/>
                <a:cs typeface="Times New Roman" panose="02020603050405020304" pitchFamily="18" charset="0"/>
              </a:rPr>
              <a:t>HDFView</a:t>
            </a:r>
            <a:r>
              <a:rPr lang="en-US" kern="100" dirty="0">
                <a:effectLst/>
                <a:latin typeface="Calibri" panose="020F0502020204030204" pitchFamily="34" charset="0"/>
                <a:ea typeface="Calibri" panose="020F0502020204030204" pitchFamily="34" charset="0"/>
                <a:cs typeface="Times New Roman" panose="02020603050405020304" pitchFamily="18" charset="0"/>
              </a:rPr>
              <a:t> only showing things in the calibrated file as 1-D even when 2-D.  See brightness temperature on right</a:t>
            </a:r>
          </a:p>
          <a:p>
            <a:pPr marL="0" marR="0">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My impression is that this should show as a spreadsheet. </a:t>
            </a:r>
          </a:p>
          <a:p>
            <a:pPr marL="0" marR="0">
              <a:spcBef>
                <a:spcPts val="0"/>
              </a:spcBef>
              <a:spcAft>
                <a:spcPts val="0"/>
              </a:spcAft>
            </a:pPr>
            <a:r>
              <a:rPr lang="en-US" kern="100" dirty="0">
                <a:latin typeface="Calibri" panose="020F0502020204030204" pitchFamily="34" charset="0"/>
                <a:ea typeface="Calibri" panose="020F0502020204030204" pitchFamily="34" charset="0"/>
                <a:cs typeface="Times New Roman" panose="02020603050405020304" pitchFamily="18" charset="0"/>
              </a:rPr>
              <a:t>Nothing can be plotted, I’m assuming this is an issue with </a:t>
            </a:r>
            <a:r>
              <a:rPr lang="en-US" kern="100" dirty="0" err="1">
                <a:latin typeface="Calibri" panose="020F0502020204030204" pitchFamily="34" charset="0"/>
                <a:ea typeface="Calibri" panose="020F0502020204030204" pitchFamily="34" charset="0"/>
                <a:cs typeface="Times New Roman" panose="02020603050405020304" pitchFamily="18" charset="0"/>
              </a:rPr>
              <a:t>HDFView</a:t>
            </a:r>
            <a:r>
              <a:rPr lang="en-US" kern="100" dirty="0">
                <a:latin typeface="Calibri" panose="020F0502020204030204" pitchFamily="34" charset="0"/>
                <a:ea typeface="Calibri" panose="020F0502020204030204" pitchFamily="34" charset="0"/>
                <a:cs typeface="Times New Roman" panose="02020603050405020304" pitchFamily="18" charset="0"/>
              </a:rPr>
              <a:t> rather than the data?</a:t>
            </a:r>
          </a:p>
          <a:p>
            <a:pPr marL="0" marR="0">
              <a:spcBef>
                <a:spcPts val="0"/>
              </a:spcBef>
              <a:spcAft>
                <a:spcPts val="0"/>
              </a:spcAft>
            </a:pPr>
            <a:r>
              <a:rPr lang="en-US" kern="100" dirty="0">
                <a:latin typeface="Calibri" panose="020F0502020204030204" pitchFamily="34" charset="0"/>
                <a:ea typeface="Calibri" panose="020F0502020204030204" pitchFamily="34" charset="0"/>
                <a:cs typeface="Times New Roman" panose="02020603050405020304" pitchFamily="18" charset="0"/>
              </a:rPr>
              <a:t>The values for ”</a:t>
            </a:r>
            <a:r>
              <a:rPr lang="en-US" kern="100" dirty="0" err="1">
                <a:latin typeface="Calibri" panose="020F0502020204030204" pitchFamily="34" charset="0"/>
                <a:ea typeface="Calibri" panose="020F0502020204030204" pitchFamily="34" charset="0"/>
                <a:cs typeface="Times New Roman" panose="02020603050405020304" pitchFamily="18" charset="0"/>
              </a:rPr>
              <a:t>xaxis</a:t>
            </a:r>
            <a:r>
              <a:rPr lang="en-US" kern="100" dirty="0">
                <a:latin typeface="Calibri" panose="020F0502020204030204" pitchFamily="34" charset="0"/>
                <a:ea typeface="Calibri" panose="020F0502020204030204" pitchFamily="34" charset="0"/>
                <a:cs typeface="Times New Roman" panose="02020603050405020304" pitchFamily="18" charset="0"/>
              </a:rPr>
              <a:t>” (which really should be renamed ”wavenumber”) in slots 348-399 are all identical. Is there a reason they aren’t trimmed?</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6D1B0AF9-8FB5-0570-25A4-3BE704B04E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70171" y="1211715"/>
            <a:ext cx="5757121" cy="4100513"/>
          </a:xfrm>
          <a:prstGeom prst="rect">
            <a:avLst/>
          </a:prstGeom>
        </p:spPr>
      </p:pic>
    </p:spTree>
    <p:extLst>
      <p:ext uri="{BB962C8B-B14F-4D97-AF65-F5344CB8AC3E}">
        <p14:creationId xmlns:p14="http://schemas.microsoft.com/office/powerpoint/2010/main" val="3409607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A14AB-AA8A-8C22-EB73-AD28DBE73D15}"/>
              </a:ext>
            </a:extLst>
          </p:cNvPr>
          <p:cNvSpPr>
            <a:spLocks noGrp="1"/>
          </p:cNvSpPr>
          <p:nvPr>
            <p:ph type="title"/>
          </p:nvPr>
        </p:nvSpPr>
        <p:spPr/>
        <p:txBody>
          <a:bodyPr/>
          <a:lstStyle/>
          <a:p>
            <a:r>
              <a:rPr lang="en-US" dirty="0"/>
              <a:t>Working with Calibrated Radiance</a:t>
            </a:r>
          </a:p>
        </p:txBody>
      </p:sp>
      <p:sp>
        <p:nvSpPr>
          <p:cNvPr id="3" name="Content Placeholder 2">
            <a:extLst>
              <a:ext uri="{FF2B5EF4-FFF2-40B4-BE49-F238E27FC236}">
                <a16:creationId xmlns:a16="http://schemas.microsoft.com/office/drawing/2014/main" id="{FCAB9D21-395A-28F9-A0F5-B1B4BAD56093}"/>
              </a:ext>
            </a:extLst>
          </p:cNvPr>
          <p:cNvSpPr>
            <a:spLocks noGrp="1"/>
          </p:cNvSpPr>
          <p:nvPr>
            <p:ph idx="1"/>
          </p:nvPr>
        </p:nvSpPr>
        <p:spPr>
          <a:xfrm>
            <a:off x="359229" y="1433739"/>
            <a:ext cx="5649685" cy="5315404"/>
          </a:xfrm>
        </p:spPr>
        <p:txBody>
          <a:bodyPr>
            <a:normAutofit fontScale="92500" lnSpcReduction="20000"/>
          </a:bodyPr>
          <a:lstStyle/>
          <a:p>
            <a:r>
              <a:rPr lang="en-US" sz="2600" kern="100" dirty="0">
                <a:effectLst/>
                <a:latin typeface="Calibri" panose="020F0502020204030204" pitchFamily="34" charset="0"/>
                <a:ea typeface="Calibri" panose="020F0502020204030204" pitchFamily="34" charset="0"/>
                <a:cs typeface="Times New Roman" panose="02020603050405020304" pitchFamily="18" charset="0"/>
              </a:rPr>
              <a:t>The range to surface data suggests closest approach is at sample 3299. </a:t>
            </a:r>
          </a:p>
          <a:p>
            <a:r>
              <a:rPr lang="en-US" sz="2600" kern="100" dirty="0">
                <a:effectLst/>
                <a:latin typeface="Calibri" panose="020F0502020204030204" pitchFamily="34" charset="0"/>
                <a:ea typeface="Calibri" panose="020F0502020204030204" pitchFamily="34" charset="0"/>
                <a:cs typeface="Times New Roman" panose="02020603050405020304" pitchFamily="18" charset="0"/>
              </a:rPr>
              <a:t>Eventually was able to extract radiance data from columns 3297-3302 (one at a time, had to transpose them to being rows and then export) and export </a:t>
            </a:r>
            <a:r>
              <a:rPr lang="en-US" sz="2600" kern="100">
                <a:effectLst/>
                <a:latin typeface="Calibri" panose="020F0502020204030204" pitchFamily="34" charset="0"/>
                <a:ea typeface="Calibri" panose="020F0502020204030204" pitchFamily="34" charset="0"/>
                <a:cs typeface="Times New Roman" panose="02020603050405020304" pitchFamily="18" charset="0"/>
              </a:rPr>
              <a:t>the wavenumber </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data. </a:t>
            </a:r>
          </a:p>
          <a:p>
            <a:r>
              <a:rPr lang="en-US" sz="2600" kern="100" dirty="0">
                <a:effectLst/>
                <a:latin typeface="Calibri" panose="020F0502020204030204" pitchFamily="34" charset="0"/>
                <a:ea typeface="Calibri" panose="020F0502020204030204" pitchFamily="34" charset="0"/>
                <a:cs typeface="Times New Roman" panose="02020603050405020304" pitchFamily="18" charset="0"/>
              </a:rPr>
              <a:t>Fit that to standard thermal model, still some inconsistencies I but didn’t do a rigorous job, so likely OK</a:t>
            </a:r>
          </a:p>
          <a:p>
            <a:pPr marL="457200" lvl="1">
              <a:spcBef>
                <a:spcPts val="0"/>
              </a:spcBef>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At least some values are not what I’m expecting for some keywords/files/attributes/whatever you call them. </a:t>
            </a:r>
          </a:p>
          <a:p>
            <a:pPr marL="457200" lvl="1">
              <a:spcBef>
                <a:spcPts val="0"/>
              </a:spcBef>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The phase angle, for instance, is 9999 for all samples, despite it pointing at the target. </a:t>
            </a:r>
          </a:p>
          <a:p>
            <a:pPr marL="457200" lvl="1">
              <a:spcBef>
                <a:spcPts val="0"/>
              </a:spcBef>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The same is true of the emission angle, for instance. </a:t>
            </a:r>
          </a:p>
          <a:p>
            <a:pPr marL="457200" lvl="1">
              <a:spcBef>
                <a:spcPts val="0"/>
              </a:spcBef>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Sub-spacecraft latitude is there, though. </a:t>
            </a:r>
          </a:p>
          <a:p>
            <a:pPr marL="0" marR="0" indent="0">
              <a:spcBef>
                <a:spcPts val="0"/>
              </a:spcBef>
              <a:spcAft>
                <a:spcPts val="0"/>
              </a:spcAft>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38125" marR="0" indent="-238125">
              <a:spcBef>
                <a:spcPts val="0"/>
              </a:spcBef>
              <a:spcAft>
                <a:spcPts val="0"/>
              </a:spcAft>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So data can be extracted, after some gnashing of teeth, but some useful information is absent. </a:t>
            </a:r>
          </a:p>
          <a:p>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A9099C90-6FCB-0280-7281-EDE89B4C514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08913" y="1690688"/>
            <a:ext cx="6072807" cy="3643312"/>
          </a:xfrm>
          <a:prstGeom prst="rect">
            <a:avLst/>
          </a:prstGeom>
        </p:spPr>
      </p:pic>
    </p:spTree>
    <p:extLst>
      <p:ext uri="{BB962C8B-B14F-4D97-AF65-F5344CB8AC3E}">
        <p14:creationId xmlns:p14="http://schemas.microsoft.com/office/powerpoint/2010/main" val="7514922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TotalTime>
  <Words>672</Words>
  <Application>Microsoft Macintosh PowerPoint</Application>
  <PresentationFormat>Widescreen</PresentationFormat>
  <Paragraphs>31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LTES PDS Review</vt:lpstr>
      <vt:lpstr>General comments</vt:lpstr>
      <vt:lpstr>SIS (etc.)</vt:lpstr>
      <vt:lpstr>Calibrated Files</vt:lpstr>
      <vt:lpstr>Working with Calibrated Radiance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Andrew S. Rivkin</dc:creator>
  <cp:lastModifiedBy>Andrew S. Rivkin</cp:lastModifiedBy>
  <cp:revision>6</cp:revision>
  <dcterms:created xsi:type="dcterms:W3CDTF">2024-09-20T16:10:22Z</dcterms:created>
  <dcterms:modified xsi:type="dcterms:W3CDTF">2024-09-20T20:22:24Z</dcterms:modified>
</cp:coreProperties>
</file>