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7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4"/>
  </p:normalViewPr>
  <p:slideViewPr>
    <p:cSldViewPr snapToGrid="0">
      <p:cViewPr varScale="1">
        <p:scale>
          <a:sx n="117" d="100"/>
          <a:sy n="117" d="100"/>
        </p:scale>
        <p:origin x="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47EBC26-5F65-E245-8BDB-11855E9C5A3B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A55A232-510D-DA46-87C5-F65F5AD87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8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BC26-5F65-E245-8BDB-11855E9C5A3B}" type="datetimeFigureOut">
              <a:rPr lang="en-US" smtClean="0"/>
              <a:t>2/6/25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A232-510D-DA46-87C5-F65F5AD87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2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BC26-5F65-E245-8BDB-11855E9C5A3B}" type="datetimeFigureOut">
              <a:rPr lang="en-US" smtClean="0"/>
              <a:t>2/6/25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A232-510D-DA46-87C5-F65F5AD87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01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BC26-5F65-E245-8BDB-11855E9C5A3B}" type="datetimeFigureOut">
              <a:rPr lang="en-US" smtClean="0"/>
              <a:t>2/6/25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A232-510D-DA46-87C5-F65F5AD8777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958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BC26-5F65-E245-8BDB-11855E9C5A3B}" type="datetimeFigureOut">
              <a:rPr lang="en-US" smtClean="0"/>
              <a:t>2/6/25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A232-510D-DA46-87C5-F65F5AD87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91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BC26-5F65-E245-8BDB-11855E9C5A3B}" type="datetimeFigureOut">
              <a:rPr lang="en-US" smtClean="0"/>
              <a:t>2/6/25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A232-510D-DA46-87C5-F65F5AD87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20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BC26-5F65-E245-8BDB-11855E9C5A3B}" type="datetimeFigureOut">
              <a:rPr lang="en-US" smtClean="0"/>
              <a:t>2/6/25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A232-510D-DA46-87C5-F65F5AD87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39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BC26-5F65-E245-8BDB-11855E9C5A3B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A232-510D-DA46-87C5-F65F5AD87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94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BC26-5F65-E245-8BDB-11855E9C5A3B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A232-510D-DA46-87C5-F65F5AD87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9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BC26-5F65-E245-8BDB-11855E9C5A3B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A232-510D-DA46-87C5-F65F5AD87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2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BC26-5F65-E245-8BDB-11855E9C5A3B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A232-510D-DA46-87C5-F65F5AD87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3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BC26-5F65-E245-8BDB-11855E9C5A3B}" type="datetimeFigureOut">
              <a:rPr lang="en-US" smtClean="0"/>
              <a:t>2/6/25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A232-510D-DA46-87C5-F65F5AD87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BC26-5F65-E245-8BDB-11855E9C5A3B}" type="datetimeFigureOut">
              <a:rPr lang="en-US" smtClean="0"/>
              <a:t>2/6/25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A232-510D-DA46-87C5-F65F5AD87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6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BC26-5F65-E245-8BDB-11855E9C5A3B}" type="datetimeFigureOut">
              <a:rPr lang="en-US" smtClean="0"/>
              <a:t>2/6/25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A232-510D-DA46-87C5-F65F5AD87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BC26-5F65-E245-8BDB-11855E9C5A3B}" type="datetimeFigureOut">
              <a:rPr lang="en-US" smtClean="0"/>
              <a:t>2/6/25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A232-510D-DA46-87C5-F65F5AD87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4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BC26-5F65-E245-8BDB-11855E9C5A3B}" type="datetimeFigureOut">
              <a:rPr lang="en-US" smtClean="0"/>
              <a:t>2/6/25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A232-510D-DA46-87C5-F65F5AD87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BC26-5F65-E245-8BDB-11855E9C5A3B}" type="datetimeFigureOut">
              <a:rPr lang="en-US" smtClean="0"/>
              <a:t>2/6/25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A232-510D-DA46-87C5-F65F5AD87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5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EBC26-5F65-E245-8BDB-11855E9C5A3B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A232-510D-DA46-87C5-F65F5AD87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81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559E1-E625-FEF2-AEC9-75E1E46373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LORRI Data Review</a:t>
            </a:r>
            <a:br>
              <a:rPr lang="en-US" dirty="0"/>
            </a:br>
            <a:r>
              <a:rPr lang="en-US" dirty="0"/>
              <a:t>New Horizons KEM 1 V2.0 &amp; KEM 2 v1.0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C355A-D2A1-B8C2-91A5-1274842DEA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Bryan Holler (SECONDARY)</a:t>
            </a:r>
          </a:p>
          <a:p>
            <a:r>
              <a:rPr lang="en-US" dirty="0"/>
              <a:t>PDS SBN Review</a:t>
            </a:r>
          </a:p>
          <a:p>
            <a:r>
              <a:rPr lang="en-US" dirty="0"/>
              <a:t>February 10,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739AA-244C-3AF5-303D-E285D78E42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42" y="3741842"/>
            <a:ext cx="2810784" cy="2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2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9205C-164B-3D6F-B973-37DB1843C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F190E-451C-723A-8855-03F9D544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MAJOR ISSUES</a:t>
            </a:r>
          </a:p>
          <a:p>
            <a:pPr lvl="1"/>
            <a:r>
              <a:rPr lang="en-US" i="1" dirty="0">
                <a:solidFill>
                  <a:srgbClr val="92D050"/>
                </a:solidFill>
              </a:rPr>
              <a:t>None</a:t>
            </a:r>
          </a:p>
          <a:p>
            <a:r>
              <a:rPr lang="en-US" sz="2800" dirty="0"/>
              <a:t>MINOR ISSUES</a:t>
            </a:r>
          </a:p>
          <a:p>
            <a:pPr lvl="1"/>
            <a:r>
              <a:rPr lang="en-US" i="1" dirty="0">
                <a:solidFill>
                  <a:srgbClr val="FFC000"/>
                </a:solidFill>
              </a:rPr>
              <a:t>SOC document describes taking a median of the dark columns in the bias subtraction process, but in the headers the mean is used instead (see keywords BIASMTHD &amp; BIASLEVL)</a:t>
            </a:r>
          </a:p>
          <a:p>
            <a:pPr lvl="1"/>
            <a:r>
              <a:rPr lang="en-US" i="1" dirty="0">
                <a:solidFill>
                  <a:srgbClr val="FFC000"/>
                </a:solidFill>
              </a:rPr>
              <a:t>No description in the SOC document of how to remove the bias for windowed images</a:t>
            </a:r>
          </a:p>
        </p:txBody>
      </p:sp>
    </p:spTree>
    <p:extLst>
      <p:ext uri="{BB962C8B-B14F-4D97-AF65-F5344CB8AC3E}">
        <p14:creationId xmlns:p14="http://schemas.microsoft.com/office/powerpoint/2010/main" val="66161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DFBCB-A254-27D1-DFD9-9B1D03F47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81139-DC81-A1E0-9E20-797A39071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15886"/>
            <a:ext cx="9905999" cy="4267201"/>
          </a:xfrm>
        </p:spPr>
        <p:txBody>
          <a:bodyPr>
            <a:normAutofit/>
          </a:bodyPr>
          <a:lstStyle/>
          <a:p>
            <a:r>
              <a:rPr lang="en-US" dirty="0"/>
              <a:t>Includes 2 different data sets:</a:t>
            </a:r>
          </a:p>
          <a:p>
            <a:pPr lvl="1"/>
            <a:r>
              <a:rPr lang="en-US" dirty="0"/>
              <a:t>Second version of the New Horizons KEM 1Long Range Reconnaissance Imager (LORRI) data set (target: </a:t>
            </a:r>
            <a:r>
              <a:rPr lang="en-US" dirty="0" err="1"/>
              <a:t>Arrokoth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V2 appears to be a subset of V1</a:t>
            </a:r>
          </a:p>
          <a:p>
            <a:pPr lvl="1"/>
            <a:r>
              <a:rPr lang="en-US" dirty="0"/>
              <a:t>First version of the New Horizons KEM 2 LORRI data set (targets: Saturn, NGC 3532, 2010 KS11, cosmic background, and interplanetary dust)</a:t>
            </a:r>
          </a:p>
          <a:p>
            <a:r>
              <a:rPr lang="en-US" dirty="0"/>
              <a:t>72 total sequences in the KEM 2 data set, none of which were skipped (all instrument fields populated with “LOR” in the </a:t>
            </a:r>
            <a:r>
              <a:rPr lang="en-US" i="1" dirty="0"/>
              <a:t>seq_lorri_kem2.lblx</a:t>
            </a:r>
          </a:p>
          <a:p>
            <a:pPr lvl="1"/>
            <a:r>
              <a:rPr lang="en-US" dirty="0"/>
              <a:t>No sequence file for the KEM 1 data set</a:t>
            </a:r>
          </a:p>
        </p:txBody>
      </p:sp>
    </p:spTree>
    <p:extLst>
      <p:ext uri="{BB962C8B-B14F-4D97-AF65-F5344CB8AC3E}">
        <p14:creationId xmlns:p14="http://schemas.microsoft.com/office/powerpoint/2010/main" val="160515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1C5A3-4377-C44B-64B8-D78D29DC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78ACA-E08E-8A6E-AAB5-BAC5F5487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KEM 1</a:t>
            </a:r>
          </a:p>
          <a:p>
            <a:pPr lvl="1"/>
            <a:r>
              <a:rPr lang="en-US" dirty="0"/>
              <a:t>Total of 477 raw and 477 calibrated files</a:t>
            </a:r>
          </a:p>
          <a:p>
            <a:pPr lvl="1"/>
            <a:r>
              <a:rPr lang="en-US" dirty="0"/>
              <a:t>All raw and calibrated files accessed with </a:t>
            </a:r>
            <a:r>
              <a:rPr lang="en-US" dirty="0" err="1"/>
              <a:t>astropy.io.fits</a:t>
            </a:r>
            <a:endParaRPr lang="en-US" dirty="0"/>
          </a:p>
          <a:p>
            <a:r>
              <a:rPr lang="en-US" dirty="0"/>
              <a:t>KEM 2</a:t>
            </a:r>
          </a:p>
          <a:p>
            <a:pPr lvl="1"/>
            <a:r>
              <a:rPr lang="en-US" dirty="0"/>
              <a:t>Total of 519 raw and 519 calibrated files</a:t>
            </a:r>
          </a:p>
          <a:p>
            <a:pPr lvl="1"/>
            <a:r>
              <a:rPr lang="en-US" dirty="0"/>
              <a:t>All raw and calibrated files accessed with </a:t>
            </a:r>
            <a:r>
              <a:rPr lang="en-US" dirty="0" err="1"/>
              <a:t>astropy.io.fits</a:t>
            </a:r>
            <a:endParaRPr lang="en-US" dirty="0"/>
          </a:p>
          <a:p>
            <a:r>
              <a:rPr lang="en-US" i="1" dirty="0">
                <a:solidFill>
                  <a:srgbClr val="92D050"/>
                </a:solidFill>
              </a:rPr>
              <a:t>No issues opening any of the 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1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AAF74-8CC3-E831-269D-1C57A808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labels &amp; fits headers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A4F6-DC34-D069-A760-773F8B013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.</a:t>
            </a:r>
            <a:r>
              <a:rPr lang="en-US" dirty="0" err="1"/>
              <a:t>lblx</a:t>
            </a:r>
            <a:r>
              <a:rPr lang="en-US" dirty="0"/>
              <a:t> files were examined using the PDS4 Viewer</a:t>
            </a:r>
          </a:p>
          <a:p>
            <a:r>
              <a:rPr lang="en-US" dirty="0"/>
              <a:t>FITS headers were examined using </a:t>
            </a:r>
            <a:r>
              <a:rPr lang="en-US" dirty="0" err="1"/>
              <a:t>astropy.io.fits</a:t>
            </a:r>
            <a:r>
              <a:rPr lang="en-US" dirty="0"/>
              <a:t> and ds9</a:t>
            </a:r>
          </a:p>
          <a:p>
            <a:endParaRPr lang="en-US" dirty="0"/>
          </a:p>
          <a:p>
            <a:r>
              <a:rPr lang="en-US" i="1" dirty="0">
                <a:solidFill>
                  <a:srgbClr val="92D050"/>
                </a:solidFill>
              </a:rPr>
              <a:t>No issues accessing labels or headers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6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04B8-C1F2-CA1C-07AD-1B1A2EE5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LORRI Pipeline: Bias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BAB1-C2BD-903C-7AE1-3E9E6B948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63486"/>
            <a:ext cx="9905999" cy="45611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Compute the mean in unilluminated column(s) and subtract this value from the science image to remove the overall bias level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Potential issue? The SOC document says compute a median, but the FITS headers say that a mean was used, via the BIASMTHD keyword</a:t>
            </a:r>
          </a:p>
          <a:p>
            <a:pPr lvl="1"/>
            <a:r>
              <a:rPr lang="en-US" dirty="0"/>
              <a:t>Need to remove the unilluminated column(s) after calculating the mean to prevent array size mismatches later</a:t>
            </a:r>
          </a:p>
          <a:p>
            <a:pPr lvl="1"/>
            <a:r>
              <a:rPr lang="en-US" dirty="0"/>
              <a:t>1x1 binning has 4 unilluminated columns, 4x4 binning has 1 unilluminated column</a:t>
            </a:r>
          </a:p>
          <a:p>
            <a:r>
              <a:rPr lang="en-US" dirty="0"/>
              <a:t>Use the corresponding </a:t>
            </a:r>
            <a:r>
              <a:rPr lang="en-US" dirty="0" err="1"/>
              <a:t>cal</a:t>
            </a:r>
            <a:r>
              <a:rPr lang="en-US" dirty="0"/>
              <a:t> file to determine which bias file was used, then subtract the delta-bias file from the science image to remove pixel-to-pixel variations in the detector bias</a:t>
            </a:r>
          </a:p>
          <a:p>
            <a:r>
              <a:rPr lang="en-US" dirty="0"/>
              <a:t>A step to remove the “amplifier undershoot” in the unilluminated columns is mentioned in the SOC document but is not described in detail, so this step was not performed</a:t>
            </a:r>
          </a:p>
        </p:txBody>
      </p:sp>
    </p:spTree>
    <p:extLst>
      <p:ext uri="{BB962C8B-B14F-4D97-AF65-F5344CB8AC3E}">
        <p14:creationId xmlns:p14="http://schemas.microsoft.com/office/powerpoint/2010/main" val="30541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88A53-2A86-5E6E-8BD5-02F9EA36C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5735-A350-2FFD-34ED-837C7329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LORRI Pipeline: </a:t>
            </a:r>
            <a:r>
              <a:rPr lang="en-US" dirty="0" err="1"/>
              <a:t>Desmearing</a:t>
            </a:r>
            <a:r>
              <a:rPr lang="en-US" dirty="0"/>
              <a:t> &amp; flat-fielding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04D72-C444-D2AA-9C04-6CBED32C5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63486"/>
            <a:ext cx="9905999" cy="4376057"/>
          </a:xfrm>
        </p:spPr>
        <p:txBody>
          <a:bodyPr/>
          <a:lstStyle/>
          <a:p>
            <a:r>
              <a:rPr lang="en-US" dirty="0"/>
              <a:t>Smearing occurs because LORRI does not have a shutter, so flux continues to accumulate as the detector is read out</a:t>
            </a:r>
          </a:p>
          <a:p>
            <a:r>
              <a:rPr lang="en-US" dirty="0"/>
              <a:t>The SOC document provides a set of equations to remove this effect</a:t>
            </a:r>
          </a:p>
          <a:p>
            <a:pPr lvl="1"/>
            <a:r>
              <a:rPr lang="en-US" dirty="0"/>
              <a:t>Need the size of the illuminated array (NAXIS2) and the exposure time (EXPTIME) from the header to use these equations</a:t>
            </a:r>
          </a:p>
          <a:p>
            <a:pPr lvl="1"/>
            <a:r>
              <a:rPr lang="en-US" dirty="0"/>
              <a:t>desmear_ematrix_256.fit &amp; desmear_ematrix_1024.fit are provided for use in these equations, based on the binning</a:t>
            </a:r>
          </a:p>
          <a:p>
            <a:r>
              <a:rPr lang="en-US" dirty="0"/>
              <a:t>After </a:t>
            </a:r>
            <a:r>
              <a:rPr lang="en-US" dirty="0" err="1"/>
              <a:t>desmearing</a:t>
            </a:r>
            <a:r>
              <a:rPr lang="en-US" dirty="0"/>
              <a:t>, divide the image by the flat field</a:t>
            </a:r>
          </a:p>
          <a:p>
            <a:pPr lvl="1"/>
            <a:r>
              <a:rPr lang="en-US" dirty="0"/>
              <a:t>Use the corresponding </a:t>
            </a:r>
            <a:r>
              <a:rPr lang="en-US" dirty="0" err="1"/>
              <a:t>cal</a:t>
            </a:r>
            <a:r>
              <a:rPr lang="en-US" dirty="0"/>
              <a:t> headers to determine the flat field used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0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0652-F835-1002-1282-8634F5B6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Calibrated data comparison example: KEM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BD2EF-5091-08E1-62FE-3AE14E52B2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832" y="2173570"/>
            <a:ext cx="3657600" cy="29945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6DB5BD-AC5C-6B59-35EF-7A36C03BC2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68" y="2097088"/>
            <a:ext cx="3657600" cy="31474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4A7477-B7DC-4929-2E4E-8CC764BA23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2097088"/>
            <a:ext cx="3657600" cy="31474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88AF87-A196-2631-B5F7-519BB5C73D2A}"/>
              </a:ext>
            </a:extLst>
          </p:cNvPr>
          <p:cNvSpPr txBox="1"/>
          <p:nvPr/>
        </p:nvSpPr>
        <p:spPr>
          <a:xfrm>
            <a:off x="582725" y="5350574"/>
            <a:ext cx="321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Manually calibrated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BD750B-766B-1271-1F7D-2394D0EE0879}"/>
              </a:ext>
            </a:extLst>
          </p:cNvPr>
          <p:cNvSpPr txBox="1"/>
          <p:nvPr/>
        </p:nvSpPr>
        <p:spPr>
          <a:xfrm>
            <a:off x="3755571" y="5408485"/>
            <a:ext cx="460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SOC calibrated</a:t>
            </a:r>
          </a:p>
          <a:p>
            <a:pPr algn="ctr"/>
            <a:r>
              <a:rPr lang="en-US" sz="2400" b="1" dirty="0"/>
              <a:t>(</a:t>
            </a:r>
            <a:r>
              <a:rPr lang="en-US" sz="2400" dirty="0"/>
              <a:t>lor_0408617170_0x630_sci.fit</a:t>
            </a:r>
            <a:r>
              <a:rPr lang="en-US" sz="2400" b="1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AA0A90-6E1F-2BC8-BA27-675A5B474FC5}"/>
              </a:ext>
            </a:extLst>
          </p:cNvPr>
          <p:cNvSpPr txBox="1"/>
          <p:nvPr/>
        </p:nvSpPr>
        <p:spPr>
          <a:xfrm>
            <a:off x="8248426" y="5408485"/>
            <a:ext cx="3584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Difference (SOC - manual)</a:t>
            </a:r>
          </a:p>
        </p:txBody>
      </p:sp>
    </p:spTree>
    <p:extLst>
      <p:ext uri="{BB962C8B-B14F-4D97-AF65-F5344CB8AC3E}">
        <p14:creationId xmlns:p14="http://schemas.microsoft.com/office/powerpoint/2010/main" val="332702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BD485-8440-BBC4-496A-A22B0C7CA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C3F3-7BEB-A214-BC7E-F399F22D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Calibrated data comparison example: KEM 1(zoom)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3DAA84-A6A9-F8F7-FECD-C6BC1FFBE3CB}"/>
              </a:ext>
            </a:extLst>
          </p:cNvPr>
          <p:cNvSpPr txBox="1"/>
          <p:nvPr/>
        </p:nvSpPr>
        <p:spPr>
          <a:xfrm>
            <a:off x="582725" y="5350574"/>
            <a:ext cx="321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Manually calibrated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5A4530-6D68-02EA-D8A5-3AB5EF65367A}"/>
              </a:ext>
            </a:extLst>
          </p:cNvPr>
          <p:cNvSpPr txBox="1"/>
          <p:nvPr/>
        </p:nvSpPr>
        <p:spPr>
          <a:xfrm>
            <a:off x="3755571" y="5408485"/>
            <a:ext cx="460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SOC calibrated</a:t>
            </a:r>
          </a:p>
          <a:p>
            <a:pPr algn="ctr"/>
            <a:r>
              <a:rPr lang="en-US" sz="2400" b="1" dirty="0"/>
              <a:t>(</a:t>
            </a:r>
            <a:r>
              <a:rPr lang="en-US" sz="2400" dirty="0"/>
              <a:t>lor_0408617170_0x630_sci.fit</a:t>
            </a:r>
            <a:r>
              <a:rPr lang="en-US" sz="2400" b="1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442A7E-B1CE-D76A-822B-7C0E486D4837}"/>
              </a:ext>
            </a:extLst>
          </p:cNvPr>
          <p:cNvSpPr txBox="1"/>
          <p:nvPr/>
        </p:nvSpPr>
        <p:spPr>
          <a:xfrm>
            <a:off x="8248426" y="5408485"/>
            <a:ext cx="3584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Difference (SOC - manual)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A6ECB-DB68-22DD-E1D3-08A2E43403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68" y="1968500"/>
            <a:ext cx="3657600" cy="3147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718B3F-CA66-08BF-B391-56F5DAD4AB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629" y="2044627"/>
            <a:ext cx="3657600" cy="2994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38C3C6-B744-5D15-FDBC-442882B4EA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598" y="1968500"/>
            <a:ext cx="3657600" cy="31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7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B9AB2-34FB-400A-100C-50AF23196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403B-4279-2EDC-D3C7-5A7C8304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Calibrated data comparison example: KEM 2 (Saturn)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F18E0-4950-F463-75C5-4926BB9CF9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815" y="2160319"/>
            <a:ext cx="3657600" cy="3021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CC6B4-0ED3-D56B-74BA-0E18E8ED56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85" y="2097088"/>
            <a:ext cx="3657600" cy="3147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B44A98-2AB5-EC7D-FDF0-6046A018BD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612" y="2097088"/>
            <a:ext cx="3657600" cy="31474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970CEC-AA99-E5EF-D8CF-AD25A8BDD6CE}"/>
              </a:ext>
            </a:extLst>
          </p:cNvPr>
          <p:cNvSpPr txBox="1"/>
          <p:nvPr/>
        </p:nvSpPr>
        <p:spPr>
          <a:xfrm>
            <a:off x="582725" y="5350574"/>
            <a:ext cx="321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Manually calibrated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ED7B9E-A06E-78BC-01FD-66FC2170E3B7}"/>
              </a:ext>
            </a:extLst>
          </p:cNvPr>
          <p:cNvSpPr txBox="1"/>
          <p:nvPr/>
        </p:nvSpPr>
        <p:spPr>
          <a:xfrm>
            <a:off x="3755571" y="5408485"/>
            <a:ext cx="460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SOC calibrated</a:t>
            </a:r>
          </a:p>
          <a:p>
            <a:pPr algn="ctr"/>
            <a:r>
              <a:rPr lang="en-US" sz="2400" dirty="0"/>
              <a:t>(lor_0553857717_0x630_sci.fit</a:t>
            </a:r>
            <a:r>
              <a:rPr lang="en-US" sz="2400" b="1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5DD2A-3F29-B87D-5B4C-2650D6423DF3}"/>
              </a:ext>
            </a:extLst>
          </p:cNvPr>
          <p:cNvSpPr txBox="1"/>
          <p:nvPr/>
        </p:nvSpPr>
        <p:spPr>
          <a:xfrm>
            <a:off x="8248426" y="5408485"/>
            <a:ext cx="3584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Difference (SOC - manual)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FD21FE-B934-5C8B-8584-D9C18B80EFFE}"/>
              </a:ext>
            </a:extLst>
          </p:cNvPr>
          <p:cNvSpPr txBox="1"/>
          <p:nvPr/>
        </p:nvSpPr>
        <p:spPr>
          <a:xfrm>
            <a:off x="1284514" y="6261483"/>
            <a:ext cx="10189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C000"/>
                </a:solidFill>
              </a:rPr>
              <a:t>Potential issue? No description in the SOC document of how to remove the bias for windowed images</a:t>
            </a:r>
          </a:p>
        </p:txBody>
      </p:sp>
    </p:spTree>
    <p:extLst>
      <p:ext uri="{BB962C8B-B14F-4D97-AF65-F5344CB8AC3E}">
        <p14:creationId xmlns:p14="http://schemas.microsoft.com/office/powerpoint/2010/main" val="1286688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{6378774B-65B3-D64F-AA6D-A42063F722D5}tf10001122</Template>
  <TotalTime>4150</TotalTime>
  <Words>634</Words>
  <Application>Microsoft Macintosh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Circuit</vt:lpstr>
      <vt:lpstr>LORRI Data Review New Horizons KEM 1 V2.0 &amp; KEM 2 v1.0</vt:lpstr>
      <vt:lpstr>Data set description</vt:lpstr>
      <vt:lpstr>Data accessibility</vt:lpstr>
      <vt:lpstr>Data labels &amp; fits headers</vt:lpstr>
      <vt:lpstr>LORRI Pipeline: Bias removal</vt:lpstr>
      <vt:lpstr>LORRI Pipeline: Desmearing &amp; flat-fielding</vt:lpstr>
      <vt:lpstr>Calibrated data comparison example: KEM 1</vt:lpstr>
      <vt:lpstr>Calibrated data comparison example: KEM 1(zoom)</vt:lpstr>
      <vt:lpstr>Calibrated data comparison example: KEM 2 (Saturn)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Bryan Holler</dc:creator>
  <cp:lastModifiedBy>Bryan Holler</cp:lastModifiedBy>
  <cp:revision>45</cp:revision>
  <dcterms:created xsi:type="dcterms:W3CDTF">2025-02-03T23:02:41Z</dcterms:created>
  <dcterms:modified xsi:type="dcterms:W3CDTF">2025-02-06T20:28:04Z</dcterms:modified>
</cp:coreProperties>
</file>