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notesMasterIdLst>
    <p:notesMasterId r:id="rId12"/>
  </p:notesMasterIdLst>
  <p:sldIdLst>
    <p:sldId id="256" r:id="rId2"/>
    <p:sldId id="257" r:id="rId3"/>
    <p:sldId id="258" r:id="rId4"/>
    <p:sldId id="259" r:id="rId5"/>
    <p:sldId id="262" r:id="rId6"/>
    <p:sldId id="265" r:id="rId7"/>
    <p:sldId id="263" r:id="rId8"/>
    <p:sldId id="264" r:id="rId9"/>
    <p:sldId id="266"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44"/>
    <p:restoredTop sz="94629"/>
  </p:normalViewPr>
  <p:slideViewPr>
    <p:cSldViewPr snapToGrid="0">
      <p:cViewPr varScale="1">
        <p:scale>
          <a:sx n="103" d="100"/>
          <a:sy n="103" d="100"/>
        </p:scale>
        <p:origin x="10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3955E-0D5C-634B-821D-BC36A0612AF7}" type="datetimeFigureOut">
              <a:rPr lang="en-US" smtClean="0"/>
              <a:t>2/10/25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2060D2-398A-1644-8676-077C432E7FFC}" type="slidenum">
              <a:rPr lang="en-US" smtClean="0"/>
              <a:t>‹#›</a:t>
            </a:fld>
            <a:endParaRPr lang="en-US"/>
          </a:p>
        </p:txBody>
      </p:sp>
    </p:spTree>
    <p:extLst>
      <p:ext uri="{BB962C8B-B14F-4D97-AF65-F5344CB8AC3E}">
        <p14:creationId xmlns:p14="http://schemas.microsoft.com/office/powerpoint/2010/main" val="765496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2060D2-398A-1644-8676-077C432E7FFC}" type="slidenum">
              <a:rPr lang="en-US" smtClean="0"/>
              <a:t>4</a:t>
            </a:fld>
            <a:endParaRPr lang="en-US"/>
          </a:p>
        </p:txBody>
      </p:sp>
    </p:spTree>
    <p:extLst>
      <p:ext uri="{BB962C8B-B14F-4D97-AF65-F5344CB8AC3E}">
        <p14:creationId xmlns:p14="http://schemas.microsoft.com/office/powerpoint/2010/main" val="1193560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A9D26-0F63-0017-BB77-84FE761AAB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98F643-7FFA-D9CB-C703-8C81944DC9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1BBE3A-D696-6D02-82D4-694F0ACA250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4A90D99-756E-22CA-3A70-E134A5061C19}"/>
              </a:ext>
            </a:extLst>
          </p:cNvPr>
          <p:cNvSpPr>
            <a:spLocks noGrp="1"/>
          </p:cNvSpPr>
          <p:nvPr>
            <p:ph type="sldNum" sz="quarter" idx="5"/>
          </p:nvPr>
        </p:nvSpPr>
        <p:spPr/>
        <p:txBody>
          <a:bodyPr/>
          <a:lstStyle/>
          <a:p>
            <a:fld id="{AB2060D2-398A-1644-8676-077C432E7FFC}" type="slidenum">
              <a:rPr lang="en-US" smtClean="0"/>
              <a:t>5</a:t>
            </a:fld>
            <a:endParaRPr lang="en-US"/>
          </a:p>
        </p:txBody>
      </p:sp>
    </p:spTree>
    <p:extLst>
      <p:ext uri="{BB962C8B-B14F-4D97-AF65-F5344CB8AC3E}">
        <p14:creationId xmlns:p14="http://schemas.microsoft.com/office/powerpoint/2010/main" val="256588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B655EA-EF15-3F2B-E2E2-781668D6B2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BE927A-8BC9-D36D-5550-0A8609766B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5CDC98-81BD-82F2-982E-946B3B24FEE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5EEFE82-B195-4C65-733E-6E5A007ACFFC}"/>
              </a:ext>
            </a:extLst>
          </p:cNvPr>
          <p:cNvSpPr>
            <a:spLocks noGrp="1"/>
          </p:cNvSpPr>
          <p:nvPr>
            <p:ph type="sldNum" sz="quarter" idx="5"/>
          </p:nvPr>
        </p:nvSpPr>
        <p:spPr/>
        <p:txBody>
          <a:bodyPr/>
          <a:lstStyle/>
          <a:p>
            <a:fld id="{AB2060D2-398A-1644-8676-077C432E7FFC}" type="slidenum">
              <a:rPr lang="en-US" smtClean="0"/>
              <a:t>7</a:t>
            </a:fld>
            <a:endParaRPr lang="en-US"/>
          </a:p>
        </p:txBody>
      </p:sp>
    </p:spTree>
    <p:extLst>
      <p:ext uri="{BB962C8B-B14F-4D97-AF65-F5344CB8AC3E}">
        <p14:creationId xmlns:p14="http://schemas.microsoft.com/office/powerpoint/2010/main" val="205368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983E6-2C87-CC27-0FFA-1ED3F62458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2B782B-53E3-4C80-EC20-F5223A8459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BEC67D-5EC1-F72A-ACD9-6E9B00FCEC4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8A21CF-59A5-FE53-7A94-9D171EB8BBD3}"/>
              </a:ext>
            </a:extLst>
          </p:cNvPr>
          <p:cNvSpPr>
            <a:spLocks noGrp="1"/>
          </p:cNvSpPr>
          <p:nvPr>
            <p:ph type="sldNum" sz="quarter" idx="5"/>
          </p:nvPr>
        </p:nvSpPr>
        <p:spPr/>
        <p:txBody>
          <a:bodyPr/>
          <a:lstStyle/>
          <a:p>
            <a:fld id="{AB2060D2-398A-1644-8676-077C432E7FFC}" type="slidenum">
              <a:rPr lang="en-US" smtClean="0"/>
              <a:t>8</a:t>
            </a:fld>
            <a:endParaRPr lang="en-US"/>
          </a:p>
        </p:txBody>
      </p:sp>
    </p:spTree>
    <p:extLst>
      <p:ext uri="{BB962C8B-B14F-4D97-AF65-F5344CB8AC3E}">
        <p14:creationId xmlns:p14="http://schemas.microsoft.com/office/powerpoint/2010/main" val="1232017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2174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111327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94649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65908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10000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313407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2/10/25</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7967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325946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12769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8850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2/10/25</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5273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2/10/25</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6428072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50" r:id="rId6"/>
    <p:sldLayoutId id="2147483745" r:id="rId7"/>
    <p:sldLayoutId id="2147483746" r:id="rId8"/>
    <p:sldLayoutId id="2147483747" r:id="rId9"/>
    <p:sldLayoutId id="2147483749" r:id="rId10"/>
    <p:sldLayoutId id="2147483748"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44">
            <a:extLst>
              <a:ext uri="{FF2B5EF4-FFF2-40B4-BE49-F238E27FC236}">
                <a16:creationId xmlns:a16="http://schemas.microsoft.com/office/drawing/2014/main" id="{CEC7A2BB-E03E-436B-ABA5-3EBC8FB406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A6DC0849-A033-4B02-97FE-B41AD9A866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3ADCA7D-864A-49AD-B820-102F220EA7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957E947-1347-4EB3-89EB-DF85D94E26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8B5FAB9-675C-4906-A39C-BCFD689294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C524971-DA3C-4B74-A99D-95CECD50C9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DBDB683-BC6A-4522-82A5-C7457201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41560A9-0B55-472F-8261-6951E27C52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D874A14-7926-47E8-947C-904C98B0E0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3E5598F-2EAC-49C0-B77B-95438A8EDD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C8993AC-196C-48AC-BCE3-3E71814D91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17F3CA-CF3E-4CD8-B001-2BDF09D767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5237402-E5C4-470B-955F-F3A8867765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315EAA5-98ED-4276-880E-4E3789CEAA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7F94794-653E-45B6-811B-8081788A0ED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82DE38F-FC85-4274-8C84-8E75162E6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4AF14C3-798E-4C02-A6B4-165D003D72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53D4C15-2F93-446B-AF2D-82072EC01A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09026E7-4EC6-47AE-A989-318A5CA6BA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6DEDA5A-47AA-4ED0-897C-C0B1873B6F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061821F-242E-4E40-B305-9048634C0F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0734AE8-EEDD-4DCB-9723-087DC2EC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6DB511B-1563-4336-AFBB-D561A7C0B4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5CEC4A9-4067-4D92-A28E-EE8152717C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B783B25-A3A3-45C4-B04C-A116442505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31178CD-3DE0-4C42-811C-7BC881FBF6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926C508-8BE5-4ACF-A219-09B5D995B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B58DEC2-3409-477A-84B4-A5D297FB01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EE3E226-6EDA-4FC4-B670-9590DD5CE7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BC874A8-EE7F-4F92-AAEA-40B18D939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23D647B-0C43-4C02-9BD2-A01859FD19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C6DE01B-DD35-4B52-A72E-57E60E2263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3A04F29-05FA-54E9-07FA-E02020D583BE}"/>
              </a:ext>
            </a:extLst>
          </p:cNvPr>
          <p:cNvSpPr>
            <a:spLocks noGrp="1"/>
          </p:cNvSpPr>
          <p:nvPr>
            <p:ph type="ctrTitle"/>
          </p:nvPr>
        </p:nvSpPr>
        <p:spPr>
          <a:xfrm>
            <a:off x="684225" y="746840"/>
            <a:ext cx="5402454" cy="2510445"/>
          </a:xfrm>
        </p:spPr>
        <p:txBody>
          <a:bodyPr>
            <a:normAutofit fontScale="90000"/>
          </a:bodyPr>
          <a:lstStyle/>
          <a:p>
            <a:r>
              <a:rPr lang="en-US" dirty="0"/>
              <a:t>New Horizons Alice Documents (PDS4)</a:t>
            </a:r>
            <a:br>
              <a:rPr lang="en-US" dirty="0"/>
            </a:br>
            <a:r>
              <a:rPr lang="en-US" dirty="0"/>
              <a:t>V2.0</a:t>
            </a:r>
          </a:p>
        </p:txBody>
      </p:sp>
      <p:sp>
        <p:nvSpPr>
          <p:cNvPr id="3" name="Subtitle 2">
            <a:extLst>
              <a:ext uri="{FF2B5EF4-FFF2-40B4-BE49-F238E27FC236}">
                <a16:creationId xmlns:a16="http://schemas.microsoft.com/office/drawing/2014/main" id="{D0F5B678-6D5C-30C7-7D92-9CFF75B2C0E5}"/>
              </a:ext>
            </a:extLst>
          </p:cNvPr>
          <p:cNvSpPr>
            <a:spLocks noGrp="1"/>
          </p:cNvSpPr>
          <p:nvPr>
            <p:ph type="subTitle" idx="1"/>
          </p:nvPr>
        </p:nvSpPr>
        <p:spPr>
          <a:xfrm>
            <a:off x="684225" y="3425899"/>
            <a:ext cx="5185297" cy="2309737"/>
          </a:xfrm>
        </p:spPr>
        <p:txBody>
          <a:bodyPr>
            <a:normAutofit/>
          </a:bodyPr>
          <a:lstStyle/>
          <a:p>
            <a:r>
              <a:rPr lang="en-US" dirty="0"/>
              <a:t>PDS-SBN Review</a:t>
            </a:r>
          </a:p>
          <a:p>
            <a:r>
              <a:rPr lang="en-US" dirty="0"/>
              <a:t>KEM 2 </a:t>
            </a:r>
          </a:p>
          <a:p>
            <a:r>
              <a:rPr lang="en-US" dirty="0"/>
              <a:t>Feb. 11, 2025</a:t>
            </a:r>
          </a:p>
          <a:p>
            <a:r>
              <a:rPr lang="en-US" dirty="0"/>
              <a:t>Lori Feaga (UMD)</a:t>
            </a:r>
          </a:p>
        </p:txBody>
      </p:sp>
      <p:sp>
        <p:nvSpPr>
          <p:cNvPr id="44" name="Right Triangle 43">
            <a:extLst>
              <a:ext uri="{FF2B5EF4-FFF2-40B4-BE49-F238E27FC236}">
                <a16:creationId xmlns:a16="http://schemas.microsoft.com/office/drawing/2014/main" id="{218D3B53-4071-48E8-9CB1-4566DAFA0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2600449"/>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9" name="Picture 48" descr="Neon laser lights aligned to form a triangle">
            <a:extLst>
              <a:ext uri="{FF2B5EF4-FFF2-40B4-BE49-F238E27FC236}">
                <a16:creationId xmlns:a16="http://schemas.microsoft.com/office/drawing/2014/main" id="{AAC19239-E0F3-88CE-6245-0A38D0088431}"/>
              </a:ext>
            </a:extLst>
          </p:cNvPr>
          <p:cNvPicPr>
            <a:picLocks noChangeAspect="1"/>
          </p:cNvPicPr>
          <p:nvPr/>
        </p:nvPicPr>
        <p:blipFill>
          <a:blip r:embed="rId2"/>
          <a:srcRect l="21916" r="22305"/>
          <a:stretch/>
        </p:blipFill>
        <p:spPr>
          <a:xfrm>
            <a:off x="6062050" y="-1554"/>
            <a:ext cx="6120571" cy="685799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2988737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BCB6D-2738-24C4-A0ED-3F3DB2A49D2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D86DFF6-5135-52B0-21BB-D6A652C4E39A}"/>
              </a:ext>
            </a:extLst>
          </p:cNvPr>
          <p:cNvSpPr>
            <a:spLocks noGrp="1"/>
          </p:cNvSpPr>
          <p:nvPr>
            <p:ph idx="1"/>
          </p:nvPr>
        </p:nvSpPr>
        <p:spPr/>
        <p:txBody>
          <a:bodyPr/>
          <a:lstStyle/>
          <a:p>
            <a:r>
              <a:rPr lang="en-US" dirty="0"/>
              <a:t>Major liens: none</a:t>
            </a:r>
          </a:p>
          <a:p>
            <a:r>
              <a:rPr lang="en-US" dirty="0"/>
              <a:t>Minor liens: clean up some basic documentation errors</a:t>
            </a:r>
          </a:p>
          <a:p>
            <a:r>
              <a:rPr lang="en-US" dirty="0"/>
              <a:t>Certifiable: yes</a:t>
            </a:r>
          </a:p>
        </p:txBody>
      </p:sp>
    </p:spTree>
    <p:extLst>
      <p:ext uri="{BB962C8B-B14F-4D97-AF65-F5344CB8AC3E}">
        <p14:creationId xmlns:p14="http://schemas.microsoft.com/office/powerpoint/2010/main" val="1431977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CF2B-01AA-7B79-682F-6F7B33E41276}"/>
              </a:ext>
            </a:extLst>
          </p:cNvPr>
          <p:cNvSpPr>
            <a:spLocks noGrp="1"/>
          </p:cNvSpPr>
          <p:nvPr>
            <p:ph type="title"/>
          </p:nvPr>
        </p:nvSpPr>
        <p:spPr/>
        <p:txBody>
          <a:bodyPr/>
          <a:lstStyle/>
          <a:p>
            <a:r>
              <a:rPr lang="en-US" dirty="0"/>
              <a:t>Documents</a:t>
            </a:r>
            <a:br>
              <a:rPr lang="en-US" dirty="0"/>
            </a:br>
            <a:endParaRPr lang="en-US" dirty="0"/>
          </a:p>
        </p:txBody>
      </p:sp>
      <p:sp>
        <p:nvSpPr>
          <p:cNvPr id="3" name="Content Placeholder 2">
            <a:extLst>
              <a:ext uri="{FF2B5EF4-FFF2-40B4-BE49-F238E27FC236}">
                <a16:creationId xmlns:a16="http://schemas.microsoft.com/office/drawing/2014/main" id="{E83482CE-7988-30A9-31C1-EAAEA4FAE3FC}"/>
              </a:ext>
            </a:extLst>
          </p:cNvPr>
          <p:cNvSpPr>
            <a:spLocks noGrp="1"/>
          </p:cNvSpPr>
          <p:nvPr>
            <p:ph idx="1"/>
          </p:nvPr>
        </p:nvSpPr>
        <p:spPr>
          <a:xfrm>
            <a:off x="691079" y="1796433"/>
            <a:ext cx="10325000" cy="3564436"/>
          </a:xfrm>
        </p:spPr>
        <p:txBody>
          <a:bodyPr/>
          <a:lstStyle/>
          <a:p>
            <a:r>
              <a:rPr lang="en-US" dirty="0"/>
              <a:t>Only the seq_alice_kem2.tab and *.</a:t>
            </a:r>
            <a:r>
              <a:rPr lang="en-US" dirty="0" err="1"/>
              <a:t>lblx</a:t>
            </a:r>
            <a:r>
              <a:rPr lang="en-US" dirty="0"/>
              <a:t> were added</a:t>
            </a:r>
          </a:p>
          <a:p>
            <a:r>
              <a:rPr lang="en-US" dirty="0"/>
              <a:t>No problems reading the files with standard text editors and with PDS4 Viewer</a:t>
            </a:r>
          </a:p>
        </p:txBody>
      </p:sp>
    </p:spTree>
    <p:extLst>
      <p:ext uri="{BB962C8B-B14F-4D97-AF65-F5344CB8AC3E}">
        <p14:creationId xmlns:p14="http://schemas.microsoft.com/office/powerpoint/2010/main" val="301823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B0725-A28B-4B01-A3B1-00E99853E5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42EA11-284D-71E0-521C-CF32CD1AFFD9}"/>
              </a:ext>
            </a:extLst>
          </p:cNvPr>
          <p:cNvSpPr>
            <a:spLocks noGrp="1"/>
          </p:cNvSpPr>
          <p:nvPr>
            <p:ph type="ctrTitle"/>
          </p:nvPr>
        </p:nvSpPr>
        <p:spPr>
          <a:xfrm>
            <a:off x="684225" y="746840"/>
            <a:ext cx="5402454" cy="2510445"/>
          </a:xfrm>
        </p:spPr>
        <p:txBody>
          <a:bodyPr>
            <a:normAutofit fontScale="90000"/>
          </a:bodyPr>
          <a:lstStyle/>
          <a:p>
            <a:r>
              <a:rPr lang="en-US" dirty="0"/>
              <a:t>New Horizons Alice Data </a:t>
            </a:r>
            <a:br>
              <a:rPr lang="en-US" dirty="0"/>
            </a:br>
            <a:r>
              <a:rPr lang="en-US" dirty="0"/>
              <a:t>(PDS4)</a:t>
            </a:r>
            <a:br>
              <a:rPr lang="en-US" dirty="0"/>
            </a:br>
            <a:r>
              <a:rPr lang="en-US" dirty="0"/>
              <a:t>V1.0</a:t>
            </a:r>
          </a:p>
        </p:txBody>
      </p:sp>
      <p:sp>
        <p:nvSpPr>
          <p:cNvPr id="3" name="Subtitle 2">
            <a:extLst>
              <a:ext uri="{FF2B5EF4-FFF2-40B4-BE49-F238E27FC236}">
                <a16:creationId xmlns:a16="http://schemas.microsoft.com/office/drawing/2014/main" id="{1FAD1559-0FD0-C1FE-D80C-CFBF6BC101DE}"/>
              </a:ext>
            </a:extLst>
          </p:cNvPr>
          <p:cNvSpPr>
            <a:spLocks noGrp="1"/>
          </p:cNvSpPr>
          <p:nvPr>
            <p:ph type="subTitle" idx="1"/>
          </p:nvPr>
        </p:nvSpPr>
        <p:spPr>
          <a:xfrm>
            <a:off x="684225" y="3425899"/>
            <a:ext cx="5185297" cy="2309737"/>
          </a:xfrm>
        </p:spPr>
        <p:txBody>
          <a:bodyPr>
            <a:normAutofit/>
          </a:bodyPr>
          <a:lstStyle/>
          <a:p>
            <a:r>
              <a:rPr lang="en-US" dirty="0"/>
              <a:t>PDS-SBN Review</a:t>
            </a:r>
          </a:p>
          <a:p>
            <a:r>
              <a:rPr lang="en-US" dirty="0"/>
              <a:t>KEM 2 </a:t>
            </a:r>
          </a:p>
          <a:p>
            <a:r>
              <a:rPr lang="en-US" dirty="0"/>
              <a:t>Feb. 11, 2025</a:t>
            </a:r>
          </a:p>
          <a:p>
            <a:r>
              <a:rPr lang="en-US" dirty="0"/>
              <a:t>Lori Feaga (UMD)</a:t>
            </a:r>
          </a:p>
        </p:txBody>
      </p:sp>
      <p:pic>
        <p:nvPicPr>
          <p:cNvPr id="49" name="Picture 48" descr="Neon laser lights aligned to form a triangle">
            <a:extLst>
              <a:ext uri="{FF2B5EF4-FFF2-40B4-BE49-F238E27FC236}">
                <a16:creationId xmlns:a16="http://schemas.microsoft.com/office/drawing/2014/main" id="{B14CC4C2-12CD-BF46-4124-EF18B5C046E6}"/>
              </a:ext>
            </a:extLst>
          </p:cNvPr>
          <p:cNvPicPr>
            <a:picLocks noChangeAspect="1"/>
          </p:cNvPicPr>
          <p:nvPr/>
        </p:nvPicPr>
        <p:blipFill>
          <a:blip r:embed="rId2"/>
          <a:srcRect l="21916" r="22305"/>
          <a:stretch/>
        </p:blipFill>
        <p:spPr>
          <a:xfrm>
            <a:off x="6062050" y="-1554"/>
            <a:ext cx="6120571" cy="685799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28749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49D61-507F-2939-FA0A-82742EA20E30}"/>
              </a:ext>
            </a:extLst>
          </p:cNvPr>
          <p:cNvSpPr>
            <a:spLocks noGrp="1"/>
          </p:cNvSpPr>
          <p:nvPr>
            <p:ph type="title"/>
          </p:nvPr>
        </p:nvSpPr>
        <p:spPr/>
        <p:txBody>
          <a:bodyPr/>
          <a:lstStyle/>
          <a:p>
            <a:r>
              <a:rPr lang="en-US" dirty="0"/>
              <a:t>Raw</a:t>
            </a:r>
            <a:br>
              <a:rPr lang="en-US" dirty="0"/>
            </a:br>
            <a:endParaRPr lang="en-US" dirty="0"/>
          </a:p>
        </p:txBody>
      </p:sp>
      <p:sp>
        <p:nvSpPr>
          <p:cNvPr id="3" name="Content Placeholder 2">
            <a:extLst>
              <a:ext uri="{FF2B5EF4-FFF2-40B4-BE49-F238E27FC236}">
                <a16:creationId xmlns:a16="http://schemas.microsoft.com/office/drawing/2014/main" id="{77DBC864-A3FE-1EDE-D5C8-3DDE4EF4B433}"/>
              </a:ext>
            </a:extLst>
          </p:cNvPr>
          <p:cNvSpPr>
            <a:spLocks noGrp="1"/>
          </p:cNvSpPr>
          <p:nvPr>
            <p:ph idx="1"/>
          </p:nvPr>
        </p:nvSpPr>
        <p:spPr>
          <a:xfrm>
            <a:off x="691079" y="1821715"/>
            <a:ext cx="10325000" cy="4196593"/>
          </a:xfrm>
        </p:spPr>
        <p:txBody>
          <a:bodyPr>
            <a:normAutofit fontScale="85000" lnSpcReduction="20000"/>
          </a:bodyPr>
          <a:lstStyle/>
          <a:p>
            <a:r>
              <a:rPr lang="en-US" dirty="0"/>
              <a:t>In </a:t>
            </a:r>
            <a:r>
              <a:rPr lang="en-US" dirty="0" err="1"/>
              <a:t>overview.txt</a:t>
            </a:r>
            <a:r>
              <a:rPr lang="en-US" dirty="0"/>
              <a:t>: </a:t>
            </a:r>
          </a:p>
          <a:p>
            <a:pPr lvl="1"/>
            <a:r>
              <a:rPr lang="en-US" dirty="0"/>
              <a:t>“Every observation provided in this data set was taken as a part of a particular sequence.  A list of these sequences has been provided in file </a:t>
            </a:r>
            <a:r>
              <a:rPr lang="en-US" dirty="0">
                <a:highlight>
                  <a:srgbClr val="FFFF00"/>
                </a:highlight>
              </a:rPr>
              <a:t>DOCUMENT/SEQ_ALICE_*.TAB</a:t>
            </a:r>
            <a:r>
              <a:rPr lang="en-US" dirty="0"/>
              <a:t>.”    </a:t>
            </a:r>
          </a:p>
          <a:p>
            <a:pPr lvl="1"/>
            <a:r>
              <a:rPr lang="en-US" dirty="0"/>
              <a:t>“There are other </a:t>
            </a:r>
            <a:r>
              <a:rPr lang="en-US" dirty="0" err="1"/>
              <a:t>ApIDs</a:t>
            </a:r>
            <a:r>
              <a:rPr lang="en-US" dirty="0"/>
              <a:t> that contain housekeeping values and other values.  See SOC Instrument ICD </a:t>
            </a:r>
            <a:r>
              <a:rPr lang="en-US" dirty="0">
                <a:highlight>
                  <a:srgbClr val="FFFF00"/>
                </a:highlight>
              </a:rPr>
              <a:t>(/DOCUMENT/SOC_INST_ICD.*) </a:t>
            </a:r>
            <a:r>
              <a:rPr lang="en-US" dirty="0"/>
              <a:t>for more details.” </a:t>
            </a:r>
          </a:p>
          <a:p>
            <a:pPr lvl="1"/>
            <a:r>
              <a:rPr lang="en-US" dirty="0"/>
              <a:t>“The geometry items included in the data labels were computed using the SPICE kernels archived in the New Horizons SPICE data set, </a:t>
            </a:r>
            <a:r>
              <a:rPr lang="en-US" dirty="0">
                <a:highlight>
                  <a:srgbClr val="FFFF00"/>
                </a:highlight>
              </a:rPr>
              <a:t>NH-J/P/SS-SPICE-6-V1.0</a:t>
            </a:r>
            <a:r>
              <a:rPr lang="en-US" dirty="0"/>
              <a:t>.” </a:t>
            </a:r>
          </a:p>
          <a:p>
            <a:pPr lvl="1"/>
            <a:r>
              <a:rPr lang="en-US" dirty="0"/>
              <a:t>“No attempt has been made during the preparation of this data set to identify such empty sequences, so it is up to the user to compare the times of the sequences to the times of the available observations from </a:t>
            </a:r>
            <a:r>
              <a:rPr lang="en-US" dirty="0">
                <a:highlight>
                  <a:srgbClr val="FFFF00"/>
                </a:highlight>
              </a:rPr>
              <a:t>INDEX/INDEX.TAB </a:t>
            </a:r>
            <a:r>
              <a:rPr lang="en-US" dirty="0"/>
              <a:t>to identify such sequences.” </a:t>
            </a:r>
          </a:p>
          <a:p>
            <a:pPr lvl="1"/>
            <a:r>
              <a:rPr lang="en-US" dirty="0"/>
              <a:t>“Refer to the NH SPICE data set, </a:t>
            </a:r>
            <a:r>
              <a:rPr lang="en-US" dirty="0">
                <a:highlight>
                  <a:srgbClr val="FFFF00"/>
                </a:highlight>
              </a:rPr>
              <a:t>NH-J/P/SS-SPICE-6-V1.0</a:t>
            </a:r>
            <a:r>
              <a:rPr lang="en-US" dirty="0"/>
              <a:t>, and the SPICE toolkit documentation, for more details about </a:t>
            </a:r>
            <a:r>
              <a:rPr lang="en-US" dirty="0" err="1"/>
              <a:t>leapseconds</a:t>
            </a:r>
            <a:r>
              <a:rPr lang="en-US" dirty="0"/>
              <a:t>.”        </a:t>
            </a:r>
          </a:p>
          <a:p>
            <a:pPr lvl="2"/>
            <a:r>
              <a:rPr lang="en-US" dirty="0"/>
              <a:t>The previous 5 bullets are not PDS4 designations and should be fixed (they are PDS3 directory tree structures)</a:t>
            </a:r>
          </a:p>
          <a:p>
            <a:pPr lvl="1"/>
            <a:r>
              <a:rPr lang="en-US" dirty="0"/>
              <a:t>“Caveat about </a:t>
            </a:r>
            <a:r>
              <a:rPr lang="en-US" dirty="0">
                <a:highlight>
                  <a:srgbClr val="FFFF00"/>
                </a:highlight>
              </a:rPr>
              <a:t>TARGET_NAME </a:t>
            </a:r>
            <a:r>
              <a:rPr lang="en-US" dirty="0"/>
              <a:t>in PDS labels and observational intent” section</a:t>
            </a:r>
          </a:p>
          <a:p>
            <a:pPr lvl="2"/>
            <a:r>
              <a:rPr lang="en-US" dirty="0"/>
              <a:t>TARGET_NAME is not a ‘keyword’ in PDS4, it is information in the &lt;</a:t>
            </a:r>
            <a:r>
              <a:rPr lang="en-US" dirty="0" err="1"/>
              <a:t>Target_Identification</a:t>
            </a:r>
            <a:r>
              <a:rPr lang="en-US" dirty="0"/>
              <a:t>&gt; area: &lt;name&gt;, yet TARGET_NAME is used often in the section</a:t>
            </a:r>
          </a:p>
          <a:p>
            <a:pPr lvl="1"/>
            <a:endParaRPr lang="en-US" dirty="0"/>
          </a:p>
        </p:txBody>
      </p:sp>
    </p:spTree>
    <p:extLst>
      <p:ext uri="{BB962C8B-B14F-4D97-AF65-F5344CB8AC3E}">
        <p14:creationId xmlns:p14="http://schemas.microsoft.com/office/powerpoint/2010/main" val="249960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7B57E-709C-2F86-5D9C-FF73120F63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13ECA0-6AAF-E064-2AE7-D15A79C7D2A9}"/>
              </a:ext>
            </a:extLst>
          </p:cNvPr>
          <p:cNvSpPr>
            <a:spLocks noGrp="1"/>
          </p:cNvSpPr>
          <p:nvPr>
            <p:ph type="title"/>
          </p:nvPr>
        </p:nvSpPr>
        <p:spPr/>
        <p:txBody>
          <a:bodyPr/>
          <a:lstStyle/>
          <a:p>
            <a:r>
              <a:rPr lang="en-US" dirty="0"/>
              <a:t>Raw (continued)</a:t>
            </a:r>
            <a:br>
              <a:rPr lang="en-US" dirty="0"/>
            </a:br>
            <a:endParaRPr lang="en-US" dirty="0"/>
          </a:p>
        </p:txBody>
      </p:sp>
      <p:sp>
        <p:nvSpPr>
          <p:cNvPr id="3" name="Content Placeholder 2">
            <a:extLst>
              <a:ext uri="{FF2B5EF4-FFF2-40B4-BE49-F238E27FC236}">
                <a16:creationId xmlns:a16="http://schemas.microsoft.com/office/drawing/2014/main" id="{682C88ED-364B-ECE2-AB50-AAF881825F11}"/>
              </a:ext>
            </a:extLst>
          </p:cNvPr>
          <p:cNvSpPr>
            <a:spLocks noGrp="1"/>
          </p:cNvSpPr>
          <p:nvPr>
            <p:ph idx="1"/>
          </p:nvPr>
        </p:nvSpPr>
        <p:spPr>
          <a:xfrm>
            <a:off x="691079" y="1821715"/>
            <a:ext cx="10325000" cy="4196593"/>
          </a:xfrm>
        </p:spPr>
        <p:txBody>
          <a:bodyPr>
            <a:normAutofit/>
          </a:bodyPr>
          <a:lstStyle/>
          <a:p>
            <a:r>
              <a:rPr lang="en-US" dirty="0"/>
              <a:t>In </a:t>
            </a:r>
            <a:r>
              <a:rPr lang="en-US" dirty="0" err="1"/>
              <a:t>overview.txt</a:t>
            </a:r>
            <a:r>
              <a:rPr lang="en-US" dirty="0"/>
              <a:t>: </a:t>
            </a:r>
          </a:p>
          <a:p>
            <a:pPr lvl="1"/>
            <a:r>
              <a:rPr lang="en-US" dirty="0"/>
              <a:t>Label files are .LBLX not LBL under PDS4 </a:t>
            </a:r>
          </a:p>
          <a:p>
            <a:pPr lvl="2"/>
            <a:r>
              <a:rPr lang="en-US" dirty="0"/>
              <a:t>                                     </a:t>
            </a:r>
          </a:p>
          <a:p>
            <a:pPr lvl="1"/>
            <a:endParaRPr lang="en-US" dirty="0"/>
          </a:p>
          <a:p>
            <a:pPr lvl="1"/>
            <a:endParaRPr lang="en-US" dirty="0"/>
          </a:p>
        </p:txBody>
      </p:sp>
      <p:pic>
        <p:nvPicPr>
          <p:cNvPr id="5" name="Picture 4" descr="A close-up of a computer code&#10;&#10;AI-generated content may be incorrect.">
            <a:extLst>
              <a:ext uri="{FF2B5EF4-FFF2-40B4-BE49-F238E27FC236}">
                <a16:creationId xmlns:a16="http://schemas.microsoft.com/office/drawing/2014/main" id="{0B8415ED-E613-B938-66DA-6E37552F006B}"/>
              </a:ext>
            </a:extLst>
          </p:cNvPr>
          <p:cNvPicPr>
            <a:picLocks noChangeAspect="1"/>
          </p:cNvPicPr>
          <p:nvPr/>
        </p:nvPicPr>
        <p:blipFill>
          <a:blip r:embed="rId3"/>
          <a:stretch>
            <a:fillRect/>
          </a:stretch>
        </p:blipFill>
        <p:spPr>
          <a:xfrm>
            <a:off x="1319684" y="2613532"/>
            <a:ext cx="4902958" cy="2283240"/>
          </a:xfrm>
          <a:prstGeom prst="rect">
            <a:avLst/>
          </a:prstGeom>
        </p:spPr>
      </p:pic>
      <p:sp>
        <p:nvSpPr>
          <p:cNvPr id="6" name="Donut 5">
            <a:extLst>
              <a:ext uri="{FF2B5EF4-FFF2-40B4-BE49-F238E27FC236}">
                <a16:creationId xmlns:a16="http://schemas.microsoft.com/office/drawing/2014/main" id="{E91066B9-EEF7-A7CC-0F3A-1841FB0684BD}"/>
              </a:ext>
            </a:extLst>
          </p:cNvPr>
          <p:cNvSpPr/>
          <p:nvPr/>
        </p:nvSpPr>
        <p:spPr>
          <a:xfrm>
            <a:off x="3917091" y="4377957"/>
            <a:ext cx="853723" cy="382660"/>
          </a:xfrm>
          <a:prstGeom prst="donut">
            <a:avLst>
              <a:gd name="adj" fmla="val 504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980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30902-74E4-193D-25C4-E2821FAB7C9E}"/>
              </a:ext>
            </a:extLst>
          </p:cNvPr>
          <p:cNvSpPr>
            <a:spLocks noGrp="1"/>
          </p:cNvSpPr>
          <p:nvPr>
            <p:ph type="title"/>
          </p:nvPr>
        </p:nvSpPr>
        <p:spPr/>
        <p:txBody>
          <a:bodyPr/>
          <a:lstStyle/>
          <a:p>
            <a:r>
              <a:rPr lang="en-US" dirty="0"/>
              <a:t>Raw data files</a:t>
            </a:r>
            <a:br>
              <a:rPr lang="en-US" dirty="0"/>
            </a:br>
            <a:endParaRPr lang="en-US" dirty="0"/>
          </a:p>
        </p:txBody>
      </p:sp>
      <p:sp>
        <p:nvSpPr>
          <p:cNvPr id="3" name="Content Placeholder 2">
            <a:extLst>
              <a:ext uri="{FF2B5EF4-FFF2-40B4-BE49-F238E27FC236}">
                <a16:creationId xmlns:a16="http://schemas.microsoft.com/office/drawing/2014/main" id="{14FE0FBC-DBF6-E660-89BA-DEAEAE954C1D}"/>
              </a:ext>
            </a:extLst>
          </p:cNvPr>
          <p:cNvSpPr>
            <a:spLocks noGrp="1"/>
          </p:cNvSpPr>
          <p:nvPr>
            <p:ph idx="1"/>
          </p:nvPr>
        </p:nvSpPr>
        <p:spPr/>
        <p:txBody>
          <a:bodyPr/>
          <a:lstStyle/>
          <a:p>
            <a:r>
              <a:rPr lang="en-US" dirty="0"/>
              <a:t>No problems reading the files with PDS4 Viewer or ds9</a:t>
            </a:r>
          </a:p>
        </p:txBody>
      </p:sp>
    </p:spTree>
    <p:extLst>
      <p:ext uri="{BB962C8B-B14F-4D97-AF65-F5344CB8AC3E}">
        <p14:creationId xmlns:p14="http://schemas.microsoft.com/office/powerpoint/2010/main" val="2836463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FEF3-1CA4-FAF7-1372-CF8BDBCA83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300376-1779-977F-E9DF-416276F6FE33}"/>
              </a:ext>
            </a:extLst>
          </p:cNvPr>
          <p:cNvSpPr>
            <a:spLocks noGrp="1"/>
          </p:cNvSpPr>
          <p:nvPr>
            <p:ph type="title"/>
          </p:nvPr>
        </p:nvSpPr>
        <p:spPr/>
        <p:txBody>
          <a:bodyPr/>
          <a:lstStyle/>
          <a:p>
            <a:r>
              <a:rPr lang="en-US" dirty="0"/>
              <a:t>Calibrated</a:t>
            </a:r>
            <a:br>
              <a:rPr lang="en-US" dirty="0"/>
            </a:br>
            <a:endParaRPr lang="en-US" dirty="0"/>
          </a:p>
        </p:txBody>
      </p:sp>
      <p:sp>
        <p:nvSpPr>
          <p:cNvPr id="3" name="Content Placeholder 2">
            <a:extLst>
              <a:ext uri="{FF2B5EF4-FFF2-40B4-BE49-F238E27FC236}">
                <a16:creationId xmlns:a16="http://schemas.microsoft.com/office/drawing/2014/main" id="{8037021F-9E40-F5EB-411E-3DC0E8EB2701}"/>
              </a:ext>
            </a:extLst>
          </p:cNvPr>
          <p:cNvSpPr>
            <a:spLocks noGrp="1"/>
          </p:cNvSpPr>
          <p:nvPr>
            <p:ph idx="1"/>
          </p:nvPr>
        </p:nvSpPr>
        <p:spPr>
          <a:xfrm>
            <a:off x="691079" y="1821715"/>
            <a:ext cx="10325000" cy="4196593"/>
          </a:xfrm>
        </p:spPr>
        <p:txBody>
          <a:bodyPr>
            <a:normAutofit fontScale="85000" lnSpcReduction="20000"/>
          </a:bodyPr>
          <a:lstStyle/>
          <a:p>
            <a:r>
              <a:rPr lang="en-US" dirty="0"/>
              <a:t>In </a:t>
            </a:r>
            <a:r>
              <a:rPr lang="en-US" dirty="0" err="1"/>
              <a:t>overview.txt</a:t>
            </a:r>
            <a:r>
              <a:rPr lang="en-US" dirty="0"/>
              <a:t>: </a:t>
            </a:r>
          </a:p>
          <a:p>
            <a:pPr lvl="1"/>
            <a:r>
              <a:rPr lang="en-US" dirty="0"/>
              <a:t>“New Horizons Alice KEM2 </a:t>
            </a:r>
            <a:r>
              <a:rPr lang="en-US" dirty="0">
                <a:highlight>
                  <a:srgbClr val="FFFF00"/>
                </a:highlight>
              </a:rPr>
              <a:t>CROUISE</a:t>
            </a:r>
            <a:r>
              <a:rPr lang="en-US" dirty="0"/>
              <a:t> Calibrated Data Set Overview”</a:t>
            </a:r>
          </a:p>
          <a:p>
            <a:pPr lvl="2"/>
            <a:r>
              <a:rPr lang="en-US" dirty="0"/>
              <a:t>Typo</a:t>
            </a:r>
          </a:p>
          <a:p>
            <a:pPr lvl="1"/>
            <a:r>
              <a:rPr lang="en-US" dirty="0"/>
              <a:t>“There are other </a:t>
            </a:r>
            <a:r>
              <a:rPr lang="en-US" dirty="0" err="1"/>
              <a:t>ApIDs</a:t>
            </a:r>
            <a:r>
              <a:rPr lang="en-US" dirty="0"/>
              <a:t> that contain housekeeping values and other values.  See SOC Instrument ICD </a:t>
            </a:r>
            <a:r>
              <a:rPr lang="en-US" dirty="0">
                <a:highlight>
                  <a:srgbClr val="FFFF00"/>
                </a:highlight>
              </a:rPr>
              <a:t>(/DOCUMENT/SOC_INST_ICD.*) </a:t>
            </a:r>
            <a:r>
              <a:rPr lang="en-US" dirty="0"/>
              <a:t>for more details.” </a:t>
            </a:r>
          </a:p>
          <a:p>
            <a:pPr lvl="1"/>
            <a:r>
              <a:rPr lang="en-US" dirty="0"/>
              <a:t>“The geometry items included in the data labels were computed using the SPICE kernels archived in the New Horizons SPICE data set, </a:t>
            </a:r>
            <a:r>
              <a:rPr lang="en-US" dirty="0">
                <a:highlight>
                  <a:srgbClr val="FFFF00"/>
                </a:highlight>
              </a:rPr>
              <a:t>NH-J/P/SS-SPICE-6-V1.0</a:t>
            </a:r>
            <a:r>
              <a:rPr lang="en-US" dirty="0"/>
              <a:t>.” </a:t>
            </a:r>
          </a:p>
          <a:p>
            <a:pPr lvl="1"/>
            <a:r>
              <a:rPr lang="en-US" dirty="0"/>
              <a:t>“No attempt has been made during the preparation of this data set to identify such empty sequences, so it is up to the user to compare the times of the sequences to the times of the available observations from </a:t>
            </a:r>
            <a:r>
              <a:rPr lang="en-US" dirty="0">
                <a:highlight>
                  <a:srgbClr val="FFFF00"/>
                </a:highlight>
              </a:rPr>
              <a:t>INDEX/INDEX.TAB </a:t>
            </a:r>
            <a:r>
              <a:rPr lang="en-US" dirty="0"/>
              <a:t>to identify such sequences.” </a:t>
            </a:r>
          </a:p>
          <a:p>
            <a:pPr lvl="1"/>
            <a:r>
              <a:rPr lang="en-US" dirty="0"/>
              <a:t>“Refer to the NH SPICE data set, </a:t>
            </a:r>
            <a:r>
              <a:rPr lang="en-US" dirty="0">
                <a:highlight>
                  <a:srgbClr val="FFFF00"/>
                </a:highlight>
              </a:rPr>
              <a:t>NH-J/P/SS-SPICE-6-V1.0</a:t>
            </a:r>
            <a:r>
              <a:rPr lang="en-US" dirty="0"/>
              <a:t>, and the SPICE toolkit documentation, for more details about </a:t>
            </a:r>
            <a:r>
              <a:rPr lang="en-US" dirty="0" err="1"/>
              <a:t>leapseconds</a:t>
            </a:r>
            <a:r>
              <a:rPr lang="en-US" dirty="0"/>
              <a:t>.”        </a:t>
            </a:r>
          </a:p>
          <a:p>
            <a:pPr lvl="2"/>
            <a:r>
              <a:rPr lang="en-US" dirty="0"/>
              <a:t>The previous 4 bullets are not PDS4 designations and should be fixed (they are PDS3 directory tree structures)</a:t>
            </a:r>
          </a:p>
          <a:p>
            <a:pPr lvl="1"/>
            <a:r>
              <a:rPr lang="en-US" dirty="0"/>
              <a:t>“Caveat about </a:t>
            </a:r>
            <a:r>
              <a:rPr lang="en-US" dirty="0">
                <a:highlight>
                  <a:srgbClr val="FFFF00"/>
                </a:highlight>
              </a:rPr>
              <a:t>TARGET_NAME </a:t>
            </a:r>
            <a:r>
              <a:rPr lang="en-US" dirty="0"/>
              <a:t>in PDS labels and observational intent” section</a:t>
            </a:r>
          </a:p>
          <a:p>
            <a:pPr lvl="2"/>
            <a:r>
              <a:rPr lang="en-US" dirty="0"/>
              <a:t>TARGET_NAME is not a ‘keyword’ in PDS4, it is information in the &lt;</a:t>
            </a:r>
            <a:r>
              <a:rPr lang="en-US" dirty="0" err="1"/>
              <a:t>Target_Identification</a:t>
            </a:r>
            <a:r>
              <a:rPr lang="en-US" dirty="0"/>
              <a:t>&gt; area: &lt;name&gt;, yet TARGET_NAME is used often in the section</a:t>
            </a:r>
          </a:p>
          <a:p>
            <a:pPr lvl="1"/>
            <a:endParaRPr lang="en-US" dirty="0"/>
          </a:p>
        </p:txBody>
      </p:sp>
    </p:spTree>
    <p:extLst>
      <p:ext uri="{BB962C8B-B14F-4D97-AF65-F5344CB8AC3E}">
        <p14:creationId xmlns:p14="http://schemas.microsoft.com/office/powerpoint/2010/main" val="404520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2FB249-F564-5D26-8803-13D10CF8A3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7AD346-04DF-4DD6-A0DE-B8D97F9D8FE7}"/>
              </a:ext>
            </a:extLst>
          </p:cNvPr>
          <p:cNvSpPr>
            <a:spLocks noGrp="1"/>
          </p:cNvSpPr>
          <p:nvPr>
            <p:ph type="title"/>
          </p:nvPr>
        </p:nvSpPr>
        <p:spPr/>
        <p:txBody>
          <a:bodyPr/>
          <a:lstStyle/>
          <a:p>
            <a:r>
              <a:rPr lang="en-US" dirty="0"/>
              <a:t>Calibrated (continued)</a:t>
            </a:r>
            <a:br>
              <a:rPr lang="en-US" dirty="0"/>
            </a:br>
            <a:endParaRPr lang="en-US" dirty="0"/>
          </a:p>
        </p:txBody>
      </p:sp>
      <p:sp>
        <p:nvSpPr>
          <p:cNvPr id="3" name="Content Placeholder 2">
            <a:extLst>
              <a:ext uri="{FF2B5EF4-FFF2-40B4-BE49-F238E27FC236}">
                <a16:creationId xmlns:a16="http://schemas.microsoft.com/office/drawing/2014/main" id="{4BEE4FA7-3402-A147-6C10-14549EA2F310}"/>
              </a:ext>
            </a:extLst>
          </p:cNvPr>
          <p:cNvSpPr>
            <a:spLocks noGrp="1"/>
          </p:cNvSpPr>
          <p:nvPr>
            <p:ph idx="1"/>
          </p:nvPr>
        </p:nvSpPr>
        <p:spPr>
          <a:xfrm>
            <a:off x="691079" y="1821715"/>
            <a:ext cx="10325000" cy="4196593"/>
          </a:xfrm>
        </p:spPr>
        <p:txBody>
          <a:bodyPr>
            <a:normAutofit/>
          </a:bodyPr>
          <a:lstStyle/>
          <a:p>
            <a:r>
              <a:rPr lang="en-US" dirty="0"/>
              <a:t>In </a:t>
            </a:r>
            <a:r>
              <a:rPr lang="en-US" dirty="0" err="1"/>
              <a:t>overview.txt</a:t>
            </a:r>
            <a:r>
              <a:rPr lang="en-US" dirty="0"/>
              <a:t>: </a:t>
            </a:r>
          </a:p>
          <a:p>
            <a:pPr lvl="1"/>
            <a:r>
              <a:rPr lang="en-US" dirty="0"/>
              <a:t>Label files are .LBLX not LBL under PDS4 </a:t>
            </a:r>
          </a:p>
          <a:p>
            <a:pPr lvl="2"/>
            <a:r>
              <a:rPr lang="en-US" dirty="0"/>
              <a:t>                                     </a:t>
            </a:r>
          </a:p>
          <a:p>
            <a:pPr lvl="1"/>
            <a:endParaRPr lang="en-US" dirty="0"/>
          </a:p>
          <a:p>
            <a:pPr lvl="1"/>
            <a:endParaRPr lang="en-US" dirty="0"/>
          </a:p>
        </p:txBody>
      </p:sp>
      <p:pic>
        <p:nvPicPr>
          <p:cNvPr id="5" name="Picture 4" descr="A close-up of a computer code&#10;&#10;AI-generated content may be incorrect.">
            <a:extLst>
              <a:ext uri="{FF2B5EF4-FFF2-40B4-BE49-F238E27FC236}">
                <a16:creationId xmlns:a16="http://schemas.microsoft.com/office/drawing/2014/main" id="{D6EC19F9-FC1A-4616-094B-517652A71F77}"/>
              </a:ext>
            </a:extLst>
          </p:cNvPr>
          <p:cNvPicPr>
            <a:picLocks noChangeAspect="1"/>
          </p:cNvPicPr>
          <p:nvPr/>
        </p:nvPicPr>
        <p:blipFill>
          <a:blip r:embed="rId3"/>
          <a:stretch>
            <a:fillRect/>
          </a:stretch>
        </p:blipFill>
        <p:spPr>
          <a:xfrm>
            <a:off x="1319684" y="2613532"/>
            <a:ext cx="4902958" cy="2283240"/>
          </a:xfrm>
          <a:prstGeom prst="rect">
            <a:avLst/>
          </a:prstGeom>
        </p:spPr>
      </p:pic>
      <p:sp>
        <p:nvSpPr>
          <p:cNvPr id="6" name="Donut 5">
            <a:extLst>
              <a:ext uri="{FF2B5EF4-FFF2-40B4-BE49-F238E27FC236}">
                <a16:creationId xmlns:a16="http://schemas.microsoft.com/office/drawing/2014/main" id="{FDC76B0A-F4F1-E487-518F-BA39B885D286}"/>
              </a:ext>
            </a:extLst>
          </p:cNvPr>
          <p:cNvSpPr/>
          <p:nvPr/>
        </p:nvSpPr>
        <p:spPr>
          <a:xfrm>
            <a:off x="3917091" y="4377957"/>
            <a:ext cx="853723" cy="382660"/>
          </a:xfrm>
          <a:prstGeom prst="donut">
            <a:avLst>
              <a:gd name="adj" fmla="val 504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15201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C26F1-C425-7059-59FD-24F8CCA0E3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10B946-393A-1EED-8199-DA693DD6F494}"/>
              </a:ext>
            </a:extLst>
          </p:cNvPr>
          <p:cNvSpPr>
            <a:spLocks noGrp="1"/>
          </p:cNvSpPr>
          <p:nvPr>
            <p:ph type="title"/>
          </p:nvPr>
        </p:nvSpPr>
        <p:spPr/>
        <p:txBody>
          <a:bodyPr/>
          <a:lstStyle/>
          <a:p>
            <a:r>
              <a:rPr lang="en-US" dirty="0"/>
              <a:t>Calibrated data files</a:t>
            </a:r>
            <a:br>
              <a:rPr lang="en-US" dirty="0"/>
            </a:br>
            <a:endParaRPr lang="en-US" dirty="0"/>
          </a:p>
        </p:txBody>
      </p:sp>
      <p:sp>
        <p:nvSpPr>
          <p:cNvPr id="3" name="Content Placeholder 2">
            <a:extLst>
              <a:ext uri="{FF2B5EF4-FFF2-40B4-BE49-F238E27FC236}">
                <a16:creationId xmlns:a16="http://schemas.microsoft.com/office/drawing/2014/main" id="{4D08681B-ADEA-0ABF-98AF-9FEACBAC0A9C}"/>
              </a:ext>
            </a:extLst>
          </p:cNvPr>
          <p:cNvSpPr>
            <a:spLocks noGrp="1"/>
          </p:cNvSpPr>
          <p:nvPr>
            <p:ph idx="1"/>
          </p:nvPr>
        </p:nvSpPr>
        <p:spPr/>
        <p:txBody>
          <a:bodyPr/>
          <a:lstStyle/>
          <a:p>
            <a:r>
              <a:rPr lang="en-US" dirty="0"/>
              <a:t>No problems reading the files with PDS4 Viewer or ds9</a:t>
            </a:r>
          </a:p>
        </p:txBody>
      </p:sp>
    </p:spTree>
    <p:extLst>
      <p:ext uri="{BB962C8B-B14F-4D97-AF65-F5344CB8AC3E}">
        <p14:creationId xmlns:p14="http://schemas.microsoft.com/office/powerpoint/2010/main" val="1823498211"/>
      </p:ext>
    </p:extLst>
  </p:cSld>
  <p:clrMapOvr>
    <a:masterClrMapping/>
  </p:clrMapOvr>
</p:sld>
</file>

<file path=ppt/theme/theme1.xml><?xml version="1.0" encoding="utf-8"?>
<a:theme xmlns:a="http://schemas.openxmlformats.org/drawingml/2006/main" name="CosineVTI">
  <a:themeElements>
    <a:clrScheme name="AnalogousFromDarkSeedLeftStep">
      <a:dk1>
        <a:srgbClr val="000000"/>
      </a:dk1>
      <a:lt1>
        <a:srgbClr val="FFFFFF"/>
      </a:lt1>
      <a:dk2>
        <a:srgbClr val="1C2031"/>
      </a:dk2>
      <a:lt2>
        <a:srgbClr val="F0F3F1"/>
      </a:lt2>
      <a:accent1>
        <a:srgbClr val="D040B9"/>
      </a:accent1>
      <a:accent2>
        <a:srgbClr val="9A2EBE"/>
      </a:accent2>
      <a:accent3>
        <a:srgbClr val="6F40D0"/>
      </a:accent3>
      <a:accent4>
        <a:srgbClr val="3440C0"/>
      </a:accent4>
      <a:accent5>
        <a:srgbClr val="4088D0"/>
      </a:accent5>
      <a:accent6>
        <a:srgbClr val="2EB3BE"/>
      </a:accent6>
      <a:hlink>
        <a:srgbClr val="3F6ABF"/>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195</TotalTime>
  <Words>645</Words>
  <Application>Microsoft Macintosh PowerPoint</Application>
  <PresentationFormat>Widescreen</PresentationFormat>
  <Paragraphs>54</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Grandview</vt:lpstr>
      <vt:lpstr>Wingdings</vt:lpstr>
      <vt:lpstr>CosineVTI</vt:lpstr>
      <vt:lpstr>New Horizons Alice Documents (PDS4) V2.0</vt:lpstr>
      <vt:lpstr>Documents </vt:lpstr>
      <vt:lpstr>New Horizons Alice Data  (PDS4) V1.0</vt:lpstr>
      <vt:lpstr>Raw </vt:lpstr>
      <vt:lpstr>Raw (continued) </vt:lpstr>
      <vt:lpstr>Raw data files </vt:lpstr>
      <vt:lpstr>Calibrated </vt:lpstr>
      <vt:lpstr>Calibrated (continued) </vt:lpstr>
      <vt:lpstr>Calibrated data files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Lori Feaga</dc:creator>
  <cp:lastModifiedBy>Lori Feaga</cp:lastModifiedBy>
  <cp:revision>2</cp:revision>
  <dcterms:created xsi:type="dcterms:W3CDTF">2025-02-10T20:09:57Z</dcterms:created>
  <dcterms:modified xsi:type="dcterms:W3CDTF">2025-02-10T23:25:18Z</dcterms:modified>
</cp:coreProperties>
</file>