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4" r:id="rId15"/>
    <p:sldId id="271" r:id="rId16"/>
    <p:sldId id="272" r:id="rId17"/>
    <p:sldId id="273" r:id="rId18"/>
    <p:sldId id="276" r:id="rId19"/>
    <p:sldId id="275"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4694"/>
  </p:normalViewPr>
  <p:slideViewPr>
    <p:cSldViewPr snapToGrid="0" showGuides="1">
      <p:cViewPr varScale="1">
        <p:scale>
          <a:sx n="121" d="100"/>
          <a:sy n="121" d="100"/>
        </p:scale>
        <p:origin x="28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C2790-D937-F740-93F1-E1EA6F3CD3AF}" type="datetimeFigureOut">
              <a:rPr lang="en-US" smtClean="0"/>
              <a:t>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8CCBE-E4C4-F940-8DBE-A3532A9E10AD}" type="slidenum">
              <a:rPr lang="en-US" smtClean="0"/>
              <a:t>‹#›</a:t>
            </a:fld>
            <a:endParaRPr lang="en-US"/>
          </a:p>
        </p:txBody>
      </p:sp>
    </p:spTree>
    <p:extLst>
      <p:ext uri="{BB962C8B-B14F-4D97-AF65-F5344CB8AC3E}">
        <p14:creationId xmlns:p14="http://schemas.microsoft.com/office/powerpoint/2010/main" val="281836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89DB-3852-A772-82BA-19EF8EA800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0DBC9-58CF-6999-34D2-14D8FE91A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860B78-0E16-199C-37AD-8EAD090366E7}"/>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752B13AE-30F2-6D4E-F08A-F0445BEA86BF}"/>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7B68E52B-DA07-57F0-FCCD-BE67630895D9}"/>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226574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7D49-4BF5-353F-C3C1-188E7A042B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8DCD12-EC7F-2906-EC99-9603FE9D4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71602-0212-E541-74F4-03FAFFD12272}"/>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ED3DE416-1ECC-3313-49BC-ADAB93AED012}"/>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FC6AF2A0-1A26-1B37-DCAF-EE77B943E97B}"/>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21741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9FE01-5886-FE8E-E401-15866B387A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CD4FD0-4205-A9F3-43CC-2E08CE10A3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ABA9D-CC47-8083-71AF-0884215E0724}"/>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680AC389-70D8-64B7-C5AE-C54F4ECF075D}"/>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2508A733-E022-316A-302C-43443418FAE1}"/>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5264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BE89-8F81-45FF-9C3A-A635FCC4E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ABA7C2-45D0-63F9-86CE-860D0BE04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8DA9D-E546-F3D9-E971-A8889B8ACD6C}"/>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2F4ED3C6-E746-D7CC-4E30-1DA1279A903C}"/>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387F1AD1-0B90-9641-6E3F-CB0893023D6E}"/>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73982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27AF-4A37-673D-27FF-4A81A0EEE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4070C3-B0EA-E7D7-54D8-7A7AF12C4B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8AE646-73E2-A9C4-4652-EAB75BA2AFEB}"/>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2B95E374-716A-12A1-04E0-C67CA2347428}"/>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54BA8AC0-B782-27A3-EB55-B64302D027AA}"/>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1346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B2A3-7637-F67A-3A11-55AD29EC8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7075D-2C3E-042D-CEDF-36A7C1607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4CE7D-EB21-CB63-78C8-B77DE02319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7498A-44DD-74F5-E485-E22009D44A5D}"/>
              </a:ext>
            </a:extLst>
          </p:cNvPr>
          <p:cNvSpPr>
            <a:spLocks noGrp="1"/>
          </p:cNvSpPr>
          <p:nvPr>
            <p:ph type="dt" sz="half" idx="10"/>
          </p:nvPr>
        </p:nvSpPr>
        <p:spPr/>
        <p:txBody>
          <a:bodyPr/>
          <a:lstStyle/>
          <a:p>
            <a:r>
              <a:rPr lang="en-US"/>
              <a:t>2/11/25</a:t>
            </a:r>
          </a:p>
        </p:txBody>
      </p:sp>
      <p:sp>
        <p:nvSpPr>
          <p:cNvPr id="6" name="Footer Placeholder 5">
            <a:extLst>
              <a:ext uri="{FF2B5EF4-FFF2-40B4-BE49-F238E27FC236}">
                <a16:creationId xmlns:a16="http://schemas.microsoft.com/office/drawing/2014/main" id="{0A7687CE-2FD6-88E2-E193-EFD1A44BDE90}"/>
              </a:ext>
            </a:extLst>
          </p:cNvPr>
          <p:cNvSpPr>
            <a:spLocks noGrp="1"/>
          </p:cNvSpPr>
          <p:nvPr>
            <p:ph type="ftr" sz="quarter" idx="11"/>
          </p:nvPr>
        </p:nvSpPr>
        <p:spPr/>
        <p:txBody>
          <a:bodyPr/>
          <a:lstStyle/>
          <a:p>
            <a:r>
              <a:rPr lang="en-US"/>
              <a:t>urn:nasa:pds:compil-comet:polarimetry::3.0</a:t>
            </a:r>
          </a:p>
        </p:txBody>
      </p:sp>
      <p:sp>
        <p:nvSpPr>
          <p:cNvPr id="7" name="Slide Number Placeholder 6">
            <a:extLst>
              <a:ext uri="{FF2B5EF4-FFF2-40B4-BE49-F238E27FC236}">
                <a16:creationId xmlns:a16="http://schemas.microsoft.com/office/drawing/2014/main" id="{E28B9351-A619-531B-B01B-A404DA175C4F}"/>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15065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EEF4-78D5-B983-82AC-602864380F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759C3-FF05-4ADB-13BB-6C91A2858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9BE97-673D-CDA7-F3B2-39B993D898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745F3D-B50E-98F7-90BE-EDAFA9EDB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31028-98E1-084F-EF72-3988C46A09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29A096-5D7E-AD98-0D05-EA3DFBD86A7A}"/>
              </a:ext>
            </a:extLst>
          </p:cNvPr>
          <p:cNvSpPr>
            <a:spLocks noGrp="1"/>
          </p:cNvSpPr>
          <p:nvPr>
            <p:ph type="dt" sz="half" idx="10"/>
          </p:nvPr>
        </p:nvSpPr>
        <p:spPr/>
        <p:txBody>
          <a:bodyPr/>
          <a:lstStyle/>
          <a:p>
            <a:r>
              <a:rPr lang="en-US"/>
              <a:t>2/11/25</a:t>
            </a:r>
          </a:p>
        </p:txBody>
      </p:sp>
      <p:sp>
        <p:nvSpPr>
          <p:cNvPr id="8" name="Footer Placeholder 7">
            <a:extLst>
              <a:ext uri="{FF2B5EF4-FFF2-40B4-BE49-F238E27FC236}">
                <a16:creationId xmlns:a16="http://schemas.microsoft.com/office/drawing/2014/main" id="{4CB1F118-88ED-DD65-3854-E7CFAF4E1BEC}"/>
              </a:ext>
            </a:extLst>
          </p:cNvPr>
          <p:cNvSpPr>
            <a:spLocks noGrp="1"/>
          </p:cNvSpPr>
          <p:nvPr>
            <p:ph type="ftr" sz="quarter" idx="11"/>
          </p:nvPr>
        </p:nvSpPr>
        <p:spPr/>
        <p:txBody>
          <a:bodyPr/>
          <a:lstStyle/>
          <a:p>
            <a:r>
              <a:rPr lang="en-US"/>
              <a:t>urn:nasa:pds:compil-comet:polarimetry::3.0</a:t>
            </a:r>
          </a:p>
        </p:txBody>
      </p:sp>
      <p:sp>
        <p:nvSpPr>
          <p:cNvPr id="9" name="Slide Number Placeholder 8">
            <a:extLst>
              <a:ext uri="{FF2B5EF4-FFF2-40B4-BE49-F238E27FC236}">
                <a16:creationId xmlns:a16="http://schemas.microsoft.com/office/drawing/2014/main" id="{7A873147-3FC0-693B-5F6E-ACAD284DE357}"/>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234477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C23E-210F-32A4-D660-A137E2E06E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3B7B97-36E5-4060-A088-7592B2215F21}"/>
              </a:ext>
            </a:extLst>
          </p:cNvPr>
          <p:cNvSpPr>
            <a:spLocks noGrp="1"/>
          </p:cNvSpPr>
          <p:nvPr>
            <p:ph type="dt" sz="half" idx="10"/>
          </p:nvPr>
        </p:nvSpPr>
        <p:spPr/>
        <p:txBody>
          <a:bodyPr/>
          <a:lstStyle/>
          <a:p>
            <a:r>
              <a:rPr lang="en-US"/>
              <a:t>2/11/25</a:t>
            </a:r>
          </a:p>
        </p:txBody>
      </p:sp>
      <p:sp>
        <p:nvSpPr>
          <p:cNvPr id="4" name="Footer Placeholder 3">
            <a:extLst>
              <a:ext uri="{FF2B5EF4-FFF2-40B4-BE49-F238E27FC236}">
                <a16:creationId xmlns:a16="http://schemas.microsoft.com/office/drawing/2014/main" id="{F1BF1D94-C516-6BA9-E118-8393EBF2CCB3}"/>
              </a:ext>
            </a:extLst>
          </p:cNvPr>
          <p:cNvSpPr>
            <a:spLocks noGrp="1"/>
          </p:cNvSpPr>
          <p:nvPr>
            <p:ph type="ftr" sz="quarter" idx="11"/>
          </p:nvPr>
        </p:nvSpPr>
        <p:spPr/>
        <p:txBody>
          <a:bodyPr/>
          <a:lstStyle/>
          <a:p>
            <a:r>
              <a:rPr lang="en-US"/>
              <a:t>urn:nasa:pds:compil-comet:polarimetry::3.0</a:t>
            </a:r>
          </a:p>
        </p:txBody>
      </p:sp>
      <p:sp>
        <p:nvSpPr>
          <p:cNvPr id="5" name="Slide Number Placeholder 4">
            <a:extLst>
              <a:ext uri="{FF2B5EF4-FFF2-40B4-BE49-F238E27FC236}">
                <a16:creationId xmlns:a16="http://schemas.microsoft.com/office/drawing/2014/main" id="{AB9AEF8C-837B-56CA-1D21-96EA04CF5F35}"/>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394351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06235E-C541-84D8-12AA-42AF9D18FA5B}"/>
              </a:ext>
            </a:extLst>
          </p:cNvPr>
          <p:cNvSpPr>
            <a:spLocks noGrp="1"/>
          </p:cNvSpPr>
          <p:nvPr>
            <p:ph type="dt" sz="half" idx="10"/>
          </p:nvPr>
        </p:nvSpPr>
        <p:spPr/>
        <p:txBody>
          <a:bodyPr/>
          <a:lstStyle/>
          <a:p>
            <a:r>
              <a:rPr lang="en-US"/>
              <a:t>2/11/25</a:t>
            </a:r>
          </a:p>
        </p:txBody>
      </p:sp>
      <p:sp>
        <p:nvSpPr>
          <p:cNvPr id="3" name="Footer Placeholder 2">
            <a:extLst>
              <a:ext uri="{FF2B5EF4-FFF2-40B4-BE49-F238E27FC236}">
                <a16:creationId xmlns:a16="http://schemas.microsoft.com/office/drawing/2014/main" id="{C2519D8A-883D-1434-E339-A1F8B7809125}"/>
              </a:ext>
            </a:extLst>
          </p:cNvPr>
          <p:cNvSpPr>
            <a:spLocks noGrp="1"/>
          </p:cNvSpPr>
          <p:nvPr>
            <p:ph type="ftr" sz="quarter" idx="11"/>
          </p:nvPr>
        </p:nvSpPr>
        <p:spPr/>
        <p:txBody>
          <a:bodyPr/>
          <a:lstStyle/>
          <a:p>
            <a:r>
              <a:rPr lang="en-US"/>
              <a:t>urn:nasa:pds:compil-comet:polarimetry::3.0</a:t>
            </a:r>
          </a:p>
        </p:txBody>
      </p:sp>
      <p:sp>
        <p:nvSpPr>
          <p:cNvPr id="4" name="Slide Number Placeholder 3">
            <a:extLst>
              <a:ext uri="{FF2B5EF4-FFF2-40B4-BE49-F238E27FC236}">
                <a16:creationId xmlns:a16="http://schemas.microsoft.com/office/drawing/2014/main" id="{D28A3726-276B-AFC9-EDAA-7BAD7CC8E755}"/>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39048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394B-1040-DE43-B305-ACFFE3268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11A882-B644-A61A-1B29-17CFA0506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8710C-2D40-DD17-F5AB-E6556CC8A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4E3E4-E4FB-63DB-9965-E2E21A4E4E54}"/>
              </a:ext>
            </a:extLst>
          </p:cNvPr>
          <p:cNvSpPr>
            <a:spLocks noGrp="1"/>
          </p:cNvSpPr>
          <p:nvPr>
            <p:ph type="dt" sz="half" idx="10"/>
          </p:nvPr>
        </p:nvSpPr>
        <p:spPr/>
        <p:txBody>
          <a:bodyPr/>
          <a:lstStyle/>
          <a:p>
            <a:r>
              <a:rPr lang="en-US"/>
              <a:t>2/11/25</a:t>
            </a:r>
          </a:p>
        </p:txBody>
      </p:sp>
      <p:sp>
        <p:nvSpPr>
          <p:cNvPr id="6" name="Footer Placeholder 5">
            <a:extLst>
              <a:ext uri="{FF2B5EF4-FFF2-40B4-BE49-F238E27FC236}">
                <a16:creationId xmlns:a16="http://schemas.microsoft.com/office/drawing/2014/main" id="{C4E80587-90E4-2599-1513-49608EA48D7F}"/>
              </a:ext>
            </a:extLst>
          </p:cNvPr>
          <p:cNvSpPr>
            <a:spLocks noGrp="1"/>
          </p:cNvSpPr>
          <p:nvPr>
            <p:ph type="ftr" sz="quarter" idx="11"/>
          </p:nvPr>
        </p:nvSpPr>
        <p:spPr/>
        <p:txBody>
          <a:bodyPr/>
          <a:lstStyle/>
          <a:p>
            <a:r>
              <a:rPr lang="en-US"/>
              <a:t>urn:nasa:pds:compil-comet:polarimetry::3.0</a:t>
            </a:r>
          </a:p>
        </p:txBody>
      </p:sp>
      <p:sp>
        <p:nvSpPr>
          <p:cNvPr id="7" name="Slide Number Placeholder 6">
            <a:extLst>
              <a:ext uri="{FF2B5EF4-FFF2-40B4-BE49-F238E27FC236}">
                <a16:creationId xmlns:a16="http://schemas.microsoft.com/office/drawing/2014/main" id="{504051AE-21EE-E9CC-8B81-A01510824922}"/>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15470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9AF4-4CE0-45FE-F03D-610AECF70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ECAC9-F9FD-8061-5AE3-C73CC085B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96E94B-FB9D-393D-3DAE-135BF370B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DF0F0-F869-40D6-3EBC-E47D0314779C}"/>
              </a:ext>
            </a:extLst>
          </p:cNvPr>
          <p:cNvSpPr>
            <a:spLocks noGrp="1"/>
          </p:cNvSpPr>
          <p:nvPr>
            <p:ph type="dt" sz="half" idx="10"/>
          </p:nvPr>
        </p:nvSpPr>
        <p:spPr/>
        <p:txBody>
          <a:bodyPr/>
          <a:lstStyle/>
          <a:p>
            <a:r>
              <a:rPr lang="en-US"/>
              <a:t>2/11/25</a:t>
            </a:r>
          </a:p>
        </p:txBody>
      </p:sp>
      <p:sp>
        <p:nvSpPr>
          <p:cNvPr id="6" name="Footer Placeholder 5">
            <a:extLst>
              <a:ext uri="{FF2B5EF4-FFF2-40B4-BE49-F238E27FC236}">
                <a16:creationId xmlns:a16="http://schemas.microsoft.com/office/drawing/2014/main" id="{03AED57D-F5D4-E58D-BD65-EF94EE01D74A}"/>
              </a:ext>
            </a:extLst>
          </p:cNvPr>
          <p:cNvSpPr>
            <a:spLocks noGrp="1"/>
          </p:cNvSpPr>
          <p:nvPr>
            <p:ph type="ftr" sz="quarter" idx="11"/>
          </p:nvPr>
        </p:nvSpPr>
        <p:spPr/>
        <p:txBody>
          <a:bodyPr/>
          <a:lstStyle/>
          <a:p>
            <a:r>
              <a:rPr lang="en-US"/>
              <a:t>urn:nasa:pds:compil-comet:polarimetry::3.0</a:t>
            </a:r>
          </a:p>
        </p:txBody>
      </p:sp>
      <p:sp>
        <p:nvSpPr>
          <p:cNvPr id="7" name="Slide Number Placeholder 6">
            <a:extLst>
              <a:ext uri="{FF2B5EF4-FFF2-40B4-BE49-F238E27FC236}">
                <a16:creationId xmlns:a16="http://schemas.microsoft.com/office/drawing/2014/main" id="{E065E813-C8F2-1060-A8D3-BCACE389ED89}"/>
              </a:ext>
            </a:extLst>
          </p:cNvPr>
          <p:cNvSpPr>
            <a:spLocks noGrp="1"/>
          </p:cNvSpPr>
          <p:nvPr>
            <p:ph type="sldNum" sz="quarter" idx="12"/>
          </p:nvPr>
        </p:nvSpPr>
        <p:spPr/>
        <p:txBody>
          <a:bodyPr/>
          <a:lstStyle/>
          <a:p>
            <a:fld id="{788E68A2-C081-7F4D-AE31-A29BB408A0C0}" type="slidenum">
              <a:rPr lang="en-US" smtClean="0"/>
              <a:t>‹#›</a:t>
            </a:fld>
            <a:endParaRPr lang="en-US"/>
          </a:p>
        </p:txBody>
      </p:sp>
    </p:spTree>
    <p:extLst>
      <p:ext uri="{BB962C8B-B14F-4D97-AF65-F5344CB8AC3E}">
        <p14:creationId xmlns:p14="http://schemas.microsoft.com/office/powerpoint/2010/main" val="186417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BD788E-38DF-FF3F-33BE-198C8481C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46D55-4491-49A6-E51F-63B57130D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28C7A-9AB9-F23E-42A7-2142355F2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2/11/25</a:t>
            </a:r>
          </a:p>
        </p:txBody>
      </p:sp>
      <p:sp>
        <p:nvSpPr>
          <p:cNvPr id="5" name="Footer Placeholder 4">
            <a:extLst>
              <a:ext uri="{FF2B5EF4-FFF2-40B4-BE49-F238E27FC236}">
                <a16:creationId xmlns:a16="http://schemas.microsoft.com/office/drawing/2014/main" id="{3AFC9598-D13E-6DF4-FFF0-2DD1DE9C6A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urn:nasa:pds:compil-comet:polarimetry::3.0</a:t>
            </a:r>
          </a:p>
        </p:txBody>
      </p:sp>
      <p:sp>
        <p:nvSpPr>
          <p:cNvPr id="6" name="Slide Number Placeholder 5">
            <a:extLst>
              <a:ext uri="{FF2B5EF4-FFF2-40B4-BE49-F238E27FC236}">
                <a16:creationId xmlns:a16="http://schemas.microsoft.com/office/drawing/2014/main" id="{40B2D8D0-DEEE-8486-F479-36F757E25D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8E68A2-C081-7F4D-AE31-A29BB408A0C0}" type="slidenum">
              <a:rPr lang="en-US" smtClean="0"/>
              <a:t>‹#›</a:t>
            </a:fld>
            <a:endParaRPr lang="en-US"/>
          </a:p>
        </p:txBody>
      </p:sp>
    </p:spTree>
    <p:extLst>
      <p:ext uri="{BB962C8B-B14F-4D97-AF65-F5344CB8AC3E}">
        <p14:creationId xmlns:p14="http://schemas.microsoft.com/office/powerpoint/2010/main" val="243154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ACE2-28EE-E325-56DD-61DD5D23372C}"/>
              </a:ext>
            </a:extLst>
          </p:cNvPr>
          <p:cNvSpPr>
            <a:spLocks noGrp="1"/>
          </p:cNvSpPr>
          <p:nvPr>
            <p:ph type="ctrTitle"/>
          </p:nvPr>
        </p:nvSpPr>
        <p:spPr/>
        <p:txBody>
          <a:bodyPr/>
          <a:lstStyle/>
          <a:p>
            <a:r>
              <a:rPr lang="en-US" dirty="0"/>
              <a:t>PDS DB of Comet Polarimetry v3.0 Review</a:t>
            </a:r>
          </a:p>
        </p:txBody>
      </p:sp>
      <p:sp>
        <p:nvSpPr>
          <p:cNvPr id="3" name="Subtitle 2">
            <a:extLst>
              <a:ext uri="{FF2B5EF4-FFF2-40B4-BE49-F238E27FC236}">
                <a16:creationId xmlns:a16="http://schemas.microsoft.com/office/drawing/2014/main" id="{18BAFD03-1279-E117-6CC9-118A90A92503}"/>
              </a:ext>
            </a:extLst>
          </p:cNvPr>
          <p:cNvSpPr>
            <a:spLocks noGrp="1"/>
          </p:cNvSpPr>
          <p:nvPr>
            <p:ph type="subTitle" idx="1"/>
          </p:nvPr>
        </p:nvSpPr>
        <p:spPr/>
        <p:txBody>
          <a:bodyPr/>
          <a:lstStyle/>
          <a:p>
            <a:r>
              <a:rPr lang="en-US" dirty="0"/>
              <a:t>Yuna Kwon</a:t>
            </a:r>
          </a:p>
          <a:p>
            <a:r>
              <a:rPr lang="en-US" dirty="0"/>
              <a:t>(Caltech/IPAC)</a:t>
            </a:r>
          </a:p>
        </p:txBody>
      </p:sp>
      <p:sp>
        <p:nvSpPr>
          <p:cNvPr id="4" name="Date Placeholder 3">
            <a:extLst>
              <a:ext uri="{FF2B5EF4-FFF2-40B4-BE49-F238E27FC236}">
                <a16:creationId xmlns:a16="http://schemas.microsoft.com/office/drawing/2014/main" id="{D712AC82-5685-BDBD-4478-D61A4BFDE170}"/>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50EE565D-E783-5BE4-83B9-F91449D59468}"/>
              </a:ext>
            </a:extLst>
          </p:cNvPr>
          <p:cNvSpPr>
            <a:spLocks noGrp="1"/>
          </p:cNvSpPr>
          <p:nvPr>
            <p:ph type="ftr" sz="quarter" idx="11"/>
          </p:nvPr>
        </p:nvSpPr>
        <p:spPr/>
        <p:txBody>
          <a:bodyPr/>
          <a:lstStyle/>
          <a:p>
            <a:r>
              <a:rPr lang="en-US" dirty="0" err="1"/>
              <a:t>urn:nasa:pds:compil-comet:polarimetry</a:t>
            </a:r>
            <a:r>
              <a:rPr lang="en-US" dirty="0"/>
              <a:t>::3.0</a:t>
            </a:r>
          </a:p>
        </p:txBody>
      </p:sp>
      <p:sp>
        <p:nvSpPr>
          <p:cNvPr id="6" name="Slide Number Placeholder 5">
            <a:extLst>
              <a:ext uri="{FF2B5EF4-FFF2-40B4-BE49-F238E27FC236}">
                <a16:creationId xmlns:a16="http://schemas.microsoft.com/office/drawing/2014/main" id="{DEA9981D-3487-FF24-7C49-F5737A70E155}"/>
              </a:ext>
            </a:extLst>
          </p:cNvPr>
          <p:cNvSpPr>
            <a:spLocks noGrp="1"/>
          </p:cNvSpPr>
          <p:nvPr>
            <p:ph type="sldNum" sz="quarter" idx="12"/>
          </p:nvPr>
        </p:nvSpPr>
        <p:spPr/>
        <p:txBody>
          <a:bodyPr/>
          <a:lstStyle/>
          <a:p>
            <a:fld id="{788E68A2-C081-7F4D-AE31-A29BB408A0C0}" type="slidenum">
              <a:rPr lang="en-US" smtClean="0"/>
              <a:t>1</a:t>
            </a:fld>
            <a:endParaRPr lang="en-US"/>
          </a:p>
        </p:txBody>
      </p:sp>
    </p:spTree>
    <p:extLst>
      <p:ext uri="{BB962C8B-B14F-4D97-AF65-F5344CB8AC3E}">
        <p14:creationId xmlns:p14="http://schemas.microsoft.com/office/powerpoint/2010/main" val="885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FE36A-2AF7-B684-5418-E6E8E627E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66D03-6777-2ED6-FD54-F0022E63CA25}"/>
              </a:ext>
            </a:extLst>
          </p:cNvPr>
          <p:cNvSpPr>
            <a:spLocks noGrp="1"/>
          </p:cNvSpPr>
          <p:nvPr>
            <p:ph type="title"/>
          </p:nvPr>
        </p:nvSpPr>
        <p:spPr/>
        <p:txBody>
          <a:bodyPr/>
          <a:lstStyle/>
          <a:p>
            <a:r>
              <a:rPr lang="en-US" dirty="0"/>
              <a:t>Data: Inconsistent filter info. (+typos)</a:t>
            </a:r>
          </a:p>
        </p:txBody>
      </p:sp>
      <p:sp>
        <p:nvSpPr>
          <p:cNvPr id="3" name="Content Placeholder 2">
            <a:extLst>
              <a:ext uri="{FF2B5EF4-FFF2-40B4-BE49-F238E27FC236}">
                <a16:creationId xmlns:a16="http://schemas.microsoft.com/office/drawing/2014/main" id="{99F79B82-17C6-2001-AD6D-5F93F3E4F03B}"/>
              </a:ext>
            </a:extLst>
          </p:cNvPr>
          <p:cNvSpPr>
            <a:spLocks noGrp="1"/>
          </p:cNvSpPr>
          <p:nvPr>
            <p:ph idx="1"/>
          </p:nvPr>
        </p:nvSpPr>
        <p:spPr/>
        <p:txBody>
          <a:bodyPr/>
          <a:lstStyle/>
          <a:p>
            <a:r>
              <a:rPr lang="en-US" dirty="0"/>
              <a:t>The filter names mentioned: </a:t>
            </a:r>
          </a:p>
        </p:txBody>
      </p:sp>
      <p:sp>
        <p:nvSpPr>
          <p:cNvPr id="4" name="Date Placeholder 3">
            <a:extLst>
              <a:ext uri="{FF2B5EF4-FFF2-40B4-BE49-F238E27FC236}">
                <a16:creationId xmlns:a16="http://schemas.microsoft.com/office/drawing/2014/main" id="{5A72E24E-CEDD-9674-82CF-8590D6580A12}"/>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CD5E18CB-0CC8-7CD4-4C1B-58B040847B6A}"/>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A6AEFD71-F2F1-D201-510E-4EDDC0E476CA}"/>
              </a:ext>
            </a:extLst>
          </p:cNvPr>
          <p:cNvSpPr>
            <a:spLocks noGrp="1"/>
          </p:cNvSpPr>
          <p:nvPr>
            <p:ph type="sldNum" sz="quarter" idx="12"/>
          </p:nvPr>
        </p:nvSpPr>
        <p:spPr/>
        <p:txBody>
          <a:bodyPr/>
          <a:lstStyle/>
          <a:p>
            <a:fld id="{788E68A2-C081-7F4D-AE31-A29BB408A0C0}" type="slidenum">
              <a:rPr lang="en-US" smtClean="0"/>
              <a:t>10</a:t>
            </a:fld>
            <a:endParaRPr lang="en-US"/>
          </a:p>
        </p:txBody>
      </p:sp>
      <p:sp>
        <p:nvSpPr>
          <p:cNvPr id="8" name="TextBox 7">
            <a:extLst>
              <a:ext uri="{FF2B5EF4-FFF2-40B4-BE49-F238E27FC236}">
                <a16:creationId xmlns:a16="http://schemas.microsoft.com/office/drawing/2014/main" id="{CFD49B05-8B1A-5318-7EFB-FC756FD7CB23}"/>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
        <p:nvSpPr>
          <p:cNvPr id="15" name="Rectangle 14">
            <a:extLst>
              <a:ext uri="{FF2B5EF4-FFF2-40B4-BE49-F238E27FC236}">
                <a16:creationId xmlns:a16="http://schemas.microsoft.com/office/drawing/2014/main" id="{3959A54F-AF01-7F8D-D1DE-DCD19D303025}"/>
              </a:ext>
            </a:extLst>
          </p:cNvPr>
          <p:cNvSpPr/>
          <p:nvPr/>
        </p:nvSpPr>
        <p:spPr>
          <a:xfrm>
            <a:off x="1166648" y="2385848"/>
            <a:ext cx="9837683" cy="386780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'B', 'B (Johnson)', 'BC', 'BC (HB)', 'BC (IHW)’, </a:t>
            </a:r>
          </a:p>
          <a:p>
            <a:r>
              <a:rPr lang="en-US" dirty="0">
                <a:solidFill>
                  <a:schemeClr val="tx1"/>
                </a:solidFill>
              </a:rPr>
              <a:t>'C2', 'C2 (HB)', 'C2 (IHW)', 'C3', 'C3 (IHW)', 'CB', 'CB (ESA)', 'CN', 'CN (IHW)', 'CN (red)', 'CO+', 'CO+ (HB)', 'CO+ (IHW)', 'CR', 'CR (ESA)', 'F606W', 'F775W’, </a:t>
            </a:r>
          </a:p>
          <a:p>
            <a:r>
              <a:rPr lang="en-US" dirty="0">
                <a:solidFill>
                  <a:schemeClr val="tx1"/>
                </a:solidFill>
              </a:rPr>
              <a:t>'G (SDSS)', 'GC (HB)', 'H', 'H (Johnson)', 'H2O+', 'H2O+ (HB)', 'H2O+ (IHW)’, </a:t>
            </a:r>
          </a:p>
          <a:p>
            <a:r>
              <a:rPr lang="en-US" dirty="0">
                <a:solidFill>
                  <a:schemeClr val="tx1"/>
                </a:solidFill>
              </a:rPr>
              <a:t>'I', 'I (Cousins)', 'I (Gunn)', "I' (Gunn)", 'IF443', 'IF684', 'IR', '</a:t>
            </a:r>
            <a:r>
              <a:rPr lang="en-US" dirty="0" err="1">
                <a:solidFill>
                  <a:schemeClr val="tx1"/>
                </a:solidFill>
              </a:rPr>
              <a:t>Ic</a:t>
            </a:r>
            <a:r>
              <a:rPr lang="en-US" dirty="0">
                <a:solidFill>
                  <a:schemeClr val="tx1"/>
                </a:solidFill>
              </a:rPr>
              <a:t>', 'If', '</a:t>
            </a:r>
            <a:r>
              <a:rPr lang="en-US" dirty="0" err="1">
                <a:solidFill>
                  <a:schemeClr val="tx1"/>
                </a:solidFill>
              </a:rPr>
              <a:t>Iigo</a:t>
            </a:r>
            <a:r>
              <a:rPr lang="en-US" dirty="0">
                <a:solidFill>
                  <a:schemeClr val="tx1"/>
                </a:solidFill>
              </a:rPr>
              <a:t>', '</a:t>
            </a:r>
            <a:r>
              <a:rPr lang="en-US" dirty="0" err="1">
                <a:solidFill>
                  <a:schemeClr val="tx1"/>
                </a:solidFill>
              </a:rPr>
              <a:t>Iohp</a:t>
            </a:r>
            <a:r>
              <a:rPr lang="en-US" dirty="0">
                <a:solidFill>
                  <a:schemeClr val="tx1"/>
                </a:solidFill>
              </a:rPr>
              <a:t>’, </a:t>
            </a:r>
          </a:p>
          <a:p>
            <a:r>
              <a:rPr lang="en-US" dirty="0">
                <a:solidFill>
                  <a:schemeClr val="tx1"/>
                </a:solidFill>
              </a:rPr>
              <a:t>'J', 'J (Johnson)', 'K', 'K (Johnson)', 'Ks', 'NH2', 'NH2 (ESA)', 'NH2 alpha’, </a:t>
            </a:r>
          </a:p>
          <a:p>
            <a:r>
              <a:rPr lang="en-US" dirty="0">
                <a:solidFill>
                  <a:schemeClr val="tx1"/>
                </a:solidFill>
              </a:rPr>
              <a:t>'OH (IHW)', 'R', 'R (Becker)', 'R (</a:t>
            </a:r>
            <a:r>
              <a:rPr lang="en-US" dirty="0" err="1">
                <a:solidFill>
                  <a:schemeClr val="tx1"/>
                </a:solidFill>
              </a:rPr>
              <a:t>Bessell</a:t>
            </a:r>
            <a:r>
              <a:rPr lang="en-US" dirty="0">
                <a:solidFill>
                  <a:schemeClr val="tx1"/>
                </a:solidFill>
              </a:rPr>
              <a:t>)', 'R (Cousins)', 'R (Gunn)', 'R (Johnson)', 'R (SDSS)', 'R(</a:t>
            </a:r>
            <a:r>
              <a:rPr lang="en-US" dirty="0" err="1">
                <a:solidFill>
                  <a:schemeClr val="tx1"/>
                </a:solidFill>
              </a:rPr>
              <a:t>Bessell</a:t>
            </a:r>
            <a:r>
              <a:rPr lang="en-US" dirty="0">
                <a:solidFill>
                  <a:schemeClr val="tx1"/>
                </a:solidFill>
              </a:rPr>
              <a:t>)', 'R-Spatial', 'RC', 'RC (HB)', 'RC (IHW)', 'RX', 'Rb(</a:t>
            </a:r>
            <a:r>
              <a:rPr lang="en-US" dirty="0" err="1">
                <a:solidFill>
                  <a:schemeClr val="tx1"/>
                </a:solidFill>
              </a:rPr>
              <a:t>Bessell</a:t>
            </a:r>
            <a:r>
              <a:rPr lang="en-US" dirty="0">
                <a:solidFill>
                  <a:schemeClr val="tx1"/>
                </a:solidFill>
              </a:rPr>
              <a:t>)', '</a:t>
            </a:r>
            <a:r>
              <a:rPr lang="en-US" dirty="0" err="1">
                <a:solidFill>
                  <a:schemeClr val="tx1"/>
                </a:solidFill>
              </a:rPr>
              <a:t>Rc</a:t>
            </a:r>
            <a:r>
              <a:rPr lang="en-US" dirty="0">
                <a:solidFill>
                  <a:schemeClr val="tx1"/>
                </a:solidFill>
              </a:rPr>
              <a:t>', 'Rf', 'Rigo', '</a:t>
            </a:r>
            <a:r>
              <a:rPr lang="en-US" dirty="0" err="1">
                <a:solidFill>
                  <a:schemeClr val="tx1"/>
                </a:solidFill>
              </a:rPr>
              <a:t>Rohp</a:t>
            </a:r>
            <a:r>
              <a:rPr lang="en-US" dirty="0">
                <a:solidFill>
                  <a:schemeClr val="tx1"/>
                </a:solidFill>
              </a:rPr>
              <a:t>', 'SED500’, </a:t>
            </a:r>
          </a:p>
          <a:p>
            <a:r>
              <a:rPr lang="en-US" dirty="0">
                <a:solidFill>
                  <a:schemeClr val="tx1"/>
                </a:solidFill>
              </a:rPr>
              <a:t>'Thuan-Gunn', 'U', 'U (Johnson)', 'UC (HB)', 'UC (IHW)', 'V', 'V (</a:t>
            </a:r>
            <a:r>
              <a:rPr lang="en-US" dirty="0" err="1">
                <a:solidFill>
                  <a:schemeClr val="tx1"/>
                </a:solidFill>
              </a:rPr>
              <a:t>Bessell</a:t>
            </a:r>
            <a:r>
              <a:rPr lang="en-US" dirty="0">
                <a:solidFill>
                  <a:schemeClr val="tx1"/>
                </a:solidFill>
              </a:rPr>
              <a:t>)', 'V (Cousins)', 'V (Johnson)', '</a:t>
            </a:r>
            <a:r>
              <a:rPr lang="en-US" dirty="0" err="1">
                <a:solidFill>
                  <a:schemeClr val="tx1"/>
                </a:solidFill>
              </a:rPr>
              <a:t>Vf</a:t>
            </a:r>
            <a:r>
              <a:rPr lang="en-US" dirty="0">
                <a:solidFill>
                  <a:schemeClr val="tx1"/>
                </a:solidFill>
              </a:rPr>
              <a:t>', 'WR', 'WRC', 'g-</a:t>
            </a:r>
            <a:r>
              <a:rPr lang="en-US" dirty="0" err="1">
                <a:solidFill>
                  <a:schemeClr val="tx1"/>
                </a:solidFill>
              </a:rPr>
              <a:t>sdss</a:t>
            </a:r>
            <a:r>
              <a:rPr lang="en-US" dirty="0">
                <a:solidFill>
                  <a:schemeClr val="tx1"/>
                </a:solidFill>
              </a:rPr>
              <a:t>', '</a:t>
            </a:r>
            <a:r>
              <a:rPr lang="en-US" dirty="0" err="1">
                <a:solidFill>
                  <a:schemeClr val="tx1"/>
                </a:solidFill>
              </a:rPr>
              <a:t>i</a:t>
            </a:r>
            <a:r>
              <a:rPr lang="en-US" dirty="0">
                <a:solidFill>
                  <a:schemeClr val="tx1"/>
                </a:solidFill>
              </a:rPr>
              <a:t> (Sloan)', "</a:t>
            </a:r>
            <a:r>
              <a:rPr lang="en-US" dirty="0" err="1">
                <a:solidFill>
                  <a:schemeClr val="tx1"/>
                </a:solidFill>
              </a:rPr>
              <a:t>i</a:t>
            </a:r>
            <a:r>
              <a:rPr lang="en-US" dirty="0">
                <a:solidFill>
                  <a:schemeClr val="tx1"/>
                </a:solidFill>
              </a:rPr>
              <a:t>' Gunn", 'r', 'r-</a:t>
            </a:r>
            <a:r>
              <a:rPr lang="en-US" dirty="0" err="1">
                <a:solidFill>
                  <a:schemeClr val="tx1"/>
                </a:solidFill>
              </a:rPr>
              <a:t>sdss</a:t>
            </a:r>
            <a:r>
              <a:rPr lang="en-US" dirty="0">
                <a:solidFill>
                  <a:schemeClr val="tx1"/>
                </a:solidFill>
              </a:rPr>
              <a:t>’}</a:t>
            </a:r>
          </a:p>
          <a:p>
            <a:endParaRPr lang="en-US" dirty="0">
              <a:solidFill>
                <a:schemeClr val="tx1"/>
              </a:solidFill>
            </a:endParaRPr>
          </a:p>
          <a:p>
            <a:endParaRPr lang="en-US" dirty="0">
              <a:solidFill>
                <a:schemeClr val="tx1"/>
              </a:solidFill>
            </a:endParaRPr>
          </a:p>
          <a:p>
            <a:pPr algn="r"/>
            <a:r>
              <a:rPr lang="en-US" dirty="0">
                <a:solidFill>
                  <a:schemeClr val="tx1"/>
                </a:solidFill>
              </a:rPr>
              <a:t>… in alphabetical order</a:t>
            </a:r>
          </a:p>
        </p:txBody>
      </p:sp>
    </p:spTree>
    <p:extLst>
      <p:ext uri="{BB962C8B-B14F-4D97-AF65-F5344CB8AC3E}">
        <p14:creationId xmlns:p14="http://schemas.microsoft.com/office/powerpoint/2010/main" val="133912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A4C9B-00C0-C4F9-52CA-EF1C4098E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81971-8C1D-D257-706A-7AD03C53579D}"/>
              </a:ext>
            </a:extLst>
          </p:cNvPr>
          <p:cNvSpPr>
            <a:spLocks noGrp="1"/>
          </p:cNvSpPr>
          <p:nvPr>
            <p:ph type="title"/>
          </p:nvPr>
        </p:nvSpPr>
        <p:spPr/>
        <p:txBody>
          <a:bodyPr/>
          <a:lstStyle/>
          <a:p>
            <a:r>
              <a:rPr lang="en-US" dirty="0"/>
              <a:t>Data: Inconsistent filter info. (+typos)</a:t>
            </a:r>
          </a:p>
        </p:txBody>
      </p:sp>
      <p:sp>
        <p:nvSpPr>
          <p:cNvPr id="3" name="Content Placeholder 2">
            <a:extLst>
              <a:ext uri="{FF2B5EF4-FFF2-40B4-BE49-F238E27FC236}">
                <a16:creationId xmlns:a16="http://schemas.microsoft.com/office/drawing/2014/main" id="{24BD4013-9FDE-A184-2A79-4A7786CC5800}"/>
              </a:ext>
            </a:extLst>
          </p:cNvPr>
          <p:cNvSpPr>
            <a:spLocks noGrp="1"/>
          </p:cNvSpPr>
          <p:nvPr>
            <p:ph idx="1"/>
          </p:nvPr>
        </p:nvSpPr>
        <p:spPr>
          <a:xfrm>
            <a:off x="838200" y="1825625"/>
            <a:ext cx="10515600" cy="1325563"/>
          </a:xfrm>
        </p:spPr>
        <p:txBody>
          <a:bodyPr/>
          <a:lstStyle/>
          <a:p>
            <a:r>
              <a:rPr lang="en-US" dirty="0"/>
              <a:t>Most of the filters are not mentioned in </a:t>
            </a:r>
            <a:r>
              <a:rPr lang="en-US" dirty="0" err="1">
                <a:latin typeface="American Typewriter" panose="02090604020004020304" pitchFamily="18" charset="77"/>
              </a:rPr>
              <a:t>filters.txt</a:t>
            </a:r>
            <a:r>
              <a:rPr lang="en-US" dirty="0"/>
              <a:t>, though the description mentioned that relevant details are available in </a:t>
            </a:r>
            <a:r>
              <a:rPr lang="en-US" dirty="0" err="1">
                <a:latin typeface="American Typewriter" panose="02090604020004020304" pitchFamily="18" charset="77"/>
              </a:rPr>
              <a:t>filters.txt</a:t>
            </a:r>
            <a:r>
              <a:rPr lang="en-US" dirty="0">
                <a:latin typeface="American Typewriter" panose="02090604020004020304" pitchFamily="18" charset="77"/>
              </a:rPr>
              <a:t>.</a:t>
            </a:r>
          </a:p>
          <a:p>
            <a:pPr marL="0" indent="0">
              <a:buNone/>
            </a:pPr>
            <a:endParaRPr lang="en-US" dirty="0"/>
          </a:p>
        </p:txBody>
      </p:sp>
      <p:sp>
        <p:nvSpPr>
          <p:cNvPr id="4" name="Date Placeholder 3">
            <a:extLst>
              <a:ext uri="{FF2B5EF4-FFF2-40B4-BE49-F238E27FC236}">
                <a16:creationId xmlns:a16="http://schemas.microsoft.com/office/drawing/2014/main" id="{1FBA7FE6-8F2D-8F78-E8C4-E8A6AC20D56A}"/>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E09AB199-C86A-F78C-C8B6-EF800BF509D6}"/>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2E48D7BC-6916-38B2-D3AD-428908A41625}"/>
              </a:ext>
            </a:extLst>
          </p:cNvPr>
          <p:cNvSpPr>
            <a:spLocks noGrp="1"/>
          </p:cNvSpPr>
          <p:nvPr>
            <p:ph type="sldNum" sz="quarter" idx="12"/>
          </p:nvPr>
        </p:nvSpPr>
        <p:spPr/>
        <p:txBody>
          <a:bodyPr/>
          <a:lstStyle/>
          <a:p>
            <a:fld id="{788E68A2-C081-7F4D-AE31-A29BB408A0C0}" type="slidenum">
              <a:rPr lang="en-US" smtClean="0"/>
              <a:t>11</a:t>
            </a:fld>
            <a:endParaRPr lang="en-US"/>
          </a:p>
        </p:txBody>
      </p:sp>
      <p:sp>
        <p:nvSpPr>
          <p:cNvPr id="8" name="TextBox 7">
            <a:extLst>
              <a:ext uri="{FF2B5EF4-FFF2-40B4-BE49-F238E27FC236}">
                <a16:creationId xmlns:a16="http://schemas.microsoft.com/office/drawing/2014/main" id="{F71B7C1C-0255-2ED4-F6A5-F12679379D22}"/>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pic>
        <p:nvPicPr>
          <p:cNvPr id="9" name="Picture 8" descr="A screenshot of a computer&#10;&#10;AI-generated content may be incorrect.">
            <a:extLst>
              <a:ext uri="{FF2B5EF4-FFF2-40B4-BE49-F238E27FC236}">
                <a16:creationId xmlns:a16="http://schemas.microsoft.com/office/drawing/2014/main" id="{07905C81-035D-9356-E9AD-FEF9149912CC}"/>
              </a:ext>
            </a:extLst>
          </p:cNvPr>
          <p:cNvPicPr>
            <a:picLocks noChangeAspect="1"/>
          </p:cNvPicPr>
          <p:nvPr/>
        </p:nvPicPr>
        <p:blipFill>
          <a:blip r:embed="rId2"/>
          <a:stretch>
            <a:fillRect/>
          </a:stretch>
        </p:blipFill>
        <p:spPr>
          <a:xfrm>
            <a:off x="1179128" y="3053473"/>
            <a:ext cx="2743199" cy="3265713"/>
          </a:xfrm>
          <a:prstGeom prst="rect">
            <a:avLst/>
          </a:prstGeom>
        </p:spPr>
      </p:pic>
      <p:sp>
        <p:nvSpPr>
          <p:cNvPr id="10" name="Content Placeholder 2">
            <a:extLst>
              <a:ext uri="{FF2B5EF4-FFF2-40B4-BE49-F238E27FC236}">
                <a16:creationId xmlns:a16="http://schemas.microsoft.com/office/drawing/2014/main" id="{672FB9FA-F2A0-C7B8-AFD3-01ECBAB14A5A}"/>
              </a:ext>
            </a:extLst>
          </p:cNvPr>
          <p:cNvSpPr txBox="1">
            <a:spLocks/>
          </p:cNvSpPr>
          <p:nvPr/>
        </p:nvSpPr>
        <p:spPr>
          <a:xfrm>
            <a:off x="4719803" y="3040815"/>
            <a:ext cx="6293069" cy="3265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Unexplained filters (including duplicates):</a:t>
            </a:r>
          </a:p>
          <a:p>
            <a:pPr marL="457200" lvl="1" indent="0">
              <a:buNone/>
            </a:pPr>
            <a:r>
              <a:rPr lang="en-US" sz="2000" dirty="0"/>
              <a:t>CB, CB (ESA)</a:t>
            </a:r>
          </a:p>
          <a:p>
            <a:pPr marL="457200" lvl="1" indent="0">
              <a:buNone/>
            </a:pPr>
            <a:r>
              <a:rPr lang="en-US" sz="2000" dirty="0"/>
              <a:t>CN (red)</a:t>
            </a:r>
          </a:p>
          <a:p>
            <a:pPr marL="457200" lvl="1" indent="0">
              <a:buNone/>
            </a:pPr>
            <a:r>
              <a:rPr lang="en-US" sz="2000" dirty="0"/>
              <a:t>CR, CR (ESA)</a:t>
            </a:r>
          </a:p>
          <a:p>
            <a:pPr marL="457200" lvl="1" indent="0">
              <a:buNone/>
            </a:pPr>
            <a:r>
              <a:rPr lang="en-US" sz="2000" dirty="0"/>
              <a:t>F606W, F775W, IF443, IF684</a:t>
            </a:r>
          </a:p>
          <a:p>
            <a:pPr marL="457200" lvl="1" indent="0">
              <a:buNone/>
            </a:pPr>
            <a:r>
              <a:rPr lang="en-US" sz="2000" dirty="0"/>
              <a:t>If?</a:t>
            </a:r>
          </a:p>
          <a:p>
            <a:pPr marL="457200" lvl="1" indent="0">
              <a:buNone/>
            </a:pPr>
            <a:r>
              <a:rPr lang="en-US" sz="2000" dirty="0"/>
              <a:t>J, J (Johnson), K, K (Johnson)</a:t>
            </a:r>
          </a:p>
          <a:p>
            <a:pPr marL="457200" lvl="1" indent="0">
              <a:buNone/>
            </a:pPr>
            <a:r>
              <a:rPr lang="en-US" sz="2000" dirty="0"/>
              <a:t>SED500, Thuan-Gunn</a:t>
            </a:r>
          </a:p>
          <a:p>
            <a:pPr marL="457200" lvl="1" indent="0">
              <a:buNone/>
            </a:pPr>
            <a:r>
              <a:rPr lang="en-US" sz="2000" dirty="0"/>
              <a:t>etc.</a:t>
            </a:r>
          </a:p>
        </p:txBody>
      </p:sp>
    </p:spTree>
    <p:extLst>
      <p:ext uri="{BB962C8B-B14F-4D97-AF65-F5344CB8AC3E}">
        <p14:creationId xmlns:p14="http://schemas.microsoft.com/office/powerpoint/2010/main" val="206289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722E-93E8-90F5-8288-1778A2D65FBB}"/>
              </a:ext>
            </a:extLst>
          </p:cNvPr>
          <p:cNvSpPr>
            <a:spLocks noGrp="1"/>
          </p:cNvSpPr>
          <p:nvPr>
            <p:ph type="title"/>
          </p:nvPr>
        </p:nvSpPr>
        <p:spPr/>
        <p:txBody>
          <a:bodyPr/>
          <a:lstStyle/>
          <a:p>
            <a:r>
              <a:rPr lang="en-US" dirty="0"/>
              <a:t>Data: Inconsistent filter info. (+typos)</a:t>
            </a:r>
          </a:p>
        </p:txBody>
      </p:sp>
      <p:pic>
        <p:nvPicPr>
          <p:cNvPr id="11" name="Content Placeholder 10">
            <a:extLst>
              <a:ext uri="{FF2B5EF4-FFF2-40B4-BE49-F238E27FC236}">
                <a16:creationId xmlns:a16="http://schemas.microsoft.com/office/drawing/2014/main" id="{2F8F410A-627E-A8DE-72B5-8DF979B84EF4}"/>
              </a:ext>
            </a:extLst>
          </p:cNvPr>
          <p:cNvPicPr>
            <a:picLocks noGrp="1" noChangeAspect="1"/>
          </p:cNvPicPr>
          <p:nvPr>
            <p:ph idx="1"/>
          </p:nvPr>
        </p:nvPicPr>
        <p:blipFill>
          <a:blip r:embed="rId2"/>
          <a:stretch>
            <a:fillRect/>
          </a:stretch>
        </p:blipFill>
        <p:spPr>
          <a:xfrm>
            <a:off x="221508" y="1508661"/>
            <a:ext cx="11748983" cy="364053"/>
          </a:xfrm>
        </p:spPr>
      </p:pic>
      <p:sp>
        <p:nvSpPr>
          <p:cNvPr id="4" name="Date Placeholder 3">
            <a:extLst>
              <a:ext uri="{FF2B5EF4-FFF2-40B4-BE49-F238E27FC236}">
                <a16:creationId xmlns:a16="http://schemas.microsoft.com/office/drawing/2014/main" id="{CEDDED82-9609-2B91-2565-D39D682C8A93}"/>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9B06BB24-7A2B-BF64-18F4-DD24C032740B}"/>
              </a:ext>
            </a:extLst>
          </p:cNvPr>
          <p:cNvSpPr>
            <a:spLocks noGrp="1"/>
          </p:cNvSpPr>
          <p:nvPr>
            <p:ph type="ftr" sz="quarter" idx="11"/>
          </p:nvPr>
        </p:nvSpPr>
        <p:spPr/>
        <p:txBody>
          <a:bodyPr/>
          <a:lstStyle/>
          <a:p>
            <a:r>
              <a:rPr lang="en-US"/>
              <a:t>urn:nasa:pds:compil-comet:polarimetry::3.0</a:t>
            </a:r>
            <a:endParaRPr lang="en-US" dirty="0"/>
          </a:p>
        </p:txBody>
      </p:sp>
      <p:sp>
        <p:nvSpPr>
          <p:cNvPr id="6" name="Slide Number Placeholder 5">
            <a:extLst>
              <a:ext uri="{FF2B5EF4-FFF2-40B4-BE49-F238E27FC236}">
                <a16:creationId xmlns:a16="http://schemas.microsoft.com/office/drawing/2014/main" id="{157A1FE3-52D0-4688-977C-F30F0E22DD29}"/>
              </a:ext>
            </a:extLst>
          </p:cNvPr>
          <p:cNvSpPr>
            <a:spLocks noGrp="1"/>
          </p:cNvSpPr>
          <p:nvPr>
            <p:ph type="sldNum" sz="quarter" idx="12"/>
          </p:nvPr>
        </p:nvSpPr>
        <p:spPr/>
        <p:txBody>
          <a:bodyPr/>
          <a:lstStyle/>
          <a:p>
            <a:fld id="{788E68A2-C081-7F4D-AE31-A29BB408A0C0}" type="slidenum">
              <a:rPr lang="en-US" smtClean="0"/>
              <a:t>12</a:t>
            </a:fld>
            <a:endParaRPr lang="en-US"/>
          </a:p>
        </p:txBody>
      </p:sp>
      <p:sp>
        <p:nvSpPr>
          <p:cNvPr id="9" name="TextBox 8">
            <a:extLst>
              <a:ext uri="{FF2B5EF4-FFF2-40B4-BE49-F238E27FC236}">
                <a16:creationId xmlns:a16="http://schemas.microsoft.com/office/drawing/2014/main" id="{7C5FF0EE-6212-97A4-D034-D2C1B337D9FD}"/>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
        <p:nvSpPr>
          <p:cNvPr id="12" name="Content Placeholder 2">
            <a:extLst>
              <a:ext uri="{FF2B5EF4-FFF2-40B4-BE49-F238E27FC236}">
                <a16:creationId xmlns:a16="http://schemas.microsoft.com/office/drawing/2014/main" id="{6C7F1411-BCE0-2C65-D506-C246E2D012C7}"/>
              </a:ext>
            </a:extLst>
          </p:cNvPr>
          <p:cNvSpPr txBox="1">
            <a:spLocks/>
          </p:cNvSpPr>
          <p:nvPr/>
        </p:nvSpPr>
        <p:spPr>
          <a:xfrm>
            <a:off x="1665893" y="2110388"/>
            <a:ext cx="4459014" cy="40754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29 CN 0.387 0.37 0.005 </a:t>
            </a:r>
          </a:p>
          <a:p>
            <a:pPr marL="0" indent="0">
              <a:buFont typeface="Arial" panose="020B0604020202020204" pitchFamily="34" charset="0"/>
              <a:buNone/>
            </a:pPr>
            <a:r>
              <a:rPr lang="en-US" dirty="0"/>
              <a:t>45 CN 0.387 0.37 0.005 </a:t>
            </a:r>
          </a:p>
          <a:p>
            <a:pPr marL="0" indent="0">
              <a:buFont typeface="Arial" panose="020B0604020202020204" pitchFamily="34" charset="0"/>
              <a:buNone/>
            </a:pPr>
            <a:r>
              <a:rPr lang="en-US" dirty="0"/>
              <a:t>58 CN 0.387 0.37 0.005 </a:t>
            </a:r>
          </a:p>
          <a:p>
            <a:pPr marL="0" indent="0">
              <a:buFont typeface="Arial" panose="020B0604020202020204" pitchFamily="34" charset="0"/>
              <a:buNone/>
            </a:pPr>
            <a:r>
              <a:rPr lang="en-US" dirty="0"/>
              <a:t>70 CN 0.387 0.37 0.005 </a:t>
            </a:r>
          </a:p>
          <a:p>
            <a:pPr marL="0" indent="0">
              <a:buFont typeface="Arial" panose="020B0604020202020204" pitchFamily="34" charset="0"/>
              <a:buNone/>
            </a:pPr>
            <a:r>
              <a:rPr lang="en-US" dirty="0"/>
              <a:t>84 CN 0.387 0.37 0.005 </a:t>
            </a:r>
          </a:p>
          <a:p>
            <a:pPr marL="0" indent="0">
              <a:buFont typeface="Arial" panose="020B0604020202020204" pitchFamily="34" charset="0"/>
              <a:buNone/>
            </a:pPr>
            <a:r>
              <a:rPr lang="en-US" dirty="0"/>
              <a:t>115 CN 0.387 0.37 0.005 </a:t>
            </a:r>
          </a:p>
          <a:p>
            <a:pPr marL="0" indent="0">
              <a:buFont typeface="Arial" panose="020B0604020202020204" pitchFamily="34" charset="0"/>
              <a:buNone/>
            </a:pPr>
            <a:r>
              <a:rPr lang="en-US" dirty="0"/>
              <a:t>133 CN 0.387 0.37 0.005 </a:t>
            </a:r>
          </a:p>
          <a:p>
            <a:pPr marL="0" indent="0">
              <a:buFont typeface="Arial" panose="020B0604020202020204" pitchFamily="34" charset="0"/>
              <a:buNone/>
            </a:pPr>
            <a:r>
              <a:rPr lang="en-US" dirty="0"/>
              <a:t>141 CN 0.387 0.37 0.005 </a:t>
            </a:r>
          </a:p>
          <a:p>
            <a:pPr marL="0" indent="0">
              <a:buFont typeface="Arial" panose="020B0604020202020204" pitchFamily="34" charset="0"/>
              <a:buNone/>
            </a:pPr>
            <a:r>
              <a:rPr lang="en-US" dirty="0"/>
              <a:t>166 CN 0.387 0.37 0.005 </a:t>
            </a:r>
          </a:p>
          <a:p>
            <a:pPr marL="0" indent="0">
              <a:buFont typeface="Arial" panose="020B0604020202020204" pitchFamily="34" charset="0"/>
              <a:buNone/>
            </a:pPr>
            <a:r>
              <a:rPr lang="en-US" dirty="0"/>
              <a:t>192 CN 0.387 0.37 0.005 </a:t>
            </a:r>
          </a:p>
        </p:txBody>
      </p:sp>
      <p:sp>
        <p:nvSpPr>
          <p:cNvPr id="14" name="Content Placeholder 2">
            <a:extLst>
              <a:ext uri="{FF2B5EF4-FFF2-40B4-BE49-F238E27FC236}">
                <a16:creationId xmlns:a16="http://schemas.microsoft.com/office/drawing/2014/main" id="{4F432619-CDB2-7E4E-40A2-3ED88B2918ED}"/>
              </a:ext>
            </a:extLst>
          </p:cNvPr>
          <p:cNvSpPr txBox="1">
            <a:spLocks/>
          </p:cNvSpPr>
          <p:nvPr/>
        </p:nvSpPr>
        <p:spPr>
          <a:xfrm>
            <a:off x="6792310" y="2104112"/>
            <a:ext cx="4459014" cy="407543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209 CN 0.387 0.37 0.005</a:t>
            </a:r>
          </a:p>
          <a:p>
            <a:pPr marL="0" indent="0">
              <a:buFont typeface="Arial" panose="020B0604020202020204" pitchFamily="34" charset="0"/>
              <a:buNone/>
            </a:pPr>
            <a:r>
              <a:rPr lang="en-US" dirty="0"/>
              <a:t>223 CN 0.387 0.37 0.005 </a:t>
            </a:r>
          </a:p>
          <a:p>
            <a:pPr marL="0" indent="0">
              <a:buFont typeface="Arial" panose="020B0604020202020204" pitchFamily="34" charset="0"/>
              <a:buNone/>
            </a:pPr>
            <a:r>
              <a:rPr lang="en-US" dirty="0"/>
              <a:t>243 CN 0.387 0.37 0.005 </a:t>
            </a:r>
          </a:p>
          <a:p>
            <a:pPr marL="0" indent="0">
              <a:buFont typeface="Arial" panose="020B0604020202020204" pitchFamily="34" charset="0"/>
              <a:buNone/>
            </a:pPr>
            <a:r>
              <a:rPr lang="en-US" dirty="0"/>
              <a:t>246 CN 0.387 0.37 0.005 </a:t>
            </a:r>
          </a:p>
          <a:p>
            <a:pPr marL="0" indent="0">
              <a:buFont typeface="Arial" panose="020B0604020202020204" pitchFamily="34" charset="0"/>
              <a:buNone/>
            </a:pPr>
            <a:r>
              <a:rPr lang="en-US" dirty="0"/>
              <a:t>271 CN 0.387 0.37 0.005 </a:t>
            </a:r>
          </a:p>
          <a:p>
            <a:pPr marL="0" indent="0">
              <a:buFont typeface="Arial" panose="020B0604020202020204" pitchFamily="34" charset="0"/>
              <a:buNone/>
            </a:pPr>
            <a:r>
              <a:rPr lang="en-US" dirty="0"/>
              <a:t>273 CN 0.387 0.37 0.005 </a:t>
            </a:r>
          </a:p>
          <a:p>
            <a:pPr marL="0" indent="0">
              <a:buFont typeface="Arial" panose="020B0604020202020204" pitchFamily="34" charset="0"/>
              <a:buNone/>
            </a:pPr>
            <a:r>
              <a:rPr lang="en-US" dirty="0"/>
              <a:t>292 CN 0.387 0.37 0.005 </a:t>
            </a:r>
          </a:p>
          <a:p>
            <a:pPr marL="0" indent="0">
              <a:buFont typeface="Arial" panose="020B0604020202020204" pitchFamily="34" charset="0"/>
              <a:buNone/>
            </a:pPr>
            <a:r>
              <a:rPr lang="en-US" dirty="0"/>
              <a:t>357 CN 0.387 0.37 0.005 </a:t>
            </a:r>
          </a:p>
          <a:p>
            <a:pPr marL="0" indent="0">
              <a:buFont typeface="Arial" panose="020B0604020202020204" pitchFamily="34" charset="0"/>
              <a:buNone/>
            </a:pPr>
            <a:r>
              <a:rPr lang="en-US" dirty="0"/>
              <a:t>541 CN 0.387 0.37 0.005 </a:t>
            </a:r>
          </a:p>
          <a:p>
            <a:pPr marL="0" indent="0">
              <a:buFont typeface="Arial" panose="020B0604020202020204" pitchFamily="34" charset="0"/>
              <a:buNone/>
            </a:pPr>
            <a:r>
              <a:rPr lang="en-US" dirty="0"/>
              <a:t>565 CN 0.387 0.37 0.005 </a:t>
            </a:r>
          </a:p>
          <a:p>
            <a:pPr marL="0" indent="0">
              <a:buFont typeface="Arial" panose="020B0604020202020204" pitchFamily="34" charset="0"/>
              <a:buNone/>
            </a:pPr>
            <a:r>
              <a:rPr lang="en-US" dirty="0"/>
              <a:t>607 CN 0.387 0.37 0.005</a:t>
            </a:r>
          </a:p>
        </p:txBody>
      </p:sp>
      <p:sp>
        <p:nvSpPr>
          <p:cNvPr id="15" name="Rectangle 14">
            <a:extLst>
              <a:ext uri="{FF2B5EF4-FFF2-40B4-BE49-F238E27FC236}">
                <a16:creationId xmlns:a16="http://schemas.microsoft.com/office/drawing/2014/main" id="{79082574-2789-6D46-C63D-045E43F16345}"/>
              </a:ext>
            </a:extLst>
          </p:cNvPr>
          <p:cNvSpPr/>
          <p:nvPr/>
        </p:nvSpPr>
        <p:spPr>
          <a:xfrm>
            <a:off x="3379077" y="2043241"/>
            <a:ext cx="751490" cy="386357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DE968E-D21C-B04D-4F5D-13FC356F252C}"/>
              </a:ext>
            </a:extLst>
          </p:cNvPr>
          <p:cNvSpPr/>
          <p:nvPr/>
        </p:nvSpPr>
        <p:spPr>
          <a:xfrm>
            <a:off x="8492360" y="2054741"/>
            <a:ext cx="751490" cy="407543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ECEA7AA-64F0-D75A-C4A6-EC1484834FAE}"/>
              </a:ext>
            </a:extLst>
          </p:cNvPr>
          <p:cNvSpPr txBox="1"/>
          <p:nvPr/>
        </p:nvSpPr>
        <p:spPr>
          <a:xfrm>
            <a:off x="4403676" y="6062028"/>
            <a:ext cx="3384645" cy="369332"/>
          </a:xfrm>
          <a:prstGeom prst="rect">
            <a:avLst/>
          </a:prstGeom>
          <a:noFill/>
        </p:spPr>
        <p:txBody>
          <a:bodyPr wrap="none" rtlCol="0">
            <a:spAutoFit/>
          </a:bodyPr>
          <a:lstStyle/>
          <a:p>
            <a:r>
              <a:rPr lang="en-US" i="1" dirty="0">
                <a:solidFill>
                  <a:srgbClr val="FF0000"/>
                </a:solidFill>
              </a:rPr>
              <a:t>Outside the specified filter range</a:t>
            </a:r>
          </a:p>
        </p:txBody>
      </p:sp>
    </p:spTree>
    <p:extLst>
      <p:ext uri="{BB962C8B-B14F-4D97-AF65-F5344CB8AC3E}">
        <p14:creationId xmlns:p14="http://schemas.microsoft.com/office/powerpoint/2010/main" val="1778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9AB70-72F8-1293-076F-E5F47CC70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C1AD6-431C-DC46-8D6A-16D7F13C9682}"/>
              </a:ext>
            </a:extLst>
          </p:cNvPr>
          <p:cNvSpPr>
            <a:spLocks noGrp="1"/>
          </p:cNvSpPr>
          <p:nvPr>
            <p:ph type="title"/>
          </p:nvPr>
        </p:nvSpPr>
        <p:spPr/>
        <p:txBody>
          <a:bodyPr/>
          <a:lstStyle/>
          <a:p>
            <a:r>
              <a:rPr lang="en-US" dirty="0"/>
              <a:t>Data: Inconsistent filter info. (+typos)</a:t>
            </a:r>
          </a:p>
        </p:txBody>
      </p:sp>
      <p:pic>
        <p:nvPicPr>
          <p:cNvPr id="11" name="Content Placeholder 10">
            <a:extLst>
              <a:ext uri="{FF2B5EF4-FFF2-40B4-BE49-F238E27FC236}">
                <a16:creationId xmlns:a16="http://schemas.microsoft.com/office/drawing/2014/main" id="{1F29A555-02F6-563C-B9D1-B0BAB1A08C0C}"/>
              </a:ext>
            </a:extLst>
          </p:cNvPr>
          <p:cNvPicPr>
            <a:picLocks noGrp="1" noChangeAspect="1"/>
          </p:cNvPicPr>
          <p:nvPr>
            <p:ph idx="1"/>
          </p:nvPr>
        </p:nvPicPr>
        <p:blipFill>
          <a:blip r:embed="rId2"/>
          <a:stretch>
            <a:fillRect/>
          </a:stretch>
        </p:blipFill>
        <p:spPr>
          <a:xfrm>
            <a:off x="221508" y="1508661"/>
            <a:ext cx="11748983" cy="364053"/>
          </a:xfrm>
        </p:spPr>
      </p:pic>
      <p:sp>
        <p:nvSpPr>
          <p:cNvPr id="4" name="Date Placeholder 3">
            <a:extLst>
              <a:ext uri="{FF2B5EF4-FFF2-40B4-BE49-F238E27FC236}">
                <a16:creationId xmlns:a16="http://schemas.microsoft.com/office/drawing/2014/main" id="{F4A42E8F-8BED-737E-322F-3781EDFD1DE8}"/>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8F4E9E42-F6A7-3F79-9FE9-68B6932D86B3}"/>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0AC90CFD-5C85-4093-5DB4-EE70991191B0}"/>
              </a:ext>
            </a:extLst>
          </p:cNvPr>
          <p:cNvSpPr>
            <a:spLocks noGrp="1"/>
          </p:cNvSpPr>
          <p:nvPr>
            <p:ph type="sldNum" sz="quarter" idx="12"/>
          </p:nvPr>
        </p:nvSpPr>
        <p:spPr/>
        <p:txBody>
          <a:bodyPr/>
          <a:lstStyle/>
          <a:p>
            <a:fld id="{788E68A2-C081-7F4D-AE31-A29BB408A0C0}" type="slidenum">
              <a:rPr lang="en-US" smtClean="0"/>
              <a:t>13</a:t>
            </a:fld>
            <a:endParaRPr lang="en-US"/>
          </a:p>
        </p:txBody>
      </p:sp>
      <p:sp>
        <p:nvSpPr>
          <p:cNvPr id="9" name="TextBox 8">
            <a:extLst>
              <a:ext uri="{FF2B5EF4-FFF2-40B4-BE49-F238E27FC236}">
                <a16:creationId xmlns:a16="http://schemas.microsoft.com/office/drawing/2014/main" id="{CA8CA377-0E67-FEA2-1180-AFD5BB017190}"/>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
        <p:nvSpPr>
          <p:cNvPr id="7" name="TextBox 6">
            <a:extLst>
              <a:ext uri="{FF2B5EF4-FFF2-40B4-BE49-F238E27FC236}">
                <a16:creationId xmlns:a16="http://schemas.microsoft.com/office/drawing/2014/main" id="{4C887896-6F08-1453-F43B-65B27B0E0220}"/>
              </a:ext>
            </a:extLst>
          </p:cNvPr>
          <p:cNvSpPr txBox="1"/>
          <p:nvPr/>
        </p:nvSpPr>
        <p:spPr>
          <a:xfrm>
            <a:off x="993233" y="2427556"/>
            <a:ext cx="6106510" cy="369332"/>
          </a:xfrm>
          <a:prstGeom prst="rect">
            <a:avLst/>
          </a:prstGeom>
          <a:noFill/>
        </p:spPr>
        <p:txBody>
          <a:bodyPr wrap="square">
            <a:spAutoFit/>
          </a:bodyPr>
          <a:lstStyle/>
          <a:p>
            <a:r>
              <a:rPr lang="en-US" dirty="0"/>
              <a:t>631 BC (HB) 0.443 0.5259 0.01</a:t>
            </a:r>
          </a:p>
        </p:txBody>
      </p:sp>
      <p:sp>
        <p:nvSpPr>
          <p:cNvPr id="10" name="TextBox 9">
            <a:extLst>
              <a:ext uri="{FF2B5EF4-FFF2-40B4-BE49-F238E27FC236}">
                <a16:creationId xmlns:a16="http://schemas.microsoft.com/office/drawing/2014/main" id="{211B6419-8A65-F58D-18E8-BD74CA59FF63}"/>
              </a:ext>
            </a:extLst>
          </p:cNvPr>
          <p:cNvSpPr txBox="1"/>
          <p:nvPr/>
        </p:nvSpPr>
        <p:spPr>
          <a:xfrm>
            <a:off x="1003743" y="3231196"/>
            <a:ext cx="6106510" cy="369332"/>
          </a:xfrm>
          <a:prstGeom prst="rect">
            <a:avLst/>
          </a:prstGeom>
          <a:noFill/>
        </p:spPr>
        <p:txBody>
          <a:bodyPr wrap="square">
            <a:spAutoFit/>
          </a:bodyPr>
          <a:lstStyle/>
          <a:p>
            <a:r>
              <a:rPr lang="en-US" dirty="0"/>
              <a:t>682 C2 0.5125 0.55 0.0125</a:t>
            </a:r>
          </a:p>
        </p:txBody>
      </p:sp>
      <p:sp>
        <p:nvSpPr>
          <p:cNvPr id="14" name="TextBox 13">
            <a:extLst>
              <a:ext uri="{FF2B5EF4-FFF2-40B4-BE49-F238E27FC236}">
                <a16:creationId xmlns:a16="http://schemas.microsoft.com/office/drawing/2014/main" id="{5DD53345-0995-EE3C-34C0-5DA118992F04}"/>
              </a:ext>
            </a:extLst>
          </p:cNvPr>
          <p:cNvSpPr txBox="1"/>
          <p:nvPr/>
        </p:nvSpPr>
        <p:spPr>
          <a:xfrm>
            <a:off x="1003743" y="4028115"/>
            <a:ext cx="6106510" cy="646331"/>
          </a:xfrm>
          <a:prstGeom prst="rect">
            <a:avLst/>
          </a:prstGeom>
          <a:noFill/>
        </p:spPr>
        <p:txBody>
          <a:bodyPr wrap="square">
            <a:spAutoFit/>
          </a:bodyPr>
          <a:lstStyle/>
          <a:p>
            <a:r>
              <a:rPr lang="en-US" dirty="0"/>
              <a:t>688 NH2 alpha 0.663 0.702 0.006 </a:t>
            </a:r>
          </a:p>
          <a:p>
            <a:r>
              <a:rPr lang="en-US" dirty="0"/>
              <a:t>689 NH2 alpha 0.663 0.738 0.006</a:t>
            </a:r>
          </a:p>
        </p:txBody>
      </p:sp>
      <p:sp>
        <p:nvSpPr>
          <p:cNvPr id="15" name="TextBox 14">
            <a:extLst>
              <a:ext uri="{FF2B5EF4-FFF2-40B4-BE49-F238E27FC236}">
                <a16:creationId xmlns:a16="http://schemas.microsoft.com/office/drawing/2014/main" id="{3EF2E4D4-9D03-E40D-BEF1-AB33AD6F2265}"/>
              </a:ext>
            </a:extLst>
          </p:cNvPr>
          <p:cNvSpPr txBox="1"/>
          <p:nvPr/>
        </p:nvSpPr>
        <p:spPr>
          <a:xfrm>
            <a:off x="4887152" y="2427556"/>
            <a:ext cx="5055487" cy="369332"/>
          </a:xfrm>
          <a:prstGeom prst="rect">
            <a:avLst/>
          </a:prstGeom>
          <a:noFill/>
        </p:spPr>
        <p:txBody>
          <a:bodyPr wrap="none" rtlCol="0">
            <a:spAutoFit/>
          </a:bodyPr>
          <a:lstStyle/>
          <a:p>
            <a:r>
              <a:rPr lang="en-US" i="1" dirty="0">
                <a:solidFill>
                  <a:srgbClr val="FF0000"/>
                </a:solidFill>
              </a:rPr>
              <a:t>Typo: should be GC (Jewitt 2004; 2P/</a:t>
            </a:r>
            <a:r>
              <a:rPr lang="en-US" i="1" dirty="0" err="1">
                <a:solidFill>
                  <a:srgbClr val="FF0000"/>
                </a:solidFill>
              </a:rPr>
              <a:t>Encke</a:t>
            </a:r>
            <a:r>
              <a:rPr lang="en-US" i="1" dirty="0">
                <a:solidFill>
                  <a:srgbClr val="FF0000"/>
                </a:solidFill>
              </a:rPr>
              <a:t> paper)</a:t>
            </a:r>
          </a:p>
        </p:txBody>
      </p:sp>
      <p:sp>
        <p:nvSpPr>
          <p:cNvPr id="16" name="TextBox 15">
            <a:extLst>
              <a:ext uri="{FF2B5EF4-FFF2-40B4-BE49-F238E27FC236}">
                <a16:creationId xmlns:a16="http://schemas.microsoft.com/office/drawing/2014/main" id="{61AA46EC-DF75-3BD7-0B49-5524918CACED}"/>
              </a:ext>
            </a:extLst>
          </p:cNvPr>
          <p:cNvSpPr txBox="1"/>
          <p:nvPr/>
        </p:nvSpPr>
        <p:spPr>
          <a:xfrm>
            <a:off x="4887151" y="3709943"/>
            <a:ext cx="5881418" cy="369332"/>
          </a:xfrm>
          <a:prstGeom prst="rect">
            <a:avLst/>
          </a:prstGeom>
          <a:noFill/>
        </p:spPr>
        <p:txBody>
          <a:bodyPr wrap="none" rtlCol="0">
            <a:spAutoFit/>
          </a:bodyPr>
          <a:lstStyle/>
          <a:p>
            <a:r>
              <a:rPr lang="en-US" i="1" dirty="0">
                <a:solidFill>
                  <a:srgbClr val="FF0000"/>
                </a:solidFill>
              </a:rPr>
              <a:t>Another </a:t>
            </a:r>
            <a:r>
              <a:rPr lang="en-US" i="1" dirty="0" err="1">
                <a:solidFill>
                  <a:srgbClr val="FF0000"/>
                </a:solidFill>
              </a:rPr>
              <a:t>bandhead</a:t>
            </a:r>
            <a:r>
              <a:rPr lang="en-US" i="1" dirty="0">
                <a:solidFill>
                  <a:srgbClr val="FF0000"/>
                </a:solidFill>
              </a:rPr>
              <a:t>(s) --&gt; should be mentioned in </a:t>
            </a:r>
            <a:r>
              <a:rPr lang="en-US" i="1" dirty="0" err="1">
                <a:solidFill>
                  <a:srgbClr val="FF0000"/>
                </a:solidFill>
              </a:rPr>
              <a:t>filters.txt</a:t>
            </a:r>
            <a:endParaRPr lang="en-US" i="1" dirty="0">
              <a:solidFill>
                <a:srgbClr val="FF0000"/>
              </a:solidFill>
            </a:endParaRPr>
          </a:p>
        </p:txBody>
      </p:sp>
    </p:spTree>
    <p:extLst>
      <p:ext uri="{BB962C8B-B14F-4D97-AF65-F5344CB8AC3E}">
        <p14:creationId xmlns:p14="http://schemas.microsoft.com/office/powerpoint/2010/main" val="80031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C7B09-2CE6-EEF2-772C-8E5983DCE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5E245-C3A7-6C2D-36B1-9C7881EE6A3E}"/>
              </a:ext>
            </a:extLst>
          </p:cNvPr>
          <p:cNvSpPr>
            <a:spLocks noGrp="1"/>
          </p:cNvSpPr>
          <p:nvPr>
            <p:ph type="title"/>
          </p:nvPr>
        </p:nvSpPr>
        <p:spPr/>
        <p:txBody>
          <a:bodyPr/>
          <a:lstStyle/>
          <a:p>
            <a:r>
              <a:rPr lang="en-US" dirty="0"/>
              <a:t>Data: Inconsistent filter info. (+typos)</a:t>
            </a:r>
          </a:p>
        </p:txBody>
      </p:sp>
      <p:pic>
        <p:nvPicPr>
          <p:cNvPr id="11" name="Content Placeholder 10">
            <a:extLst>
              <a:ext uri="{FF2B5EF4-FFF2-40B4-BE49-F238E27FC236}">
                <a16:creationId xmlns:a16="http://schemas.microsoft.com/office/drawing/2014/main" id="{FF76ACBB-85D9-D0E1-DFDA-A95DB07D8055}"/>
              </a:ext>
            </a:extLst>
          </p:cNvPr>
          <p:cNvPicPr>
            <a:picLocks noGrp="1" noChangeAspect="1"/>
          </p:cNvPicPr>
          <p:nvPr>
            <p:ph idx="1"/>
          </p:nvPr>
        </p:nvPicPr>
        <p:blipFill>
          <a:blip r:embed="rId2"/>
          <a:stretch>
            <a:fillRect/>
          </a:stretch>
        </p:blipFill>
        <p:spPr>
          <a:xfrm>
            <a:off x="221508" y="1508661"/>
            <a:ext cx="11748983" cy="364053"/>
          </a:xfrm>
        </p:spPr>
      </p:pic>
      <p:sp>
        <p:nvSpPr>
          <p:cNvPr id="4" name="Date Placeholder 3">
            <a:extLst>
              <a:ext uri="{FF2B5EF4-FFF2-40B4-BE49-F238E27FC236}">
                <a16:creationId xmlns:a16="http://schemas.microsoft.com/office/drawing/2014/main" id="{F9000CC3-5B4D-06BA-6406-56F3410968C1}"/>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71E1116D-C128-5A8F-73B3-084157BE4540}"/>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C823D876-D1B9-1A39-665D-6D0BBEBB6842}"/>
              </a:ext>
            </a:extLst>
          </p:cNvPr>
          <p:cNvSpPr>
            <a:spLocks noGrp="1"/>
          </p:cNvSpPr>
          <p:nvPr>
            <p:ph type="sldNum" sz="quarter" idx="12"/>
          </p:nvPr>
        </p:nvSpPr>
        <p:spPr/>
        <p:txBody>
          <a:bodyPr/>
          <a:lstStyle/>
          <a:p>
            <a:fld id="{788E68A2-C081-7F4D-AE31-A29BB408A0C0}" type="slidenum">
              <a:rPr lang="en-US" smtClean="0"/>
              <a:t>14</a:t>
            </a:fld>
            <a:endParaRPr lang="en-US"/>
          </a:p>
        </p:txBody>
      </p:sp>
      <p:sp>
        <p:nvSpPr>
          <p:cNvPr id="9" name="TextBox 8">
            <a:extLst>
              <a:ext uri="{FF2B5EF4-FFF2-40B4-BE49-F238E27FC236}">
                <a16:creationId xmlns:a16="http://schemas.microsoft.com/office/drawing/2014/main" id="{695E50C9-05DF-C042-85EB-493733B5C3C2}"/>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
        <p:nvSpPr>
          <p:cNvPr id="8" name="TextBox 7">
            <a:extLst>
              <a:ext uri="{FF2B5EF4-FFF2-40B4-BE49-F238E27FC236}">
                <a16:creationId xmlns:a16="http://schemas.microsoft.com/office/drawing/2014/main" id="{A94431E3-3C39-866F-F64C-FF02B6B6C319}"/>
              </a:ext>
            </a:extLst>
          </p:cNvPr>
          <p:cNvSpPr txBox="1"/>
          <p:nvPr/>
        </p:nvSpPr>
        <p:spPr>
          <a:xfrm>
            <a:off x="1004400" y="2227123"/>
            <a:ext cx="6106510" cy="1477328"/>
          </a:xfrm>
          <a:prstGeom prst="rect">
            <a:avLst/>
          </a:prstGeom>
          <a:noFill/>
        </p:spPr>
        <p:txBody>
          <a:bodyPr wrap="square">
            <a:spAutoFit/>
          </a:bodyPr>
          <a:lstStyle/>
          <a:p>
            <a:r>
              <a:rPr lang="en-US" dirty="0"/>
              <a:t>723 WRC 0.684 0.7228 0.009 724 WRC 0.684 0.7228 0.009 732 WRC 0.684 0.7228 0.009 733 WRC 0.684 0.7228 0.009 734 WRC 0.684 0.7228 0.009 797 WRC 0.684 0.7228 0.009 800 WRC 0.684 0.7228 0.009 801 WRC 0.684 0.7228 0.009</a:t>
            </a:r>
          </a:p>
          <a:p>
            <a:pPr algn="r"/>
            <a:r>
              <a:rPr lang="en-US" dirty="0"/>
              <a:t>+ there are more relevant rows</a:t>
            </a:r>
          </a:p>
        </p:txBody>
      </p:sp>
      <p:sp>
        <p:nvSpPr>
          <p:cNvPr id="13" name="TextBox 12">
            <a:extLst>
              <a:ext uri="{FF2B5EF4-FFF2-40B4-BE49-F238E27FC236}">
                <a16:creationId xmlns:a16="http://schemas.microsoft.com/office/drawing/2014/main" id="{1A7D6A0E-965B-A56B-4C25-FD46F4C96538}"/>
              </a:ext>
            </a:extLst>
          </p:cNvPr>
          <p:cNvSpPr txBox="1"/>
          <p:nvPr/>
        </p:nvSpPr>
        <p:spPr>
          <a:xfrm>
            <a:off x="1004400" y="3943351"/>
            <a:ext cx="6106510" cy="2862322"/>
          </a:xfrm>
          <a:prstGeom prst="rect">
            <a:avLst/>
          </a:prstGeom>
          <a:noFill/>
        </p:spPr>
        <p:txBody>
          <a:bodyPr wrap="square" numCol="2">
            <a:spAutoFit/>
          </a:bodyPr>
          <a:lstStyle/>
          <a:p>
            <a:r>
              <a:rPr lang="en-US" dirty="0"/>
              <a:t>810 RC 0.684 0.642 0.009 </a:t>
            </a:r>
          </a:p>
          <a:p>
            <a:r>
              <a:rPr lang="en-US" dirty="0"/>
              <a:t>825 RC 0.684 0.642 0.009 </a:t>
            </a:r>
          </a:p>
          <a:p>
            <a:r>
              <a:rPr lang="en-US" dirty="0"/>
              <a:t>828 RC 0.684 0.642 0.009 </a:t>
            </a:r>
          </a:p>
          <a:p>
            <a:r>
              <a:rPr lang="en-US" dirty="0"/>
              <a:t>829 RC 0.684 0.642 0.009 </a:t>
            </a:r>
          </a:p>
          <a:p>
            <a:r>
              <a:rPr lang="en-US" dirty="0"/>
              <a:t>830 RC 0.684 0.642 0.009 </a:t>
            </a:r>
          </a:p>
          <a:p>
            <a:r>
              <a:rPr lang="en-US" dirty="0"/>
              <a:t>877 RC 0.684 0.642 0.009 </a:t>
            </a:r>
          </a:p>
          <a:p>
            <a:r>
              <a:rPr lang="en-US" dirty="0"/>
              <a:t>888 RC 0.684 0.642 0.009 </a:t>
            </a:r>
          </a:p>
          <a:p>
            <a:r>
              <a:rPr lang="en-US" dirty="0"/>
              <a:t>890 RC 0.684 0.642 0.009 </a:t>
            </a:r>
          </a:p>
          <a:p>
            <a:r>
              <a:rPr lang="en-US" dirty="0"/>
              <a:t>891 RC 0.684 0.642 0.009 </a:t>
            </a:r>
          </a:p>
          <a:p>
            <a:r>
              <a:rPr lang="en-US" dirty="0"/>
              <a:t>892 RC 0.684 0.642 0.009 </a:t>
            </a:r>
          </a:p>
          <a:p>
            <a:r>
              <a:rPr lang="en-US" dirty="0"/>
              <a:t>893 RC 0.684 0.642 0.009 </a:t>
            </a:r>
          </a:p>
          <a:p>
            <a:r>
              <a:rPr lang="en-US" dirty="0"/>
              <a:t>898 RC 0.684 0.642 0.009 </a:t>
            </a:r>
          </a:p>
          <a:p>
            <a:r>
              <a:rPr lang="en-US" dirty="0"/>
              <a:t>901 RC 0.684 0.642 0.009 </a:t>
            </a:r>
          </a:p>
          <a:p>
            <a:r>
              <a:rPr lang="en-US" dirty="0"/>
              <a:t>902 RC 0.684 0.642 0.009 </a:t>
            </a:r>
          </a:p>
          <a:p>
            <a:r>
              <a:rPr lang="en-US" dirty="0"/>
              <a:t>903 RC 0.684 0.642 0.009 </a:t>
            </a:r>
          </a:p>
          <a:p>
            <a:r>
              <a:rPr lang="en-US" dirty="0"/>
              <a:t>904 RC 0.684 0.642 0.009 </a:t>
            </a:r>
          </a:p>
        </p:txBody>
      </p:sp>
      <p:sp>
        <p:nvSpPr>
          <p:cNvPr id="15" name="TextBox 14">
            <a:extLst>
              <a:ext uri="{FF2B5EF4-FFF2-40B4-BE49-F238E27FC236}">
                <a16:creationId xmlns:a16="http://schemas.microsoft.com/office/drawing/2014/main" id="{CB7CE8D1-F608-D76D-2963-A28EDA8C3A75}"/>
              </a:ext>
            </a:extLst>
          </p:cNvPr>
          <p:cNvSpPr txBox="1"/>
          <p:nvPr/>
        </p:nvSpPr>
        <p:spPr>
          <a:xfrm>
            <a:off x="7483206" y="2598737"/>
            <a:ext cx="3433632" cy="369332"/>
          </a:xfrm>
          <a:prstGeom prst="rect">
            <a:avLst/>
          </a:prstGeom>
          <a:noFill/>
        </p:spPr>
        <p:txBody>
          <a:bodyPr wrap="none" rtlCol="0">
            <a:spAutoFit/>
          </a:bodyPr>
          <a:lstStyle/>
          <a:p>
            <a:r>
              <a:rPr lang="en-US" i="1" dirty="0">
                <a:solidFill>
                  <a:srgbClr val="FF0000"/>
                </a:solidFill>
              </a:rPr>
              <a:t>Should be mentioned in </a:t>
            </a:r>
            <a:r>
              <a:rPr lang="en-US" i="1" dirty="0" err="1">
                <a:solidFill>
                  <a:srgbClr val="FF0000"/>
                </a:solidFill>
              </a:rPr>
              <a:t>filters.txt</a:t>
            </a:r>
            <a:endParaRPr lang="en-US" i="1" dirty="0">
              <a:solidFill>
                <a:srgbClr val="FF0000"/>
              </a:solidFill>
            </a:endParaRPr>
          </a:p>
        </p:txBody>
      </p:sp>
      <p:sp>
        <p:nvSpPr>
          <p:cNvPr id="16" name="TextBox 15">
            <a:extLst>
              <a:ext uri="{FF2B5EF4-FFF2-40B4-BE49-F238E27FC236}">
                <a16:creationId xmlns:a16="http://schemas.microsoft.com/office/drawing/2014/main" id="{14FE1954-23D1-C83E-EBCF-5092E3434E54}"/>
              </a:ext>
            </a:extLst>
          </p:cNvPr>
          <p:cNvSpPr txBox="1"/>
          <p:nvPr/>
        </p:nvSpPr>
        <p:spPr>
          <a:xfrm>
            <a:off x="7483206" y="4595853"/>
            <a:ext cx="3534557" cy="646331"/>
          </a:xfrm>
          <a:prstGeom prst="rect">
            <a:avLst/>
          </a:prstGeom>
          <a:noFill/>
        </p:spPr>
        <p:txBody>
          <a:bodyPr wrap="none" rtlCol="0">
            <a:spAutoFit/>
          </a:bodyPr>
          <a:lstStyle/>
          <a:p>
            <a:r>
              <a:rPr lang="en-US" i="1" dirty="0">
                <a:solidFill>
                  <a:srgbClr val="FF0000"/>
                </a:solidFill>
              </a:rPr>
              <a:t>RC != </a:t>
            </a:r>
            <a:r>
              <a:rPr lang="en-US" i="1" dirty="0" err="1">
                <a:solidFill>
                  <a:srgbClr val="FF0000"/>
                </a:solidFill>
              </a:rPr>
              <a:t>Rc</a:t>
            </a:r>
            <a:endParaRPr lang="en-US" i="1" dirty="0">
              <a:solidFill>
                <a:srgbClr val="FF0000"/>
              </a:solidFill>
            </a:endParaRPr>
          </a:p>
          <a:p>
            <a:r>
              <a:rPr lang="en-US" i="1" dirty="0">
                <a:solidFill>
                  <a:srgbClr val="FF0000"/>
                </a:solidFill>
              </a:rPr>
              <a:t>Here, should be </a:t>
            </a:r>
            <a:r>
              <a:rPr lang="en-US" i="1" dirty="0" err="1">
                <a:solidFill>
                  <a:srgbClr val="FF0000"/>
                </a:solidFill>
              </a:rPr>
              <a:t>Rc</a:t>
            </a:r>
            <a:r>
              <a:rPr lang="en-US" i="1" dirty="0">
                <a:solidFill>
                  <a:srgbClr val="FF0000"/>
                </a:solidFill>
              </a:rPr>
              <a:t>, instead of RC.</a:t>
            </a:r>
          </a:p>
        </p:txBody>
      </p:sp>
      <p:sp>
        <p:nvSpPr>
          <p:cNvPr id="18" name="TextBox 17">
            <a:extLst>
              <a:ext uri="{FF2B5EF4-FFF2-40B4-BE49-F238E27FC236}">
                <a16:creationId xmlns:a16="http://schemas.microsoft.com/office/drawing/2014/main" id="{F5253523-6F84-42FC-169B-FF7D6D64FF3E}"/>
              </a:ext>
            </a:extLst>
          </p:cNvPr>
          <p:cNvSpPr txBox="1"/>
          <p:nvPr/>
        </p:nvSpPr>
        <p:spPr>
          <a:xfrm>
            <a:off x="5323490" y="5840451"/>
            <a:ext cx="6106510" cy="369332"/>
          </a:xfrm>
          <a:prstGeom prst="rect">
            <a:avLst/>
          </a:prstGeom>
          <a:noFill/>
        </p:spPr>
        <p:txBody>
          <a:bodyPr wrap="square">
            <a:spAutoFit/>
          </a:bodyPr>
          <a:lstStyle/>
          <a:p>
            <a:r>
              <a:rPr lang="en-US" dirty="0"/>
              <a:t>1580 RC 0.684 0.7128 0.009</a:t>
            </a:r>
          </a:p>
        </p:txBody>
      </p:sp>
    </p:spTree>
    <p:extLst>
      <p:ext uri="{BB962C8B-B14F-4D97-AF65-F5344CB8AC3E}">
        <p14:creationId xmlns:p14="http://schemas.microsoft.com/office/powerpoint/2010/main" val="95854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051DF-24F6-5583-1FD6-A8FCD7585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F4F72-FAAE-557E-F0DE-564EEDB1B11E}"/>
              </a:ext>
            </a:extLst>
          </p:cNvPr>
          <p:cNvSpPr>
            <a:spLocks noGrp="1"/>
          </p:cNvSpPr>
          <p:nvPr>
            <p:ph type="title"/>
          </p:nvPr>
        </p:nvSpPr>
        <p:spPr/>
        <p:txBody>
          <a:bodyPr/>
          <a:lstStyle/>
          <a:p>
            <a:r>
              <a:rPr lang="en-US" dirty="0"/>
              <a:t>Data: Inconsistent filter info. (+typos)</a:t>
            </a:r>
          </a:p>
        </p:txBody>
      </p:sp>
      <p:pic>
        <p:nvPicPr>
          <p:cNvPr id="11" name="Content Placeholder 10">
            <a:extLst>
              <a:ext uri="{FF2B5EF4-FFF2-40B4-BE49-F238E27FC236}">
                <a16:creationId xmlns:a16="http://schemas.microsoft.com/office/drawing/2014/main" id="{47778FE3-A1A8-A182-93C2-ACF9FAC0C971}"/>
              </a:ext>
            </a:extLst>
          </p:cNvPr>
          <p:cNvPicPr>
            <a:picLocks noGrp="1" noChangeAspect="1"/>
          </p:cNvPicPr>
          <p:nvPr>
            <p:ph idx="1"/>
          </p:nvPr>
        </p:nvPicPr>
        <p:blipFill>
          <a:blip r:embed="rId2"/>
          <a:stretch>
            <a:fillRect/>
          </a:stretch>
        </p:blipFill>
        <p:spPr>
          <a:xfrm>
            <a:off x="221508" y="1508661"/>
            <a:ext cx="11748983" cy="364053"/>
          </a:xfrm>
        </p:spPr>
      </p:pic>
      <p:sp>
        <p:nvSpPr>
          <p:cNvPr id="4" name="Date Placeholder 3">
            <a:extLst>
              <a:ext uri="{FF2B5EF4-FFF2-40B4-BE49-F238E27FC236}">
                <a16:creationId xmlns:a16="http://schemas.microsoft.com/office/drawing/2014/main" id="{62EA1C99-898E-35A4-5129-64E0F381D2D7}"/>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452B1C37-3082-4D93-508F-2A24C9859348}"/>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E7E06A0E-3460-9051-9791-E04D05EF7ACA}"/>
              </a:ext>
            </a:extLst>
          </p:cNvPr>
          <p:cNvSpPr>
            <a:spLocks noGrp="1"/>
          </p:cNvSpPr>
          <p:nvPr>
            <p:ph type="sldNum" sz="quarter" idx="12"/>
          </p:nvPr>
        </p:nvSpPr>
        <p:spPr/>
        <p:txBody>
          <a:bodyPr/>
          <a:lstStyle/>
          <a:p>
            <a:fld id="{788E68A2-C081-7F4D-AE31-A29BB408A0C0}" type="slidenum">
              <a:rPr lang="en-US" smtClean="0"/>
              <a:t>15</a:t>
            </a:fld>
            <a:endParaRPr lang="en-US"/>
          </a:p>
        </p:txBody>
      </p:sp>
      <p:sp>
        <p:nvSpPr>
          <p:cNvPr id="9" name="TextBox 8">
            <a:extLst>
              <a:ext uri="{FF2B5EF4-FFF2-40B4-BE49-F238E27FC236}">
                <a16:creationId xmlns:a16="http://schemas.microsoft.com/office/drawing/2014/main" id="{D7BB5FEC-8D58-E7C0-525E-83EEBB5D11EA}"/>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
        <p:nvSpPr>
          <p:cNvPr id="7" name="TextBox 6">
            <a:extLst>
              <a:ext uri="{FF2B5EF4-FFF2-40B4-BE49-F238E27FC236}">
                <a16:creationId xmlns:a16="http://schemas.microsoft.com/office/drawing/2014/main" id="{ECAEBC75-C95D-2F26-EBD1-33AC8EF68A66}"/>
              </a:ext>
            </a:extLst>
          </p:cNvPr>
          <p:cNvSpPr txBox="1"/>
          <p:nvPr/>
        </p:nvSpPr>
        <p:spPr>
          <a:xfrm>
            <a:off x="1004400" y="2726701"/>
            <a:ext cx="6106510" cy="1477328"/>
          </a:xfrm>
          <a:prstGeom prst="rect">
            <a:avLst/>
          </a:prstGeom>
          <a:noFill/>
        </p:spPr>
        <p:txBody>
          <a:bodyPr wrap="square">
            <a:spAutoFit/>
          </a:bodyPr>
          <a:lstStyle/>
          <a:p>
            <a:r>
              <a:rPr lang="en-US" dirty="0"/>
              <a:t>957 UC (IHW) 0.365 0.3871 0.008</a:t>
            </a:r>
          </a:p>
          <a:p>
            <a:r>
              <a:rPr lang="en-US" dirty="0"/>
              <a:t>1539 UC (IHW) 0.365 0.3871 0.008</a:t>
            </a:r>
          </a:p>
          <a:p>
            <a:r>
              <a:rPr lang="en-US" dirty="0"/>
              <a:t>2251 UC (IHW) 0.365 0.3871 0.008 </a:t>
            </a:r>
          </a:p>
          <a:p>
            <a:r>
              <a:rPr lang="en-US" dirty="0"/>
              <a:t>2256 UC (IHW) 0.365 0.3871 0.008 </a:t>
            </a:r>
          </a:p>
          <a:p>
            <a:r>
              <a:rPr lang="en-US" dirty="0"/>
              <a:t>2261 UC (IHW) 0.365 0.3871 0.008</a:t>
            </a:r>
          </a:p>
        </p:txBody>
      </p:sp>
      <p:sp>
        <p:nvSpPr>
          <p:cNvPr id="10" name="TextBox 9">
            <a:extLst>
              <a:ext uri="{FF2B5EF4-FFF2-40B4-BE49-F238E27FC236}">
                <a16:creationId xmlns:a16="http://schemas.microsoft.com/office/drawing/2014/main" id="{28306467-719A-5C8E-96A2-35DC6CAD4ADE}"/>
              </a:ext>
            </a:extLst>
          </p:cNvPr>
          <p:cNvSpPr txBox="1"/>
          <p:nvPr/>
        </p:nvSpPr>
        <p:spPr>
          <a:xfrm>
            <a:off x="1004400" y="4480792"/>
            <a:ext cx="6106510" cy="646331"/>
          </a:xfrm>
          <a:prstGeom prst="rect">
            <a:avLst/>
          </a:prstGeom>
          <a:noFill/>
        </p:spPr>
        <p:txBody>
          <a:bodyPr wrap="square">
            <a:spAutoFit/>
          </a:bodyPr>
          <a:lstStyle/>
          <a:p>
            <a:r>
              <a:rPr lang="en-US" dirty="0"/>
              <a:t>1233 H 1.6 0.676 0.5 </a:t>
            </a:r>
          </a:p>
          <a:p>
            <a:r>
              <a:rPr lang="en-US" dirty="0"/>
              <a:t>1234 H 1.6 0.676 0.5</a:t>
            </a:r>
          </a:p>
        </p:txBody>
      </p:sp>
      <p:sp>
        <p:nvSpPr>
          <p:cNvPr id="13" name="TextBox 12">
            <a:extLst>
              <a:ext uri="{FF2B5EF4-FFF2-40B4-BE49-F238E27FC236}">
                <a16:creationId xmlns:a16="http://schemas.microsoft.com/office/drawing/2014/main" id="{E750CDBD-BF6B-E2BC-1D32-76401EEF2D3B}"/>
              </a:ext>
            </a:extLst>
          </p:cNvPr>
          <p:cNvSpPr txBox="1"/>
          <p:nvPr/>
        </p:nvSpPr>
        <p:spPr>
          <a:xfrm>
            <a:off x="6011758" y="3219966"/>
            <a:ext cx="4930773" cy="369332"/>
          </a:xfrm>
          <a:prstGeom prst="rect">
            <a:avLst/>
          </a:prstGeom>
          <a:noFill/>
        </p:spPr>
        <p:txBody>
          <a:bodyPr wrap="none" rtlCol="0">
            <a:spAutoFit/>
          </a:bodyPr>
          <a:lstStyle/>
          <a:p>
            <a:r>
              <a:rPr lang="en-US" i="1" dirty="0">
                <a:solidFill>
                  <a:srgbClr val="FF0000"/>
                </a:solidFill>
              </a:rPr>
              <a:t>Inconsistent with the specified range in </a:t>
            </a:r>
            <a:r>
              <a:rPr lang="en-US" i="1" dirty="0" err="1">
                <a:solidFill>
                  <a:srgbClr val="FF0000"/>
                </a:solidFill>
              </a:rPr>
              <a:t>filters.txt</a:t>
            </a:r>
            <a:endParaRPr lang="en-US" i="1" dirty="0">
              <a:solidFill>
                <a:srgbClr val="FF0000"/>
              </a:solidFill>
            </a:endParaRPr>
          </a:p>
        </p:txBody>
      </p:sp>
      <p:sp>
        <p:nvSpPr>
          <p:cNvPr id="14" name="TextBox 13">
            <a:extLst>
              <a:ext uri="{FF2B5EF4-FFF2-40B4-BE49-F238E27FC236}">
                <a16:creationId xmlns:a16="http://schemas.microsoft.com/office/drawing/2014/main" id="{71DC3CE2-1A48-D6EE-B2FF-FA57CAD5BA0D}"/>
              </a:ext>
            </a:extLst>
          </p:cNvPr>
          <p:cNvSpPr txBox="1"/>
          <p:nvPr/>
        </p:nvSpPr>
        <p:spPr>
          <a:xfrm>
            <a:off x="6011757" y="4573375"/>
            <a:ext cx="4467698" cy="369332"/>
          </a:xfrm>
          <a:prstGeom prst="rect">
            <a:avLst/>
          </a:prstGeom>
          <a:noFill/>
        </p:spPr>
        <p:txBody>
          <a:bodyPr wrap="none" rtlCol="0">
            <a:spAutoFit/>
          </a:bodyPr>
          <a:lstStyle/>
          <a:p>
            <a:r>
              <a:rPr lang="en-US" i="1" dirty="0">
                <a:solidFill>
                  <a:srgbClr val="FF0000"/>
                </a:solidFill>
              </a:rPr>
              <a:t>Typos of near-IR H filters? Or R-band filters?</a:t>
            </a:r>
          </a:p>
        </p:txBody>
      </p:sp>
    </p:spTree>
    <p:extLst>
      <p:ext uri="{BB962C8B-B14F-4D97-AF65-F5344CB8AC3E}">
        <p14:creationId xmlns:p14="http://schemas.microsoft.com/office/powerpoint/2010/main" val="50113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BE811-2BC1-EB54-7942-C8143BD42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7B71A-79C4-9D29-4385-C1A4D84D4B02}"/>
              </a:ext>
            </a:extLst>
          </p:cNvPr>
          <p:cNvSpPr>
            <a:spLocks noGrp="1"/>
          </p:cNvSpPr>
          <p:nvPr>
            <p:ph type="title"/>
          </p:nvPr>
        </p:nvSpPr>
        <p:spPr/>
        <p:txBody>
          <a:bodyPr/>
          <a:lstStyle/>
          <a:p>
            <a:r>
              <a:rPr lang="en-US" dirty="0"/>
              <a:t>Data: Inconsistent filter info. (+typos)</a:t>
            </a:r>
          </a:p>
        </p:txBody>
      </p:sp>
      <p:pic>
        <p:nvPicPr>
          <p:cNvPr id="11" name="Content Placeholder 10">
            <a:extLst>
              <a:ext uri="{FF2B5EF4-FFF2-40B4-BE49-F238E27FC236}">
                <a16:creationId xmlns:a16="http://schemas.microsoft.com/office/drawing/2014/main" id="{A0CFE4E1-B281-3A9D-BF8D-23C5B0B76DD5}"/>
              </a:ext>
            </a:extLst>
          </p:cNvPr>
          <p:cNvPicPr>
            <a:picLocks noGrp="1" noChangeAspect="1"/>
          </p:cNvPicPr>
          <p:nvPr>
            <p:ph idx="1"/>
          </p:nvPr>
        </p:nvPicPr>
        <p:blipFill>
          <a:blip r:embed="rId2"/>
          <a:stretch>
            <a:fillRect/>
          </a:stretch>
        </p:blipFill>
        <p:spPr>
          <a:xfrm>
            <a:off x="221508" y="1508661"/>
            <a:ext cx="11748983" cy="364053"/>
          </a:xfrm>
        </p:spPr>
      </p:pic>
      <p:sp>
        <p:nvSpPr>
          <p:cNvPr id="4" name="Date Placeholder 3">
            <a:extLst>
              <a:ext uri="{FF2B5EF4-FFF2-40B4-BE49-F238E27FC236}">
                <a16:creationId xmlns:a16="http://schemas.microsoft.com/office/drawing/2014/main" id="{11DA9D09-AA26-B419-EF1C-2339F39B1A36}"/>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08668707-2238-CEBF-8C4F-14A70F57A4A9}"/>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CE71F5A3-7912-585C-2B15-3C9518C4B19F}"/>
              </a:ext>
            </a:extLst>
          </p:cNvPr>
          <p:cNvSpPr>
            <a:spLocks noGrp="1"/>
          </p:cNvSpPr>
          <p:nvPr>
            <p:ph type="sldNum" sz="quarter" idx="12"/>
          </p:nvPr>
        </p:nvSpPr>
        <p:spPr/>
        <p:txBody>
          <a:bodyPr/>
          <a:lstStyle/>
          <a:p>
            <a:fld id="{788E68A2-C081-7F4D-AE31-A29BB408A0C0}" type="slidenum">
              <a:rPr lang="en-US" smtClean="0"/>
              <a:t>16</a:t>
            </a:fld>
            <a:endParaRPr lang="en-US"/>
          </a:p>
        </p:txBody>
      </p:sp>
      <p:sp>
        <p:nvSpPr>
          <p:cNvPr id="9" name="TextBox 8">
            <a:extLst>
              <a:ext uri="{FF2B5EF4-FFF2-40B4-BE49-F238E27FC236}">
                <a16:creationId xmlns:a16="http://schemas.microsoft.com/office/drawing/2014/main" id="{E7645CD6-16F2-DBF0-C4CB-F4C593A953B2}"/>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
        <p:nvSpPr>
          <p:cNvPr id="7" name="TextBox 6">
            <a:extLst>
              <a:ext uri="{FF2B5EF4-FFF2-40B4-BE49-F238E27FC236}">
                <a16:creationId xmlns:a16="http://schemas.microsoft.com/office/drawing/2014/main" id="{D6188A51-5771-AC5E-1B61-7FFE96987A24}"/>
              </a:ext>
            </a:extLst>
          </p:cNvPr>
          <p:cNvSpPr txBox="1"/>
          <p:nvPr/>
        </p:nvSpPr>
        <p:spPr>
          <a:xfrm>
            <a:off x="1004400" y="2787899"/>
            <a:ext cx="6106510" cy="646331"/>
          </a:xfrm>
          <a:prstGeom prst="rect">
            <a:avLst/>
          </a:prstGeom>
          <a:noFill/>
        </p:spPr>
        <p:txBody>
          <a:bodyPr wrap="square">
            <a:spAutoFit/>
          </a:bodyPr>
          <a:lstStyle/>
          <a:p>
            <a:r>
              <a:rPr lang="en-US" dirty="0"/>
              <a:t>3552 RC (HB) 0.7128 0.684 0.0058 </a:t>
            </a:r>
          </a:p>
          <a:p>
            <a:r>
              <a:rPr lang="en-US" dirty="0"/>
              <a:t>3649 RC (HB) 0.7128 0.684 0.0058</a:t>
            </a:r>
          </a:p>
        </p:txBody>
      </p:sp>
      <p:sp>
        <p:nvSpPr>
          <p:cNvPr id="10" name="TextBox 9">
            <a:extLst>
              <a:ext uri="{FF2B5EF4-FFF2-40B4-BE49-F238E27FC236}">
                <a16:creationId xmlns:a16="http://schemas.microsoft.com/office/drawing/2014/main" id="{AF7AE000-5643-8D95-B85B-CA77AB40344B}"/>
              </a:ext>
            </a:extLst>
          </p:cNvPr>
          <p:cNvSpPr txBox="1"/>
          <p:nvPr/>
        </p:nvSpPr>
        <p:spPr>
          <a:xfrm>
            <a:off x="1004400" y="4096559"/>
            <a:ext cx="6106510" cy="1200329"/>
          </a:xfrm>
          <a:prstGeom prst="rect">
            <a:avLst/>
          </a:prstGeom>
          <a:noFill/>
        </p:spPr>
        <p:txBody>
          <a:bodyPr wrap="square">
            <a:spAutoFit/>
          </a:bodyPr>
          <a:lstStyle/>
          <a:p>
            <a:r>
              <a:rPr lang="en-US" dirty="0"/>
              <a:t>3971 RC 0.684 0.7128 0.009 </a:t>
            </a:r>
          </a:p>
          <a:p>
            <a:r>
              <a:rPr lang="en-US" dirty="0"/>
              <a:t>3985 RC 0.684 0.7128 0.009 </a:t>
            </a:r>
          </a:p>
          <a:p>
            <a:r>
              <a:rPr lang="en-US" dirty="0"/>
              <a:t>3990 RC 0.684 0.7128 0.009 </a:t>
            </a:r>
          </a:p>
          <a:p>
            <a:r>
              <a:rPr lang="en-US" dirty="0"/>
              <a:t>3994 RC 0.684 0.7128 0.009</a:t>
            </a:r>
          </a:p>
        </p:txBody>
      </p:sp>
      <p:sp>
        <p:nvSpPr>
          <p:cNvPr id="13" name="TextBox 12">
            <a:extLst>
              <a:ext uri="{FF2B5EF4-FFF2-40B4-BE49-F238E27FC236}">
                <a16:creationId xmlns:a16="http://schemas.microsoft.com/office/drawing/2014/main" id="{A8B176FE-558C-84C2-4837-0A335C54D8CF}"/>
              </a:ext>
            </a:extLst>
          </p:cNvPr>
          <p:cNvSpPr txBox="1"/>
          <p:nvPr/>
        </p:nvSpPr>
        <p:spPr>
          <a:xfrm>
            <a:off x="6011758" y="2915170"/>
            <a:ext cx="4930773" cy="369332"/>
          </a:xfrm>
          <a:prstGeom prst="rect">
            <a:avLst/>
          </a:prstGeom>
          <a:noFill/>
        </p:spPr>
        <p:txBody>
          <a:bodyPr wrap="none" rtlCol="0">
            <a:spAutoFit/>
          </a:bodyPr>
          <a:lstStyle/>
          <a:p>
            <a:r>
              <a:rPr lang="en-US" i="1" dirty="0">
                <a:solidFill>
                  <a:srgbClr val="FF0000"/>
                </a:solidFill>
              </a:rPr>
              <a:t>Inconsistent with the specified range in </a:t>
            </a:r>
            <a:r>
              <a:rPr lang="en-US" i="1" dirty="0" err="1">
                <a:solidFill>
                  <a:srgbClr val="FF0000"/>
                </a:solidFill>
              </a:rPr>
              <a:t>filters.txt</a:t>
            </a:r>
            <a:endParaRPr lang="en-US" i="1" dirty="0">
              <a:solidFill>
                <a:srgbClr val="FF0000"/>
              </a:solidFill>
            </a:endParaRPr>
          </a:p>
        </p:txBody>
      </p:sp>
      <p:sp>
        <p:nvSpPr>
          <p:cNvPr id="14" name="TextBox 13">
            <a:extLst>
              <a:ext uri="{FF2B5EF4-FFF2-40B4-BE49-F238E27FC236}">
                <a16:creationId xmlns:a16="http://schemas.microsoft.com/office/drawing/2014/main" id="{02C0F776-5A99-AC7A-7D48-E09BF4F63043}"/>
              </a:ext>
            </a:extLst>
          </p:cNvPr>
          <p:cNvSpPr txBox="1"/>
          <p:nvPr/>
        </p:nvSpPr>
        <p:spPr>
          <a:xfrm>
            <a:off x="6011758" y="4468686"/>
            <a:ext cx="5946949" cy="369332"/>
          </a:xfrm>
          <a:prstGeom prst="rect">
            <a:avLst/>
          </a:prstGeom>
          <a:noFill/>
        </p:spPr>
        <p:txBody>
          <a:bodyPr wrap="none" rtlCol="0">
            <a:spAutoFit/>
          </a:bodyPr>
          <a:lstStyle/>
          <a:p>
            <a:r>
              <a:rPr lang="en-US" i="1" dirty="0">
                <a:solidFill>
                  <a:srgbClr val="FF0000"/>
                </a:solidFill>
              </a:rPr>
              <a:t>These should be RC (HB), otherwise, they are inconsistent.</a:t>
            </a:r>
          </a:p>
        </p:txBody>
      </p:sp>
    </p:spTree>
    <p:extLst>
      <p:ext uri="{BB962C8B-B14F-4D97-AF65-F5344CB8AC3E}">
        <p14:creationId xmlns:p14="http://schemas.microsoft.com/office/powerpoint/2010/main" val="363449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80C1B-E5B8-DBD9-C7DC-15F6FA25E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FCBD3-73EB-C718-F6A6-40C6FF1BD45F}"/>
              </a:ext>
            </a:extLst>
          </p:cNvPr>
          <p:cNvSpPr>
            <a:spLocks noGrp="1"/>
          </p:cNvSpPr>
          <p:nvPr>
            <p:ph type="title"/>
          </p:nvPr>
        </p:nvSpPr>
        <p:spPr/>
        <p:txBody>
          <a:bodyPr/>
          <a:lstStyle/>
          <a:p>
            <a:r>
              <a:rPr lang="en-US" dirty="0"/>
              <a:t>Data: unavailable reference?</a:t>
            </a:r>
          </a:p>
        </p:txBody>
      </p:sp>
      <p:sp>
        <p:nvSpPr>
          <p:cNvPr id="4" name="Date Placeholder 3">
            <a:extLst>
              <a:ext uri="{FF2B5EF4-FFF2-40B4-BE49-F238E27FC236}">
                <a16:creationId xmlns:a16="http://schemas.microsoft.com/office/drawing/2014/main" id="{2CB0DECA-E3F3-EDD9-67A5-6C590DD4EF17}"/>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247F732C-A5A8-01B2-1571-ED7A56CB4983}"/>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E49F0C7C-1F05-E6FD-6A02-1B6A21AE7E7C}"/>
              </a:ext>
            </a:extLst>
          </p:cNvPr>
          <p:cNvSpPr>
            <a:spLocks noGrp="1"/>
          </p:cNvSpPr>
          <p:nvPr>
            <p:ph type="sldNum" sz="quarter" idx="12"/>
          </p:nvPr>
        </p:nvSpPr>
        <p:spPr/>
        <p:txBody>
          <a:bodyPr/>
          <a:lstStyle/>
          <a:p>
            <a:fld id="{788E68A2-C081-7F4D-AE31-A29BB408A0C0}" type="slidenum">
              <a:rPr lang="en-US" smtClean="0"/>
              <a:t>17</a:t>
            </a:fld>
            <a:endParaRPr lang="en-US"/>
          </a:p>
        </p:txBody>
      </p:sp>
      <p:sp>
        <p:nvSpPr>
          <p:cNvPr id="9" name="TextBox 8">
            <a:extLst>
              <a:ext uri="{FF2B5EF4-FFF2-40B4-BE49-F238E27FC236}">
                <a16:creationId xmlns:a16="http://schemas.microsoft.com/office/drawing/2014/main" id="{D63F2271-457D-DE4D-E6A9-C05776D3FC78}"/>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
        <p:nvSpPr>
          <p:cNvPr id="10" name="Content Placeholder 9">
            <a:extLst>
              <a:ext uri="{FF2B5EF4-FFF2-40B4-BE49-F238E27FC236}">
                <a16:creationId xmlns:a16="http://schemas.microsoft.com/office/drawing/2014/main" id="{9AA34A60-2C3C-746A-E8BD-BFF1784C1519}"/>
              </a:ext>
            </a:extLst>
          </p:cNvPr>
          <p:cNvSpPr>
            <a:spLocks noGrp="1"/>
          </p:cNvSpPr>
          <p:nvPr>
            <p:ph idx="1"/>
          </p:nvPr>
        </p:nvSpPr>
        <p:spPr/>
        <p:txBody>
          <a:bodyPr/>
          <a:lstStyle/>
          <a:p>
            <a:r>
              <a:rPr lang="en-US" dirty="0"/>
              <a:t>#9 aperture size in arcsec:</a:t>
            </a:r>
          </a:p>
        </p:txBody>
      </p:sp>
      <p:pic>
        <p:nvPicPr>
          <p:cNvPr id="14" name="Picture 13" descr="A graph with numbers and lines&#10;&#10;AI-generated content may be incorrect.">
            <a:extLst>
              <a:ext uri="{FF2B5EF4-FFF2-40B4-BE49-F238E27FC236}">
                <a16:creationId xmlns:a16="http://schemas.microsoft.com/office/drawing/2014/main" id="{AB4B4AD7-CDF2-34DB-405B-A84C6B0A8949}"/>
              </a:ext>
            </a:extLst>
          </p:cNvPr>
          <p:cNvPicPr>
            <a:picLocks noChangeAspect="1"/>
          </p:cNvPicPr>
          <p:nvPr/>
        </p:nvPicPr>
        <p:blipFill>
          <a:blip r:embed="rId2"/>
          <a:stretch>
            <a:fillRect/>
          </a:stretch>
        </p:blipFill>
        <p:spPr>
          <a:xfrm>
            <a:off x="96327" y="2501948"/>
            <a:ext cx="4658746" cy="3451553"/>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992F2B17-5E00-C410-0299-8806B943669F}"/>
              </a:ext>
            </a:extLst>
          </p:cNvPr>
          <p:cNvPicPr>
            <a:picLocks noChangeAspect="1"/>
          </p:cNvPicPr>
          <p:nvPr/>
        </p:nvPicPr>
        <p:blipFill>
          <a:blip r:embed="rId3"/>
          <a:stretch>
            <a:fillRect/>
          </a:stretch>
        </p:blipFill>
        <p:spPr>
          <a:xfrm>
            <a:off x="4038600" y="2322561"/>
            <a:ext cx="8057073" cy="3136404"/>
          </a:xfrm>
          <a:prstGeom prst="rect">
            <a:avLst/>
          </a:prstGeom>
        </p:spPr>
      </p:pic>
    </p:spTree>
    <p:extLst>
      <p:ext uri="{BB962C8B-B14F-4D97-AF65-F5344CB8AC3E}">
        <p14:creationId xmlns:p14="http://schemas.microsoft.com/office/powerpoint/2010/main" val="166466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58F1-DBA2-874F-F5A3-F85D19AE7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DD94B-709E-D869-4983-F63464C8D32E}"/>
              </a:ext>
            </a:extLst>
          </p:cNvPr>
          <p:cNvSpPr>
            <a:spLocks noGrp="1"/>
          </p:cNvSpPr>
          <p:nvPr>
            <p:ph type="title"/>
          </p:nvPr>
        </p:nvSpPr>
        <p:spPr/>
        <p:txBody>
          <a:bodyPr/>
          <a:lstStyle/>
          <a:p>
            <a:r>
              <a:rPr lang="en-US" dirty="0"/>
              <a:t>Reviewer’s advantage</a:t>
            </a:r>
          </a:p>
        </p:txBody>
      </p:sp>
      <p:sp>
        <p:nvSpPr>
          <p:cNvPr id="4" name="Date Placeholder 3">
            <a:extLst>
              <a:ext uri="{FF2B5EF4-FFF2-40B4-BE49-F238E27FC236}">
                <a16:creationId xmlns:a16="http://schemas.microsoft.com/office/drawing/2014/main" id="{66B182A3-466B-0F30-FFB3-7733CF11A6EE}"/>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0CAA6D4F-0DAF-9814-9118-33B4BA825969}"/>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2E788771-6D4B-60C8-5FB4-F9712727D219}"/>
              </a:ext>
            </a:extLst>
          </p:cNvPr>
          <p:cNvSpPr>
            <a:spLocks noGrp="1"/>
          </p:cNvSpPr>
          <p:nvPr>
            <p:ph type="sldNum" sz="quarter" idx="12"/>
          </p:nvPr>
        </p:nvSpPr>
        <p:spPr/>
        <p:txBody>
          <a:bodyPr/>
          <a:lstStyle/>
          <a:p>
            <a:fld id="{788E68A2-C081-7F4D-AE31-A29BB408A0C0}" type="slidenum">
              <a:rPr lang="en-US" smtClean="0"/>
              <a:t>18</a:t>
            </a:fld>
            <a:endParaRPr lang="en-US"/>
          </a:p>
        </p:txBody>
      </p:sp>
      <p:sp>
        <p:nvSpPr>
          <p:cNvPr id="9" name="TextBox 8">
            <a:extLst>
              <a:ext uri="{FF2B5EF4-FFF2-40B4-BE49-F238E27FC236}">
                <a16:creationId xmlns:a16="http://schemas.microsoft.com/office/drawing/2014/main" id="{0C217149-68A1-2E56-9F62-3EA4A3190768}"/>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
        <p:nvSpPr>
          <p:cNvPr id="10" name="Content Placeholder 9">
            <a:extLst>
              <a:ext uri="{FF2B5EF4-FFF2-40B4-BE49-F238E27FC236}">
                <a16:creationId xmlns:a16="http://schemas.microsoft.com/office/drawing/2014/main" id="{DFE8BD6E-5E18-F2A3-46B4-610B08766E6B}"/>
              </a:ext>
            </a:extLst>
          </p:cNvPr>
          <p:cNvSpPr>
            <a:spLocks noGrp="1"/>
          </p:cNvSpPr>
          <p:nvPr>
            <p:ph idx="1"/>
          </p:nvPr>
        </p:nvSpPr>
        <p:spPr/>
        <p:txBody>
          <a:bodyPr/>
          <a:lstStyle/>
          <a:p>
            <a:r>
              <a:rPr lang="en-US" dirty="0"/>
              <a:t>Data range definition</a:t>
            </a:r>
          </a:p>
          <a:p>
            <a:pPr lvl="1"/>
            <a:r>
              <a:rPr lang="en-US" dirty="0"/>
              <a:t>There are several data obtained in 2024 (e.g., Gray et al. 2024), though the overview mentioned that the archive contains data up to 2023. </a:t>
            </a:r>
            <a:br>
              <a:rPr lang="en-US" dirty="0"/>
            </a:br>
            <a:r>
              <a:rPr lang="en-US" dirty="0"/>
              <a:t>    </a:t>
            </a:r>
            <a:r>
              <a:rPr lang="en-US" dirty="0">
                <a:sym typeface="Wingdings" pitchFamily="2" charset="2"/>
              </a:rPr>
              <a:t> which means Kwon et al. (2024) C/2017 K2 (PANSTARRS) data are not </a:t>
            </a:r>
            <a:br>
              <a:rPr lang="en-US" dirty="0">
                <a:sym typeface="Wingdings" pitchFamily="2" charset="2"/>
              </a:rPr>
            </a:br>
            <a:r>
              <a:rPr lang="en-US" dirty="0">
                <a:sym typeface="Wingdings" pitchFamily="2" charset="2"/>
              </a:rPr>
              <a:t>          included.</a:t>
            </a:r>
          </a:p>
          <a:p>
            <a:pPr marL="0" indent="0">
              <a:buNone/>
            </a:pPr>
            <a:endParaRPr lang="en-US" dirty="0"/>
          </a:p>
        </p:txBody>
      </p:sp>
    </p:spTree>
    <p:extLst>
      <p:ext uri="{BB962C8B-B14F-4D97-AF65-F5344CB8AC3E}">
        <p14:creationId xmlns:p14="http://schemas.microsoft.com/office/powerpoint/2010/main" val="207636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EC3D-602F-9380-D8D3-59587B3CBFBB}"/>
              </a:ext>
            </a:extLst>
          </p:cNvPr>
          <p:cNvSpPr>
            <a:spLocks noGrp="1"/>
          </p:cNvSpPr>
          <p:nvPr>
            <p:ph type="title"/>
          </p:nvPr>
        </p:nvSpPr>
        <p:spPr/>
        <p:txBody>
          <a:bodyPr/>
          <a:lstStyle/>
          <a:p>
            <a:r>
              <a:rPr lang="en-US" dirty="0"/>
              <a:t>Label</a:t>
            </a:r>
          </a:p>
        </p:txBody>
      </p:sp>
      <p:sp>
        <p:nvSpPr>
          <p:cNvPr id="3" name="Content Placeholder 2">
            <a:extLst>
              <a:ext uri="{FF2B5EF4-FFF2-40B4-BE49-F238E27FC236}">
                <a16:creationId xmlns:a16="http://schemas.microsoft.com/office/drawing/2014/main" id="{D5F0FDD9-B8BF-E97A-09CB-4F739DF9DA5D}"/>
              </a:ext>
            </a:extLst>
          </p:cNvPr>
          <p:cNvSpPr>
            <a:spLocks noGrp="1"/>
          </p:cNvSpPr>
          <p:nvPr>
            <p:ph idx="1"/>
          </p:nvPr>
        </p:nvSpPr>
        <p:spPr/>
        <p:txBody>
          <a:bodyPr/>
          <a:lstStyle/>
          <a:p>
            <a:r>
              <a:rPr lang="en-US" dirty="0"/>
              <a:t>Opened well.</a:t>
            </a:r>
          </a:p>
          <a:p>
            <a:r>
              <a:rPr lang="en-US" dirty="0"/>
              <a:t>The same typos and inconsistencies as </a:t>
            </a:r>
            <a:r>
              <a:rPr lang="en-US" dirty="0" err="1"/>
              <a:t>dbcp.xml</a:t>
            </a:r>
            <a:endParaRPr lang="en-US" dirty="0"/>
          </a:p>
        </p:txBody>
      </p:sp>
      <p:sp>
        <p:nvSpPr>
          <p:cNvPr id="4" name="Date Placeholder 3">
            <a:extLst>
              <a:ext uri="{FF2B5EF4-FFF2-40B4-BE49-F238E27FC236}">
                <a16:creationId xmlns:a16="http://schemas.microsoft.com/office/drawing/2014/main" id="{F101AA81-17FD-CECB-406B-5456750C985D}"/>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285D544A-7DC6-76C0-1646-B534E32BCE97}"/>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7D9429C0-EBDA-0250-2099-937A8F802E84}"/>
              </a:ext>
            </a:extLst>
          </p:cNvPr>
          <p:cNvSpPr>
            <a:spLocks noGrp="1"/>
          </p:cNvSpPr>
          <p:nvPr>
            <p:ph type="sldNum" sz="quarter" idx="12"/>
          </p:nvPr>
        </p:nvSpPr>
        <p:spPr/>
        <p:txBody>
          <a:bodyPr/>
          <a:lstStyle/>
          <a:p>
            <a:fld id="{788E68A2-C081-7F4D-AE31-A29BB408A0C0}" type="slidenum">
              <a:rPr lang="en-US" smtClean="0"/>
              <a:t>19</a:t>
            </a:fld>
            <a:endParaRPr lang="en-US"/>
          </a:p>
        </p:txBody>
      </p:sp>
      <p:sp>
        <p:nvSpPr>
          <p:cNvPr id="7" name="TextBox 6">
            <a:extLst>
              <a:ext uri="{FF2B5EF4-FFF2-40B4-BE49-F238E27FC236}">
                <a16:creationId xmlns:a16="http://schemas.microsoft.com/office/drawing/2014/main" id="{F4E775DF-15CA-B59C-6A18-4ACCBBC47600}"/>
              </a:ext>
            </a:extLst>
          </p:cNvPr>
          <p:cNvSpPr txBox="1"/>
          <p:nvPr/>
        </p:nvSpPr>
        <p:spPr>
          <a:xfrm>
            <a:off x="7722949" y="1072"/>
            <a:ext cx="4490845" cy="369332"/>
          </a:xfrm>
          <a:prstGeom prst="rect">
            <a:avLst/>
          </a:prstGeom>
          <a:noFill/>
        </p:spPr>
        <p:txBody>
          <a:bodyPr wrap="none" rtlCol="0">
            <a:spAutoFit/>
          </a:bodyPr>
          <a:lstStyle/>
          <a:p>
            <a:r>
              <a:rPr lang="en-US" dirty="0" err="1"/>
              <a:t>dbcp_unpubl_data.xml</a:t>
            </a:r>
            <a:r>
              <a:rPr lang="en-US" dirty="0"/>
              <a:t> (published dataset)</a:t>
            </a:r>
          </a:p>
        </p:txBody>
      </p:sp>
    </p:spTree>
    <p:extLst>
      <p:ext uri="{BB962C8B-B14F-4D97-AF65-F5344CB8AC3E}">
        <p14:creationId xmlns:p14="http://schemas.microsoft.com/office/powerpoint/2010/main" val="406326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2CD1-8963-8BA7-6A0B-F4A387E83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BC7C2-0866-E778-BB67-946B629DC012}"/>
              </a:ext>
            </a:extLst>
          </p:cNvPr>
          <p:cNvSpPr>
            <a:spLocks noGrp="1"/>
          </p:cNvSpPr>
          <p:nvPr>
            <p:ph type="title"/>
          </p:nvPr>
        </p:nvSpPr>
        <p:spPr/>
        <p:txBody>
          <a:bodyPr/>
          <a:lstStyle/>
          <a:p>
            <a:r>
              <a:rPr lang="en-US" dirty="0"/>
              <a:t>Label</a:t>
            </a:r>
          </a:p>
        </p:txBody>
      </p:sp>
      <p:sp>
        <p:nvSpPr>
          <p:cNvPr id="3" name="Content Placeholder 2">
            <a:extLst>
              <a:ext uri="{FF2B5EF4-FFF2-40B4-BE49-F238E27FC236}">
                <a16:creationId xmlns:a16="http://schemas.microsoft.com/office/drawing/2014/main" id="{92643830-8ECC-539F-4ECD-3F65E8B959FA}"/>
              </a:ext>
            </a:extLst>
          </p:cNvPr>
          <p:cNvSpPr>
            <a:spLocks noGrp="1"/>
          </p:cNvSpPr>
          <p:nvPr>
            <p:ph idx="1"/>
          </p:nvPr>
        </p:nvSpPr>
        <p:spPr/>
        <p:txBody>
          <a:bodyPr>
            <a:normAutofit/>
          </a:bodyPr>
          <a:lstStyle/>
          <a:p>
            <a:r>
              <a:rPr lang="en-US" dirty="0">
                <a:latin typeface="American Typewriter" panose="02090604020004020304" pitchFamily="18" charset="77"/>
              </a:rPr>
              <a:t>Label</a:t>
            </a:r>
            <a:r>
              <a:rPr lang="en-US" dirty="0"/>
              <a:t> opened well.</a:t>
            </a:r>
          </a:p>
          <a:p>
            <a:r>
              <a:rPr lang="en-US" dirty="0"/>
              <a:t>Incompleteness of </a:t>
            </a:r>
            <a:r>
              <a:rPr lang="en-US" dirty="0" err="1">
                <a:latin typeface="American Typewriter" panose="02090604020004020304" pitchFamily="18" charset="77"/>
              </a:rPr>
              <a:t>filters.txt</a:t>
            </a:r>
            <a:r>
              <a:rPr lang="en-US" dirty="0">
                <a:latin typeface="American Typewriter" panose="02090604020004020304" pitchFamily="18" charset="77"/>
              </a:rPr>
              <a:t> </a:t>
            </a:r>
            <a:r>
              <a:rPr lang="en-US" dirty="0"/>
              <a:t>(will revisit later)</a:t>
            </a:r>
          </a:p>
          <a:p>
            <a:r>
              <a:rPr lang="en-US" dirty="0"/>
              <a:t>Typos: </a:t>
            </a:r>
            <a:r>
              <a:rPr lang="en-US" dirty="0" err="1">
                <a:latin typeface="American Typewriter" panose="02090604020004020304" pitchFamily="18" charset="77"/>
              </a:rPr>
              <a:t>Field_Character</a:t>
            </a:r>
            <a:r>
              <a:rPr lang="en-US" dirty="0">
                <a:latin typeface="American Typewriter" panose="02090604020004020304" pitchFamily="18" charset="77"/>
              </a:rPr>
              <a:t> (#11)</a:t>
            </a:r>
            <a:r>
              <a:rPr lang="en-US" dirty="0"/>
              <a:t>’s unit: ARSEC </a:t>
            </a:r>
            <a:r>
              <a:rPr lang="en-US" dirty="0">
                <a:sym typeface="Wingdings" pitchFamily="2" charset="2"/>
              </a:rPr>
              <a:t> ARCSEC, doubled space in </a:t>
            </a:r>
            <a:r>
              <a:rPr lang="en-US" dirty="0" err="1">
                <a:latin typeface="American Typewriter" panose="02090604020004020304" pitchFamily="18" charset="77"/>
                <a:sym typeface="Wingdings" pitchFamily="2" charset="2"/>
              </a:rPr>
              <a:t>Field_Character</a:t>
            </a:r>
            <a:r>
              <a:rPr lang="en-US" dirty="0" err="1">
                <a:sym typeface="Wingdings" pitchFamily="2" charset="2"/>
              </a:rPr>
              <a:t>’s</a:t>
            </a:r>
            <a:r>
              <a:rPr lang="en-US" dirty="0">
                <a:sym typeface="Wingdings" pitchFamily="2" charset="2"/>
              </a:rPr>
              <a:t> description</a:t>
            </a:r>
          </a:p>
          <a:p>
            <a:r>
              <a:rPr lang="en-US" dirty="0"/>
              <a:t>Question: Usage of the term “Box” for the apertures, which are mostly in circular shape</a:t>
            </a:r>
          </a:p>
          <a:p>
            <a:r>
              <a:rPr lang="en-US" dirty="0"/>
              <a:t>Kilometers vs. </a:t>
            </a:r>
            <a:r>
              <a:rPr lang="en-US" dirty="0" err="1"/>
              <a:t>Kilometres</a:t>
            </a:r>
            <a:r>
              <a:rPr lang="en-US" dirty="0"/>
              <a:t> (e.g., #12)</a:t>
            </a:r>
          </a:p>
          <a:p>
            <a:pPr lvl="1"/>
            <a:endParaRPr lang="en-US" dirty="0"/>
          </a:p>
        </p:txBody>
      </p:sp>
      <p:sp>
        <p:nvSpPr>
          <p:cNvPr id="4" name="Date Placeholder 3">
            <a:extLst>
              <a:ext uri="{FF2B5EF4-FFF2-40B4-BE49-F238E27FC236}">
                <a16:creationId xmlns:a16="http://schemas.microsoft.com/office/drawing/2014/main" id="{BA8DFD8A-8F67-4AB8-4F1F-2AE38A3E515C}"/>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8123995B-E81F-E80E-5AA8-7CB9566360FC}"/>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71CE211B-7D8D-C99C-4C9A-9D708331D391}"/>
              </a:ext>
            </a:extLst>
          </p:cNvPr>
          <p:cNvSpPr>
            <a:spLocks noGrp="1"/>
          </p:cNvSpPr>
          <p:nvPr>
            <p:ph type="sldNum" sz="quarter" idx="12"/>
          </p:nvPr>
        </p:nvSpPr>
        <p:spPr/>
        <p:txBody>
          <a:bodyPr/>
          <a:lstStyle/>
          <a:p>
            <a:fld id="{788E68A2-C081-7F4D-AE31-A29BB408A0C0}" type="slidenum">
              <a:rPr lang="en-US" smtClean="0"/>
              <a:t>2</a:t>
            </a:fld>
            <a:endParaRPr lang="en-US"/>
          </a:p>
        </p:txBody>
      </p:sp>
      <p:sp>
        <p:nvSpPr>
          <p:cNvPr id="7" name="TextBox 6">
            <a:extLst>
              <a:ext uri="{FF2B5EF4-FFF2-40B4-BE49-F238E27FC236}">
                <a16:creationId xmlns:a16="http://schemas.microsoft.com/office/drawing/2014/main" id="{FD40B460-3786-8AFD-6066-53AD9C823C63}"/>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Tree>
    <p:extLst>
      <p:ext uri="{BB962C8B-B14F-4D97-AF65-F5344CB8AC3E}">
        <p14:creationId xmlns:p14="http://schemas.microsoft.com/office/powerpoint/2010/main" val="3148772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0A5CC-9F96-8406-B1F6-2E5258CA9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21350-BCBE-02F0-D8AF-865BAE0A7EB6}"/>
              </a:ext>
            </a:extLst>
          </p:cNvPr>
          <p:cNvSpPr>
            <a:spLocks noGrp="1"/>
          </p:cNvSpPr>
          <p:nvPr>
            <p:ph type="title"/>
          </p:nvPr>
        </p:nvSpPr>
        <p:spPr/>
        <p:txBody>
          <a:bodyPr/>
          <a:lstStyle/>
          <a:p>
            <a:r>
              <a:rPr lang="en-US" dirty="0"/>
              <a:t>Table</a:t>
            </a:r>
          </a:p>
        </p:txBody>
      </p:sp>
      <p:sp>
        <p:nvSpPr>
          <p:cNvPr id="3" name="Content Placeholder 2">
            <a:extLst>
              <a:ext uri="{FF2B5EF4-FFF2-40B4-BE49-F238E27FC236}">
                <a16:creationId xmlns:a16="http://schemas.microsoft.com/office/drawing/2014/main" id="{CAD5D49E-9418-68EF-1A00-ABB280772BCF}"/>
              </a:ext>
            </a:extLst>
          </p:cNvPr>
          <p:cNvSpPr>
            <a:spLocks noGrp="1"/>
          </p:cNvSpPr>
          <p:nvPr>
            <p:ph idx="1"/>
          </p:nvPr>
        </p:nvSpPr>
        <p:spPr/>
        <p:txBody>
          <a:bodyPr/>
          <a:lstStyle/>
          <a:p>
            <a:r>
              <a:rPr lang="en-US" dirty="0"/>
              <a:t>It can’t be opened. The same cause as </a:t>
            </a:r>
            <a:r>
              <a:rPr lang="en-US" dirty="0" err="1"/>
              <a:t>dbcp.xml</a:t>
            </a:r>
            <a:endParaRPr lang="en-US" dirty="0"/>
          </a:p>
          <a:p>
            <a:endParaRPr lang="en-US" dirty="0"/>
          </a:p>
          <a:p>
            <a:endParaRPr lang="en-US" dirty="0"/>
          </a:p>
          <a:p>
            <a:endParaRPr lang="en-US" dirty="0"/>
          </a:p>
          <a:p>
            <a:endParaRPr lang="en-US" dirty="0"/>
          </a:p>
          <a:p>
            <a:endParaRPr lang="en-US" dirty="0"/>
          </a:p>
          <a:p>
            <a:endParaRPr lang="en-US" dirty="0"/>
          </a:p>
          <a:p>
            <a:r>
              <a:rPr lang="en-US" dirty="0"/>
              <a:t>Once fixed with </a:t>
            </a:r>
            <a:r>
              <a:rPr lang="en-US" dirty="0" err="1"/>
              <a:t>ASCII_String</a:t>
            </a:r>
            <a:r>
              <a:rPr lang="en-US" dirty="0"/>
              <a:t>, loaded well. </a:t>
            </a:r>
          </a:p>
        </p:txBody>
      </p:sp>
      <p:sp>
        <p:nvSpPr>
          <p:cNvPr id="4" name="Date Placeholder 3">
            <a:extLst>
              <a:ext uri="{FF2B5EF4-FFF2-40B4-BE49-F238E27FC236}">
                <a16:creationId xmlns:a16="http://schemas.microsoft.com/office/drawing/2014/main" id="{BA693237-C10E-BE23-2D66-8658DDB5C217}"/>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FDE7E60C-4356-43AD-A54C-19E9F9233A00}"/>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A476FED6-AFA5-FF7A-D569-F607B81EB650}"/>
              </a:ext>
            </a:extLst>
          </p:cNvPr>
          <p:cNvSpPr>
            <a:spLocks noGrp="1"/>
          </p:cNvSpPr>
          <p:nvPr>
            <p:ph type="sldNum" sz="quarter" idx="12"/>
          </p:nvPr>
        </p:nvSpPr>
        <p:spPr/>
        <p:txBody>
          <a:bodyPr/>
          <a:lstStyle/>
          <a:p>
            <a:fld id="{788E68A2-C081-7F4D-AE31-A29BB408A0C0}" type="slidenum">
              <a:rPr lang="en-US" smtClean="0"/>
              <a:t>20</a:t>
            </a:fld>
            <a:endParaRPr lang="en-US"/>
          </a:p>
        </p:txBody>
      </p:sp>
      <p:sp>
        <p:nvSpPr>
          <p:cNvPr id="7" name="TextBox 6">
            <a:extLst>
              <a:ext uri="{FF2B5EF4-FFF2-40B4-BE49-F238E27FC236}">
                <a16:creationId xmlns:a16="http://schemas.microsoft.com/office/drawing/2014/main" id="{63B63351-9052-43C1-0C05-9484CB37DDAD}"/>
              </a:ext>
            </a:extLst>
          </p:cNvPr>
          <p:cNvSpPr txBox="1"/>
          <p:nvPr/>
        </p:nvSpPr>
        <p:spPr>
          <a:xfrm>
            <a:off x="7722949" y="1072"/>
            <a:ext cx="4490845" cy="369332"/>
          </a:xfrm>
          <a:prstGeom prst="rect">
            <a:avLst/>
          </a:prstGeom>
          <a:noFill/>
        </p:spPr>
        <p:txBody>
          <a:bodyPr wrap="none" rtlCol="0">
            <a:spAutoFit/>
          </a:bodyPr>
          <a:lstStyle/>
          <a:p>
            <a:r>
              <a:rPr lang="en-US" dirty="0" err="1"/>
              <a:t>dbcp_unpubl_data.xml</a:t>
            </a:r>
            <a:r>
              <a:rPr lang="en-US" dirty="0"/>
              <a:t> (published dataset)</a:t>
            </a:r>
          </a:p>
        </p:txBody>
      </p:sp>
      <p:pic>
        <p:nvPicPr>
          <p:cNvPr id="10" name="Picture 9" descr="A screenshot of a computer error&#10;&#10;AI-generated content may be incorrect.">
            <a:extLst>
              <a:ext uri="{FF2B5EF4-FFF2-40B4-BE49-F238E27FC236}">
                <a16:creationId xmlns:a16="http://schemas.microsoft.com/office/drawing/2014/main" id="{E94A3ECA-9DBD-2184-AE7B-B43E8442CF3F}"/>
              </a:ext>
            </a:extLst>
          </p:cNvPr>
          <p:cNvPicPr>
            <a:picLocks noChangeAspect="1"/>
          </p:cNvPicPr>
          <p:nvPr/>
        </p:nvPicPr>
        <p:blipFill>
          <a:blip r:embed="rId2"/>
          <a:stretch>
            <a:fillRect/>
          </a:stretch>
        </p:blipFill>
        <p:spPr>
          <a:xfrm>
            <a:off x="3686504" y="2360700"/>
            <a:ext cx="7772400" cy="3063970"/>
          </a:xfrm>
          <a:prstGeom prst="rect">
            <a:avLst/>
          </a:prstGeom>
        </p:spPr>
      </p:pic>
    </p:spTree>
    <p:extLst>
      <p:ext uri="{BB962C8B-B14F-4D97-AF65-F5344CB8AC3E}">
        <p14:creationId xmlns:p14="http://schemas.microsoft.com/office/powerpoint/2010/main" val="49995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8D3BB-F206-4668-D8EB-066603A08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369A4-2374-88B1-35FD-91C2CB836FC4}"/>
              </a:ext>
            </a:extLst>
          </p:cNvPr>
          <p:cNvSpPr>
            <a:spLocks noGrp="1"/>
          </p:cNvSpPr>
          <p:nvPr>
            <p:ph type="title"/>
          </p:nvPr>
        </p:nvSpPr>
        <p:spPr/>
        <p:txBody>
          <a:bodyPr/>
          <a:lstStyle/>
          <a:p>
            <a:r>
              <a:rPr lang="en-US" dirty="0"/>
              <a:t>Plot</a:t>
            </a:r>
          </a:p>
        </p:txBody>
      </p:sp>
      <p:sp>
        <p:nvSpPr>
          <p:cNvPr id="3" name="Content Placeholder 2">
            <a:extLst>
              <a:ext uri="{FF2B5EF4-FFF2-40B4-BE49-F238E27FC236}">
                <a16:creationId xmlns:a16="http://schemas.microsoft.com/office/drawing/2014/main" id="{9910D8AB-2058-D5F7-6B23-96A6AB45FD91}"/>
              </a:ext>
            </a:extLst>
          </p:cNvPr>
          <p:cNvSpPr>
            <a:spLocks noGrp="1"/>
          </p:cNvSpPr>
          <p:nvPr>
            <p:ph idx="1"/>
          </p:nvPr>
        </p:nvSpPr>
        <p:spPr/>
        <p:txBody>
          <a:bodyPr/>
          <a:lstStyle/>
          <a:p>
            <a:r>
              <a:rPr lang="en-US" dirty="0"/>
              <a:t>Plotted well.</a:t>
            </a:r>
          </a:p>
        </p:txBody>
      </p:sp>
      <p:sp>
        <p:nvSpPr>
          <p:cNvPr id="4" name="Date Placeholder 3">
            <a:extLst>
              <a:ext uri="{FF2B5EF4-FFF2-40B4-BE49-F238E27FC236}">
                <a16:creationId xmlns:a16="http://schemas.microsoft.com/office/drawing/2014/main" id="{56093459-676D-07BD-AC1E-82114E39B295}"/>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23364FF7-9D6E-1B8C-12D1-15FB6FE7EC4B}"/>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03F6E4D0-B05E-752C-E7ED-57862EE8C6B7}"/>
              </a:ext>
            </a:extLst>
          </p:cNvPr>
          <p:cNvSpPr>
            <a:spLocks noGrp="1"/>
          </p:cNvSpPr>
          <p:nvPr>
            <p:ph type="sldNum" sz="quarter" idx="12"/>
          </p:nvPr>
        </p:nvSpPr>
        <p:spPr/>
        <p:txBody>
          <a:bodyPr/>
          <a:lstStyle/>
          <a:p>
            <a:fld id="{788E68A2-C081-7F4D-AE31-A29BB408A0C0}" type="slidenum">
              <a:rPr lang="en-US" smtClean="0"/>
              <a:t>21</a:t>
            </a:fld>
            <a:endParaRPr lang="en-US"/>
          </a:p>
        </p:txBody>
      </p:sp>
      <p:sp>
        <p:nvSpPr>
          <p:cNvPr id="7" name="TextBox 6">
            <a:extLst>
              <a:ext uri="{FF2B5EF4-FFF2-40B4-BE49-F238E27FC236}">
                <a16:creationId xmlns:a16="http://schemas.microsoft.com/office/drawing/2014/main" id="{80585D05-A30D-BBE6-7007-6EE323380B89}"/>
              </a:ext>
            </a:extLst>
          </p:cNvPr>
          <p:cNvSpPr txBox="1"/>
          <p:nvPr/>
        </p:nvSpPr>
        <p:spPr>
          <a:xfrm>
            <a:off x="7722949" y="1072"/>
            <a:ext cx="4490845" cy="369332"/>
          </a:xfrm>
          <a:prstGeom prst="rect">
            <a:avLst/>
          </a:prstGeom>
          <a:noFill/>
        </p:spPr>
        <p:txBody>
          <a:bodyPr wrap="none" rtlCol="0">
            <a:spAutoFit/>
          </a:bodyPr>
          <a:lstStyle/>
          <a:p>
            <a:r>
              <a:rPr lang="en-US" dirty="0" err="1"/>
              <a:t>dbcp_unpubl_data.xml</a:t>
            </a:r>
            <a:r>
              <a:rPr lang="en-US" dirty="0"/>
              <a:t> (published dataset)</a:t>
            </a:r>
          </a:p>
        </p:txBody>
      </p:sp>
      <p:pic>
        <p:nvPicPr>
          <p:cNvPr id="9" name="Picture 8" descr="A graph of a graph&#10;&#10;AI-generated content may be incorrect.">
            <a:extLst>
              <a:ext uri="{FF2B5EF4-FFF2-40B4-BE49-F238E27FC236}">
                <a16:creationId xmlns:a16="http://schemas.microsoft.com/office/drawing/2014/main" id="{FCACFDD7-CA28-A657-155D-33A8D0ED0F6B}"/>
              </a:ext>
            </a:extLst>
          </p:cNvPr>
          <p:cNvPicPr>
            <a:picLocks noChangeAspect="1"/>
          </p:cNvPicPr>
          <p:nvPr/>
        </p:nvPicPr>
        <p:blipFill>
          <a:blip r:embed="rId2"/>
          <a:stretch>
            <a:fillRect/>
          </a:stretch>
        </p:blipFill>
        <p:spPr>
          <a:xfrm>
            <a:off x="1396800" y="2385170"/>
            <a:ext cx="4019989" cy="3895200"/>
          </a:xfrm>
          <a:prstGeom prst="rect">
            <a:avLst/>
          </a:prstGeom>
        </p:spPr>
      </p:pic>
      <p:pic>
        <p:nvPicPr>
          <p:cNvPr id="12" name="Picture 11" descr="A graph of blue dots&#10;&#10;AI-generated content may be incorrect.">
            <a:extLst>
              <a:ext uri="{FF2B5EF4-FFF2-40B4-BE49-F238E27FC236}">
                <a16:creationId xmlns:a16="http://schemas.microsoft.com/office/drawing/2014/main" id="{0E15EBE2-C00C-9C83-3D6F-D08207847A25}"/>
              </a:ext>
            </a:extLst>
          </p:cNvPr>
          <p:cNvPicPr>
            <a:picLocks noChangeAspect="1"/>
          </p:cNvPicPr>
          <p:nvPr/>
        </p:nvPicPr>
        <p:blipFill>
          <a:blip r:embed="rId3"/>
          <a:stretch>
            <a:fillRect/>
          </a:stretch>
        </p:blipFill>
        <p:spPr>
          <a:xfrm>
            <a:off x="6361581" y="2385388"/>
            <a:ext cx="4047426" cy="3895200"/>
          </a:xfrm>
          <a:prstGeom prst="rect">
            <a:avLst/>
          </a:prstGeom>
        </p:spPr>
      </p:pic>
    </p:spTree>
    <p:extLst>
      <p:ext uri="{BB962C8B-B14F-4D97-AF65-F5344CB8AC3E}">
        <p14:creationId xmlns:p14="http://schemas.microsoft.com/office/powerpoint/2010/main" val="101303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7D22-F916-F91B-90DE-98DFFDF764F8}"/>
              </a:ext>
            </a:extLst>
          </p:cNvPr>
          <p:cNvSpPr>
            <a:spLocks noGrp="1"/>
          </p:cNvSpPr>
          <p:nvPr>
            <p:ph type="title"/>
          </p:nvPr>
        </p:nvSpPr>
        <p:spPr/>
        <p:txBody>
          <a:bodyPr/>
          <a:lstStyle/>
          <a:p>
            <a:r>
              <a:rPr lang="en-US" dirty="0"/>
              <a:t>Data Sanity Check</a:t>
            </a:r>
          </a:p>
        </p:txBody>
      </p:sp>
      <p:sp>
        <p:nvSpPr>
          <p:cNvPr id="3" name="Content Placeholder 2">
            <a:extLst>
              <a:ext uri="{FF2B5EF4-FFF2-40B4-BE49-F238E27FC236}">
                <a16:creationId xmlns:a16="http://schemas.microsoft.com/office/drawing/2014/main" id="{802AE4A9-0756-77AF-FC30-F763B4DFC9B6}"/>
              </a:ext>
            </a:extLst>
          </p:cNvPr>
          <p:cNvSpPr>
            <a:spLocks noGrp="1"/>
          </p:cNvSpPr>
          <p:nvPr>
            <p:ph idx="1"/>
          </p:nvPr>
        </p:nvSpPr>
        <p:spPr/>
        <p:txBody>
          <a:bodyPr/>
          <a:lstStyle/>
          <a:p>
            <a:r>
              <a:rPr lang="en-US" dirty="0"/>
              <a:t>Date information is correctly entered.</a:t>
            </a:r>
          </a:p>
          <a:p>
            <a:r>
              <a:rPr lang="en-US" dirty="0"/>
              <a:t>Filter/wavelength information-wise, the same inconsistencies exist.</a:t>
            </a:r>
          </a:p>
        </p:txBody>
      </p:sp>
      <p:sp>
        <p:nvSpPr>
          <p:cNvPr id="4" name="Date Placeholder 3">
            <a:extLst>
              <a:ext uri="{FF2B5EF4-FFF2-40B4-BE49-F238E27FC236}">
                <a16:creationId xmlns:a16="http://schemas.microsoft.com/office/drawing/2014/main" id="{70645F8B-D5A9-68CA-92F3-AC3294265FD6}"/>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4A74C4B8-BCB8-B352-85A0-FB55AE75AD06}"/>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2F49BFFB-A6C2-20F3-6D9F-A2BE710F62D8}"/>
              </a:ext>
            </a:extLst>
          </p:cNvPr>
          <p:cNvSpPr>
            <a:spLocks noGrp="1"/>
          </p:cNvSpPr>
          <p:nvPr>
            <p:ph type="sldNum" sz="quarter" idx="12"/>
          </p:nvPr>
        </p:nvSpPr>
        <p:spPr/>
        <p:txBody>
          <a:bodyPr/>
          <a:lstStyle/>
          <a:p>
            <a:fld id="{788E68A2-C081-7F4D-AE31-A29BB408A0C0}" type="slidenum">
              <a:rPr lang="en-US" smtClean="0"/>
              <a:t>22</a:t>
            </a:fld>
            <a:endParaRPr lang="en-US"/>
          </a:p>
        </p:txBody>
      </p:sp>
      <p:pic>
        <p:nvPicPr>
          <p:cNvPr id="8" name="Picture 7" descr="A close-up of a chemical formula&#10;&#10;AI-generated content may be incorrect.">
            <a:extLst>
              <a:ext uri="{FF2B5EF4-FFF2-40B4-BE49-F238E27FC236}">
                <a16:creationId xmlns:a16="http://schemas.microsoft.com/office/drawing/2014/main" id="{161FDC57-4C51-6562-9AB1-7A28326A4293}"/>
              </a:ext>
            </a:extLst>
          </p:cNvPr>
          <p:cNvPicPr>
            <a:picLocks noChangeAspect="1"/>
          </p:cNvPicPr>
          <p:nvPr/>
        </p:nvPicPr>
        <p:blipFill>
          <a:blip r:embed="rId2"/>
          <a:stretch>
            <a:fillRect/>
          </a:stretch>
        </p:blipFill>
        <p:spPr>
          <a:xfrm>
            <a:off x="8002093" y="2706516"/>
            <a:ext cx="1499257" cy="4014959"/>
          </a:xfrm>
          <a:prstGeom prst="rect">
            <a:avLst/>
          </a:prstGeom>
        </p:spPr>
      </p:pic>
      <p:sp>
        <p:nvSpPr>
          <p:cNvPr id="9" name="TextBox 8">
            <a:extLst>
              <a:ext uri="{FF2B5EF4-FFF2-40B4-BE49-F238E27FC236}">
                <a16:creationId xmlns:a16="http://schemas.microsoft.com/office/drawing/2014/main" id="{7DC10DC9-99E4-EA05-109F-341D3E259BBA}"/>
              </a:ext>
            </a:extLst>
          </p:cNvPr>
          <p:cNvSpPr txBox="1"/>
          <p:nvPr/>
        </p:nvSpPr>
        <p:spPr>
          <a:xfrm>
            <a:off x="7722949" y="1072"/>
            <a:ext cx="4490845" cy="369332"/>
          </a:xfrm>
          <a:prstGeom prst="rect">
            <a:avLst/>
          </a:prstGeom>
          <a:noFill/>
        </p:spPr>
        <p:txBody>
          <a:bodyPr wrap="none" rtlCol="0">
            <a:spAutoFit/>
          </a:bodyPr>
          <a:lstStyle/>
          <a:p>
            <a:r>
              <a:rPr lang="en-US" dirty="0" err="1"/>
              <a:t>dbcp_unpubl_data.xml</a:t>
            </a:r>
            <a:r>
              <a:rPr lang="en-US" dirty="0"/>
              <a:t> (published dataset)</a:t>
            </a:r>
          </a:p>
        </p:txBody>
      </p:sp>
    </p:spTree>
    <p:extLst>
      <p:ext uri="{BB962C8B-B14F-4D97-AF65-F5344CB8AC3E}">
        <p14:creationId xmlns:p14="http://schemas.microsoft.com/office/powerpoint/2010/main" val="2719331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0FCCB-D546-689E-65DC-91451B499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E6ADC-6698-88FF-4E41-78487C61F60A}"/>
              </a:ext>
            </a:extLst>
          </p:cNvPr>
          <p:cNvSpPr>
            <a:spLocks noGrp="1"/>
          </p:cNvSpPr>
          <p:nvPr>
            <p:ph type="title"/>
          </p:nvPr>
        </p:nvSpPr>
        <p:spPr/>
        <p:txBody>
          <a:bodyPr/>
          <a:lstStyle/>
          <a:p>
            <a:r>
              <a:rPr lang="en-US" dirty="0"/>
              <a:t>Data: Inconsistent filter info. (+typos)</a:t>
            </a:r>
          </a:p>
        </p:txBody>
      </p:sp>
      <p:pic>
        <p:nvPicPr>
          <p:cNvPr id="11" name="Content Placeholder 10">
            <a:extLst>
              <a:ext uri="{FF2B5EF4-FFF2-40B4-BE49-F238E27FC236}">
                <a16:creationId xmlns:a16="http://schemas.microsoft.com/office/drawing/2014/main" id="{A0FA75D4-D360-8B35-9551-35C99570CE75}"/>
              </a:ext>
            </a:extLst>
          </p:cNvPr>
          <p:cNvPicPr>
            <a:picLocks noGrp="1" noChangeAspect="1"/>
          </p:cNvPicPr>
          <p:nvPr>
            <p:ph idx="1"/>
          </p:nvPr>
        </p:nvPicPr>
        <p:blipFill>
          <a:blip r:embed="rId2"/>
          <a:stretch>
            <a:fillRect/>
          </a:stretch>
        </p:blipFill>
        <p:spPr>
          <a:xfrm>
            <a:off x="221508" y="1508661"/>
            <a:ext cx="11748983" cy="364053"/>
          </a:xfrm>
        </p:spPr>
      </p:pic>
      <p:sp>
        <p:nvSpPr>
          <p:cNvPr id="4" name="Date Placeholder 3">
            <a:extLst>
              <a:ext uri="{FF2B5EF4-FFF2-40B4-BE49-F238E27FC236}">
                <a16:creationId xmlns:a16="http://schemas.microsoft.com/office/drawing/2014/main" id="{32398EC9-8F4A-4988-8A1F-A6FDB01BB05D}"/>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F3A2F325-241B-3E14-2545-80CA8FA7D9CE}"/>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510203C7-D155-3A31-3F23-CACCB5002C7A}"/>
              </a:ext>
            </a:extLst>
          </p:cNvPr>
          <p:cNvSpPr>
            <a:spLocks noGrp="1"/>
          </p:cNvSpPr>
          <p:nvPr>
            <p:ph type="sldNum" sz="quarter" idx="12"/>
          </p:nvPr>
        </p:nvSpPr>
        <p:spPr/>
        <p:txBody>
          <a:bodyPr/>
          <a:lstStyle/>
          <a:p>
            <a:fld id="{788E68A2-C081-7F4D-AE31-A29BB408A0C0}" type="slidenum">
              <a:rPr lang="en-US" smtClean="0"/>
              <a:t>23</a:t>
            </a:fld>
            <a:endParaRPr lang="en-US"/>
          </a:p>
        </p:txBody>
      </p:sp>
      <p:sp>
        <p:nvSpPr>
          <p:cNvPr id="13" name="TextBox 12">
            <a:extLst>
              <a:ext uri="{FF2B5EF4-FFF2-40B4-BE49-F238E27FC236}">
                <a16:creationId xmlns:a16="http://schemas.microsoft.com/office/drawing/2014/main" id="{4C54C21F-4EEA-63BE-7BE2-7D38377260EE}"/>
              </a:ext>
            </a:extLst>
          </p:cNvPr>
          <p:cNvSpPr txBox="1"/>
          <p:nvPr/>
        </p:nvSpPr>
        <p:spPr>
          <a:xfrm>
            <a:off x="6011758" y="2915170"/>
            <a:ext cx="2632131" cy="369332"/>
          </a:xfrm>
          <a:prstGeom prst="rect">
            <a:avLst/>
          </a:prstGeom>
          <a:noFill/>
        </p:spPr>
        <p:txBody>
          <a:bodyPr wrap="none" rtlCol="0">
            <a:spAutoFit/>
          </a:bodyPr>
          <a:lstStyle/>
          <a:p>
            <a:r>
              <a:rPr lang="en-US" i="1" dirty="0">
                <a:solidFill>
                  <a:srgbClr val="FF0000"/>
                </a:solidFill>
              </a:rPr>
              <a:t>Not specified in </a:t>
            </a:r>
            <a:r>
              <a:rPr lang="en-US" i="1" dirty="0" err="1">
                <a:solidFill>
                  <a:srgbClr val="FF0000"/>
                </a:solidFill>
              </a:rPr>
              <a:t>filters.txt</a:t>
            </a:r>
            <a:endParaRPr lang="en-US" i="1" dirty="0">
              <a:solidFill>
                <a:srgbClr val="FF0000"/>
              </a:solidFill>
            </a:endParaRPr>
          </a:p>
        </p:txBody>
      </p:sp>
      <p:sp>
        <p:nvSpPr>
          <p:cNvPr id="14" name="TextBox 13">
            <a:extLst>
              <a:ext uri="{FF2B5EF4-FFF2-40B4-BE49-F238E27FC236}">
                <a16:creationId xmlns:a16="http://schemas.microsoft.com/office/drawing/2014/main" id="{211BC87E-9039-5A79-E171-B820AF38E0B1}"/>
              </a:ext>
            </a:extLst>
          </p:cNvPr>
          <p:cNvSpPr txBox="1"/>
          <p:nvPr/>
        </p:nvSpPr>
        <p:spPr>
          <a:xfrm>
            <a:off x="6011758" y="4468686"/>
            <a:ext cx="5946949" cy="369332"/>
          </a:xfrm>
          <a:prstGeom prst="rect">
            <a:avLst/>
          </a:prstGeom>
          <a:noFill/>
        </p:spPr>
        <p:txBody>
          <a:bodyPr wrap="none" rtlCol="0">
            <a:spAutoFit/>
          </a:bodyPr>
          <a:lstStyle/>
          <a:p>
            <a:r>
              <a:rPr lang="en-US" i="1" dirty="0">
                <a:solidFill>
                  <a:srgbClr val="FF0000"/>
                </a:solidFill>
              </a:rPr>
              <a:t>These should be RC (HB), otherwise, they are inconsistent.</a:t>
            </a:r>
          </a:p>
        </p:txBody>
      </p:sp>
      <p:sp>
        <p:nvSpPr>
          <p:cNvPr id="3" name="TextBox 2">
            <a:extLst>
              <a:ext uri="{FF2B5EF4-FFF2-40B4-BE49-F238E27FC236}">
                <a16:creationId xmlns:a16="http://schemas.microsoft.com/office/drawing/2014/main" id="{235D7F9C-124B-107B-F04B-E2E21634CE06}"/>
              </a:ext>
            </a:extLst>
          </p:cNvPr>
          <p:cNvSpPr txBox="1"/>
          <p:nvPr/>
        </p:nvSpPr>
        <p:spPr>
          <a:xfrm>
            <a:off x="7722949" y="1072"/>
            <a:ext cx="4490845" cy="369332"/>
          </a:xfrm>
          <a:prstGeom prst="rect">
            <a:avLst/>
          </a:prstGeom>
          <a:noFill/>
        </p:spPr>
        <p:txBody>
          <a:bodyPr wrap="none" rtlCol="0">
            <a:spAutoFit/>
          </a:bodyPr>
          <a:lstStyle/>
          <a:p>
            <a:r>
              <a:rPr lang="en-US" dirty="0" err="1"/>
              <a:t>dbcp_unpubl_data.xml</a:t>
            </a:r>
            <a:r>
              <a:rPr lang="en-US" dirty="0"/>
              <a:t> (published dataset)</a:t>
            </a:r>
          </a:p>
        </p:txBody>
      </p:sp>
      <p:sp>
        <p:nvSpPr>
          <p:cNvPr id="12" name="TextBox 11">
            <a:extLst>
              <a:ext uri="{FF2B5EF4-FFF2-40B4-BE49-F238E27FC236}">
                <a16:creationId xmlns:a16="http://schemas.microsoft.com/office/drawing/2014/main" id="{DD02DB6A-5D5F-2CC9-0056-4731A350BF6D}"/>
              </a:ext>
            </a:extLst>
          </p:cNvPr>
          <p:cNvSpPr txBox="1"/>
          <p:nvPr/>
        </p:nvSpPr>
        <p:spPr>
          <a:xfrm>
            <a:off x="1004400" y="2527001"/>
            <a:ext cx="6106510" cy="1200329"/>
          </a:xfrm>
          <a:prstGeom prst="rect">
            <a:avLst/>
          </a:prstGeom>
          <a:noFill/>
        </p:spPr>
        <p:txBody>
          <a:bodyPr wrap="square">
            <a:spAutoFit/>
          </a:bodyPr>
          <a:lstStyle/>
          <a:p>
            <a:r>
              <a:rPr lang="en-US" dirty="0"/>
              <a:t>6 WRC 0.684 0.7228 0.009</a:t>
            </a:r>
          </a:p>
          <a:p>
            <a:r>
              <a:rPr lang="en-US" dirty="0"/>
              <a:t>177 WRC 0.684 0.7228 0.009 </a:t>
            </a:r>
          </a:p>
          <a:p>
            <a:r>
              <a:rPr lang="en-US" dirty="0"/>
              <a:t>180 WRC 0.684 0.7228 0.009 </a:t>
            </a:r>
          </a:p>
          <a:p>
            <a:r>
              <a:rPr lang="en-US" dirty="0"/>
              <a:t>183 WRC 0.684 0.7228 0.009</a:t>
            </a:r>
          </a:p>
        </p:txBody>
      </p:sp>
      <p:sp>
        <p:nvSpPr>
          <p:cNvPr id="16" name="TextBox 15">
            <a:extLst>
              <a:ext uri="{FF2B5EF4-FFF2-40B4-BE49-F238E27FC236}">
                <a16:creationId xmlns:a16="http://schemas.microsoft.com/office/drawing/2014/main" id="{F667757C-ED58-EB72-2534-4510835E4C21}"/>
              </a:ext>
            </a:extLst>
          </p:cNvPr>
          <p:cNvSpPr txBox="1"/>
          <p:nvPr/>
        </p:nvSpPr>
        <p:spPr>
          <a:xfrm>
            <a:off x="1004400" y="4072021"/>
            <a:ext cx="6106510" cy="1477328"/>
          </a:xfrm>
          <a:prstGeom prst="rect">
            <a:avLst/>
          </a:prstGeom>
          <a:noFill/>
        </p:spPr>
        <p:txBody>
          <a:bodyPr wrap="square">
            <a:spAutoFit/>
          </a:bodyPr>
          <a:lstStyle/>
          <a:p>
            <a:r>
              <a:rPr lang="en-US" dirty="0"/>
              <a:t>11 RC 0.684 0.7128 0.009</a:t>
            </a:r>
          </a:p>
          <a:p>
            <a:r>
              <a:rPr lang="en-US" dirty="0"/>
              <a:t>233 RC 0.684 0.7128 0.009 </a:t>
            </a:r>
          </a:p>
          <a:p>
            <a:r>
              <a:rPr lang="en-US" dirty="0"/>
              <a:t>257 RC 0.684 0.7128 0.009 </a:t>
            </a:r>
          </a:p>
          <a:p>
            <a:r>
              <a:rPr lang="en-US" dirty="0"/>
              <a:t>308 RC 0.684 0.7128 0.009 </a:t>
            </a:r>
          </a:p>
          <a:p>
            <a:r>
              <a:rPr lang="en-US" dirty="0"/>
              <a:t>411 RC 0.684 0.7128 0.009</a:t>
            </a:r>
          </a:p>
        </p:txBody>
      </p:sp>
    </p:spTree>
    <p:extLst>
      <p:ext uri="{BB962C8B-B14F-4D97-AF65-F5344CB8AC3E}">
        <p14:creationId xmlns:p14="http://schemas.microsoft.com/office/powerpoint/2010/main" val="310639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10796-DB70-63B9-5BE9-02CAF9CDC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55CD1-1A47-6295-3939-E19A8A2DD043}"/>
              </a:ext>
            </a:extLst>
          </p:cNvPr>
          <p:cNvSpPr>
            <a:spLocks noGrp="1"/>
          </p:cNvSpPr>
          <p:nvPr>
            <p:ph type="title"/>
          </p:nvPr>
        </p:nvSpPr>
        <p:spPr/>
        <p:txBody>
          <a:bodyPr/>
          <a:lstStyle/>
          <a:p>
            <a:r>
              <a:rPr lang="en-US" dirty="0"/>
              <a:t>Label</a:t>
            </a:r>
          </a:p>
        </p:txBody>
      </p:sp>
      <p:sp>
        <p:nvSpPr>
          <p:cNvPr id="3" name="Content Placeholder 2">
            <a:extLst>
              <a:ext uri="{FF2B5EF4-FFF2-40B4-BE49-F238E27FC236}">
                <a16:creationId xmlns:a16="http://schemas.microsoft.com/office/drawing/2014/main" id="{0BEF0E67-FC4E-08FD-03AD-71899A020F1B}"/>
              </a:ext>
            </a:extLst>
          </p:cNvPr>
          <p:cNvSpPr>
            <a:spLocks noGrp="1"/>
          </p:cNvSpPr>
          <p:nvPr>
            <p:ph idx="1"/>
          </p:nvPr>
        </p:nvSpPr>
        <p:spPr/>
        <p:txBody>
          <a:bodyPr>
            <a:normAutofit/>
          </a:bodyPr>
          <a:lstStyle/>
          <a:p>
            <a:r>
              <a:rPr lang="en-US" dirty="0"/>
              <a:t>Inconsistent units: Angstrom in </a:t>
            </a:r>
            <a:r>
              <a:rPr lang="en-US" dirty="0" err="1">
                <a:latin typeface="American Typewriter" panose="02090604020004020304" pitchFamily="18" charset="77"/>
              </a:rPr>
              <a:t>Field_Character</a:t>
            </a:r>
            <a:r>
              <a:rPr lang="en-US" dirty="0"/>
              <a:t>, but micron in </a:t>
            </a:r>
            <a:r>
              <a:rPr lang="en-US" dirty="0" err="1">
                <a:latin typeface="American Typewriter" panose="02090604020004020304" pitchFamily="18" charset="77"/>
              </a:rPr>
              <a:t>filters.txt</a:t>
            </a:r>
            <a:r>
              <a:rPr lang="en-US" dirty="0"/>
              <a:t> and so on.</a:t>
            </a:r>
          </a:p>
          <a:p>
            <a:endParaRPr lang="en-US" dirty="0"/>
          </a:p>
          <a:p>
            <a:endParaRPr lang="en-US" dirty="0"/>
          </a:p>
          <a:p>
            <a:endParaRPr lang="en-US" dirty="0"/>
          </a:p>
          <a:p>
            <a:endParaRPr lang="en-US" dirty="0"/>
          </a:p>
          <a:p>
            <a:pPr marL="0" indent="0">
              <a:buNone/>
            </a:pPr>
            <a:endParaRPr lang="en-US" dirty="0"/>
          </a:p>
          <a:p>
            <a:r>
              <a:rPr lang="en-US" dirty="0"/>
              <a:t>All other .xml files are well opened on the PDS4 viewer.</a:t>
            </a:r>
          </a:p>
        </p:txBody>
      </p:sp>
      <p:sp>
        <p:nvSpPr>
          <p:cNvPr id="4" name="Date Placeholder 3">
            <a:extLst>
              <a:ext uri="{FF2B5EF4-FFF2-40B4-BE49-F238E27FC236}">
                <a16:creationId xmlns:a16="http://schemas.microsoft.com/office/drawing/2014/main" id="{ED4875B8-DB57-946E-708D-A3A54929E036}"/>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657F91E5-91BB-DE5E-03FD-AD1839E72350}"/>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D4A86931-D78C-72E8-9949-0AA1E5C62CCF}"/>
              </a:ext>
            </a:extLst>
          </p:cNvPr>
          <p:cNvSpPr>
            <a:spLocks noGrp="1"/>
          </p:cNvSpPr>
          <p:nvPr>
            <p:ph type="sldNum" sz="quarter" idx="12"/>
          </p:nvPr>
        </p:nvSpPr>
        <p:spPr/>
        <p:txBody>
          <a:bodyPr/>
          <a:lstStyle/>
          <a:p>
            <a:fld id="{788E68A2-C081-7F4D-AE31-A29BB408A0C0}" type="slidenum">
              <a:rPr lang="en-US" smtClean="0"/>
              <a:t>3</a:t>
            </a:fld>
            <a:endParaRPr lang="en-US"/>
          </a:p>
        </p:txBody>
      </p:sp>
      <p:sp>
        <p:nvSpPr>
          <p:cNvPr id="7" name="TextBox 6">
            <a:extLst>
              <a:ext uri="{FF2B5EF4-FFF2-40B4-BE49-F238E27FC236}">
                <a16:creationId xmlns:a16="http://schemas.microsoft.com/office/drawing/2014/main" id="{1C81BE12-67D2-B7F4-1DB9-C96B4DE85FCD}"/>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Tree>
    <p:extLst>
      <p:ext uri="{BB962C8B-B14F-4D97-AF65-F5344CB8AC3E}">
        <p14:creationId xmlns:p14="http://schemas.microsoft.com/office/powerpoint/2010/main" val="318706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16DD-FAFC-DD1C-03DE-DB901D8773D8}"/>
              </a:ext>
            </a:extLst>
          </p:cNvPr>
          <p:cNvSpPr>
            <a:spLocks noGrp="1"/>
          </p:cNvSpPr>
          <p:nvPr>
            <p:ph type="title"/>
          </p:nvPr>
        </p:nvSpPr>
        <p:spPr/>
        <p:txBody>
          <a:bodyPr/>
          <a:lstStyle/>
          <a:p>
            <a:r>
              <a:rPr lang="en-US" dirty="0"/>
              <a:t>Table</a:t>
            </a:r>
          </a:p>
        </p:txBody>
      </p:sp>
      <p:sp>
        <p:nvSpPr>
          <p:cNvPr id="3" name="Content Placeholder 2">
            <a:extLst>
              <a:ext uri="{FF2B5EF4-FFF2-40B4-BE49-F238E27FC236}">
                <a16:creationId xmlns:a16="http://schemas.microsoft.com/office/drawing/2014/main" id="{0CC2E562-BF74-DD4A-46CA-6B43D4E25207}"/>
              </a:ext>
            </a:extLst>
          </p:cNvPr>
          <p:cNvSpPr>
            <a:spLocks noGrp="1"/>
          </p:cNvSpPr>
          <p:nvPr>
            <p:ph idx="1"/>
          </p:nvPr>
        </p:nvSpPr>
        <p:spPr/>
        <p:txBody>
          <a:bodyPr/>
          <a:lstStyle/>
          <a:p>
            <a:r>
              <a:rPr lang="en-US" dirty="0">
                <a:latin typeface="American Typewriter" panose="02090604020004020304" pitchFamily="18" charset="77"/>
              </a:rPr>
              <a:t>Table</a:t>
            </a:r>
            <a:r>
              <a:rPr lang="en-US" dirty="0"/>
              <a:t> is unable to be opened.</a:t>
            </a:r>
          </a:p>
        </p:txBody>
      </p:sp>
      <p:sp>
        <p:nvSpPr>
          <p:cNvPr id="4" name="Date Placeholder 3">
            <a:extLst>
              <a:ext uri="{FF2B5EF4-FFF2-40B4-BE49-F238E27FC236}">
                <a16:creationId xmlns:a16="http://schemas.microsoft.com/office/drawing/2014/main" id="{8EFCC3DE-2A49-9ACE-A4D1-22FA30C3C385}"/>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B1F7F4E6-75CF-A870-5337-FD5F2AF80149}"/>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80E1D018-D6E5-EC9D-2A64-D63EFEB1C63A}"/>
              </a:ext>
            </a:extLst>
          </p:cNvPr>
          <p:cNvSpPr>
            <a:spLocks noGrp="1"/>
          </p:cNvSpPr>
          <p:nvPr>
            <p:ph type="sldNum" sz="quarter" idx="12"/>
          </p:nvPr>
        </p:nvSpPr>
        <p:spPr/>
        <p:txBody>
          <a:bodyPr/>
          <a:lstStyle/>
          <a:p>
            <a:fld id="{788E68A2-C081-7F4D-AE31-A29BB408A0C0}" type="slidenum">
              <a:rPr lang="en-US" smtClean="0"/>
              <a:t>4</a:t>
            </a:fld>
            <a:endParaRPr lang="en-US"/>
          </a:p>
        </p:txBody>
      </p:sp>
      <p:pic>
        <p:nvPicPr>
          <p:cNvPr id="7" name="Picture 6">
            <a:extLst>
              <a:ext uri="{FF2B5EF4-FFF2-40B4-BE49-F238E27FC236}">
                <a16:creationId xmlns:a16="http://schemas.microsoft.com/office/drawing/2014/main" id="{47D8A652-E55D-9343-340F-404EFF8EFBF3}"/>
              </a:ext>
            </a:extLst>
          </p:cNvPr>
          <p:cNvPicPr>
            <a:picLocks noChangeAspect="1"/>
          </p:cNvPicPr>
          <p:nvPr/>
        </p:nvPicPr>
        <p:blipFill>
          <a:blip r:embed="rId2"/>
          <a:srcRect b="34412"/>
          <a:stretch/>
        </p:blipFill>
        <p:spPr>
          <a:xfrm>
            <a:off x="2209800" y="2473704"/>
            <a:ext cx="7772400" cy="3055179"/>
          </a:xfrm>
          <a:prstGeom prst="rect">
            <a:avLst/>
          </a:prstGeom>
        </p:spPr>
      </p:pic>
      <p:pic>
        <p:nvPicPr>
          <p:cNvPr id="10" name="Picture 9">
            <a:extLst>
              <a:ext uri="{FF2B5EF4-FFF2-40B4-BE49-F238E27FC236}">
                <a16:creationId xmlns:a16="http://schemas.microsoft.com/office/drawing/2014/main" id="{5437E14F-EF4C-5816-EE19-96A7843F85A2}"/>
              </a:ext>
            </a:extLst>
          </p:cNvPr>
          <p:cNvPicPr>
            <a:picLocks noChangeAspect="1"/>
          </p:cNvPicPr>
          <p:nvPr/>
        </p:nvPicPr>
        <p:blipFill>
          <a:blip r:embed="rId3"/>
          <a:stretch>
            <a:fillRect/>
          </a:stretch>
        </p:blipFill>
        <p:spPr>
          <a:xfrm>
            <a:off x="1577578" y="5811837"/>
            <a:ext cx="9036844" cy="365125"/>
          </a:xfrm>
          <a:prstGeom prst="rect">
            <a:avLst/>
          </a:prstGeom>
        </p:spPr>
      </p:pic>
      <p:sp>
        <p:nvSpPr>
          <p:cNvPr id="11" name="TextBox 10">
            <a:extLst>
              <a:ext uri="{FF2B5EF4-FFF2-40B4-BE49-F238E27FC236}">
                <a16:creationId xmlns:a16="http://schemas.microsoft.com/office/drawing/2014/main" id="{A8258E03-D37A-72E2-69BC-3665F1B0DFDD}"/>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Tree>
    <p:extLst>
      <p:ext uri="{BB962C8B-B14F-4D97-AF65-F5344CB8AC3E}">
        <p14:creationId xmlns:p14="http://schemas.microsoft.com/office/powerpoint/2010/main" val="164047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40FE5-5118-3C6F-3551-6FAB47C7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3A0E9-3625-42A1-DCC5-45187BF93831}"/>
              </a:ext>
            </a:extLst>
          </p:cNvPr>
          <p:cNvSpPr>
            <a:spLocks noGrp="1"/>
          </p:cNvSpPr>
          <p:nvPr>
            <p:ph type="title"/>
          </p:nvPr>
        </p:nvSpPr>
        <p:spPr/>
        <p:txBody>
          <a:bodyPr/>
          <a:lstStyle/>
          <a:p>
            <a:r>
              <a:rPr lang="en-US" dirty="0"/>
              <a:t>Table</a:t>
            </a:r>
          </a:p>
        </p:txBody>
      </p:sp>
      <p:sp>
        <p:nvSpPr>
          <p:cNvPr id="3" name="Content Placeholder 2">
            <a:extLst>
              <a:ext uri="{FF2B5EF4-FFF2-40B4-BE49-F238E27FC236}">
                <a16:creationId xmlns:a16="http://schemas.microsoft.com/office/drawing/2014/main" id="{F9CD72FA-FEC7-F8C4-1F1E-1F0551EB477D}"/>
              </a:ext>
            </a:extLst>
          </p:cNvPr>
          <p:cNvSpPr>
            <a:spLocks noGrp="1"/>
          </p:cNvSpPr>
          <p:nvPr>
            <p:ph idx="1"/>
          </p:nvPr>
        </p:nvSpPr>
        <p:spPr/>
        <p:txBody>
          <a:bodyPr/>
          <a:lstStyle/>
          <a:p>
            <a:r>
              <a:rPr lang="en-US" dirty="0"/>
              <a:t>Incorrect data type setting for #0             Suggestion: </a:t>
            </a:r>
            <a:r>
              <a:rPr lang="en-US" dirty="0" err="1"/>
              <a:t>ASCII_</a:t>
            </a:r>
            <a:r>
              <a:rPr lang="en-US" b="1" i="1" dirty="0" err="1"/>
              <a:t>String</a:t>
            </a:r>
            <a:endParaRPr lang="en-US" b="1" i="1" dirty="0"/>
          </a:p>
        </p:txBody>
      </p:sp>
      <p:sp>
        <p:nvSpPr>
          <p:cNvPr id="4" name="Date Placeholder 3">
            <a:extLst>
              <a:ext uri="{FF2B5EF4-FFF2-40B4-BE49-F238E27FC236}">
                <a16:creationId xmlns:a16="http://schemas.microsoft.com/office/drawing/2014/main" id="{9AA084A8-E734-4CF8-D338-1273420073D6}"/>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5AF60BF3-22FE-15E8-FF8B-5149240F7E51}"/>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DF77342E-D444-8BC5-68CA-595D04B868F9}"/>
              </a:ext>
            </a:extLst>
          </p:cNvPr>
          <p:cNvSpPr>
            <a:spLocks noGrp="1"/>
          </p:cNvSpPr>
          <p:nvPr>
            <p:ph type="sldNum" sz="quarter" idx="12"/>
          </p:nvPr>
        </p:nvSpPr>
        <p:spPr/>
        <p:txBody>
          <a:bodyPr/>
          <a:lstStyle/>
          <a:p>
            <a:fld id="{788E68A2-C081-7F4D-AE31-A29BB408A0C0}" type="slidenum">
              <a:rPr lang="en-US" smtClean="0"/>
              <a:t>5</a:t>
            </a:fld>
            <a:endParaRPr lang="en-US"/>
          </a:p>
        </p:txBody>
      </p:sp>
      <p:pic>
        <p:nvPicPr>
          <p:cNvPr id="9" name="Picture 8" descr="A screenshot of a computer&#10;&#10;AI-generated content may be incorrect.">
            <a:extLst>
              <a:ext uri="{FF2B5EF4-FFF2-40B4-BE49-F238E27FC236}">
                <a16:creationId xmlns:a16="http://schemas.microsoft.com/office/drawing/2014/main" id="{36ADE803-F770-55AA-2C41-0B98C3EEF931}"/>
              </a:ext>
            </a:extLst>
          </p:cNvPr>
          <p:cNvPicPr>
            <a:picLocks noChangeAspect="1"/>
          </p:cNvPicPr>
          <p:nvPr/>
        </p:nvPicPr>
        <p:blipFill>
          <a:blip r:embed="rId2"/>
          <a:srcRect r="17647" b="20791"/>
          <a:stretch/>
        </p:blipFill>
        <p:spPr>
          <a:xfrm>
            <a:off x="152400" y="2248613"/>
            <a:ext cx="6400800" cy="3928350"/>
          </a:xfrm>
          <a:prstGeom prst="rect">
            <a:avLst/>
          </a:prstGeom>
        </p:spPr>
      </p:pic>
      <p:sp>
        <p:nvSpPr>
          <p:cNvPr id="10" name="Rectangle 9">
            <a:extLst>
              <a:ext uri="{FF2B5EF4-FFF2-40B4-BE49-F238E27FC236}">
                <a16:creationId xmlns:a16="http://schemas.microsoft.com/office/drawing/2014/main" id="{FD9C12E5-8BD0-5967-3A43-0EC4BCF1DF6D}"/>
              </a:ext>
            </a:extLst>
          </p:cNvPr>
          <p:cNvSpPr/>
          <p:nvPr/>
        </p:nvSpPr>
        <p:spPr>
          <a:xfrm>
            <a:off x="152400" y="3184634"/>
            <a:ext cx="1707931" cy="135583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computer program&#10;&#10;AI-generated content may be incorrect.">
            <a:extLst>
              <a:ext uri="{FF2B5EF4-FFF2-40B4-BE49-F238E27FC236}">
                <a16:creationId xmlns:a16="http://schemas.microsoft.com/office/drawing/2014/main" id="{BFB68C9E-435E-69F1-AB8A-13F365A18F72}"/>
              </a:ext>
            </a:extLst>
          </p:cNvPr>
          <p:cNvPicPr>
            <a:picLocks noChangeAspect="1"/>
          </p:cNvPicPr>
          <p:nvPr/>
        </p:nvPicPr>
        <p:blipFill>
          <a:blip r:embed="rId3"/>
          <a:srcRect l="1" r="-1" b="15256"/>
          <a:stretch/>
        </p:blipFill>
        <p:spPr>
          <a:xfrm>
            <a:off x="7010400" y="2248613"/>
            <a:ext cx="4800600" cy="3928350"/>
          </a:xfrm>
          <a:prstGeom prst="rect">
            <a:avLst/>
          </a:prstGeom>
        </p:spPr>
      </p:pic>
      <p:sp>
        <p:nvSpPr>
          <p:cNvPr id="13" name="TextBox 12">
            <a:extLst>
              <a:ext uri="{FF2B5EF4-FFF2-40B4-BE49-F238E27FC236}">
                <a16:creationId xmlns:a16="http://schemas.microsoft.com/office/drawing/2014/main" id="{FB6FD32B-C0B0-28BF-F4E9-C0C7A98C6F21}"/>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Tree>
    <p:extLst>
      <p:ext uri="{BB962C8B-B14F-4D97-AF65-F5344CB8AC3E}">
        <p14:creationId xmlns:p14="http://schemas.microsoft.com/office/powerpoint/2010/main" val="88708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421A-BF72-C5B5-FF69-438C66B11383}"/>
              </a:ext>
            </a:extLst>
          </p:cNvPr>
          <p:cNvSpPr>
            <a:spLocks noGrp="1"/>
          </p:cNvSpPr>
          <p:nvPr>
            <p:ph type="title"/>
          </p:nvPr>
        </p:nvSpPr>
        <p:spPr/>
        <p:txBody>
          <a:bodyPr/>
          <a:lstStyle/>
          <a:p>
            <a:r>
              <a:rPr lang="en-US" dirty="0"/>
              <a:t>Plot</a:t>
            </a:r>
          </a:p>
        </p:txBody>
      </p:sp>
      <p:sp>
        <p:nvSpPr>
          <p:cNvPr id="3" name="Content Placeholder 2">
            <a:extLst>
              <a:ext uri="{FF2B5EF4-FFF2-40B4-BE49-F238E27FC236}">
                <a16:creationId xmlns:a16="http://schemas.microsoft.com/office/drawing/2014/main" id="{50CEFD93-DECF-471E-BDCC-7C7CC4F3C9DA}"/>
              </a:ext>
            </a:extLst>
          </p:cNvPr>
          <p:cNvSpPr>
            <a:spLocks noGrp="1"/>
          </p:cNvSpPr>
          <p:nvPr>
            <p:ph idx="1"/>
          </p:nvPr>
        </p:nvSpPr>
        <p:spPr/>
        <p:txBody>
          <a:bodyPr/>
          <a:lstStyle/>
          <a:p>
            <a:r>
              <a:rPr lang="en-US" dirty="0"/>
              <a:t>Once the type was changed to </a:t>
            </a:r>
            <a:r>
              <a:rPr lang="en-US" dirty="0" err="1"/>
              <a:t>ASCII_String</a:t>
            </a:r>
            <a:r>
              <a:rPr lang="en-US" dirty="0"/>
              <a:t>, </a:t>
            </a:r>
            <a:r>
              <a:rPr lang="en-US" dirty="0">
                <a:latin typeface="American Typewriter" panose="02090604020004020304" pitchFamily="18" charset="77"/>
              </a:rPr>
              <a:t>Plot</a:t>
            </a:r>
            <a:r>
              <a:rPr lang="en-US" dirty="0"/>
              <a:t> worked. But… </a:t>
            </a:r>
          </a:p>
        </p:txBody>
      </p:sp>
      <p:sp>
        <p:nvSpPr>
          <p:cNvPr id="4" name="Date Placeholder 3">
            <a:extLst>
              <a:ext uri="{FF2B5EF4-FFF2-40B4-BE49-F238E27FC236}">
                <a16:creationId xmlns:a16="http://schemas.microsoft.com/office/drawing/2014/main" id="{3AFAF0D3-AC8F-D725-79F4-0A9423FB9BF6}"/>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CE5F28E3-E7C6-073B-E42C-E24BF1585956}"/>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3F2B5C9C-BE1C-7DF3-DDD1-43B6E648643A}"/>
              </a:ext>
            </a:extLst>
          </p:cNvPr>
          <p:cNvSpPr>
            <a:spLocks noGrp="1"/>
          </p:cNvSpPr>
          <p:nvPr>
            <p:ph type="sldNum" sz="quarter" idx="12"/>
          </p:nvPr>
        </p:nvSpPr>
        <p:spPr/>
        <p:txBody>
          <a:bodyPr/>
          <a:lstStyle/>
          <a:p>
            <a:fld id="{788E68A2-C081-7F4D-AE31-A29BB408A0C0}" type="slidenum">
              <a:rPr lang="en-US" smtClean="0"/>
              <a:t>6</a:t>
            </a:fld>
            <a:endParaRPr lang="en-US"/>
          </a:p>
        </p:txBody>
      </p:sp>
      <p:pic>
        <p:nvPicPr>
          <p:cNvPr id="8" name="Picture 7" descr="A graph of a graph&#10;&#10;AI-generated content may be incorrect.">
            <a:extLst>
              <a:ext uri="{FF2B5EF4-FFF2-40B4-BE49-F238E27FC236}">
                <a16:creationId xmlns:a16="http://schemas.microsoft.com/office/drawing/2014/main" id="{54B40276-981C-90D3-FFCC-833C52C7F2D2}"/>
              </a:ext>
            </a:extLst>
          </p:cNvPr>
          <p:cNvPicPr>
            <a:picLocks noChangeAspect="1"/>
          </p:cNvPicPr>
          <p:nvPr/>
        </p:nvPicPr>
        <p:blipFill>
          <a:blip r:embed="rId2"/>
          <a:stretch>
            <a:fillRect/>
          </a:stretch>
        </p:blipFill>
        <p:spPr>
          <a:xfrm>
            <a:off x="1396782" y="2418036"/>
            <a:ext cx="4053521" cy="3893864"/>
          </a:xfrm>
          <a:prstGeom prst="rect">
            <a:avLst/>
          </a:prstGeom>
        </p:spPr>
      </p:pic>
      <p:pic>
        <p:nvPicPr>
          <p:cNvPr id="10" name="Picture 9" descr="A graph of blue and white lines&#10;&#10;AI-generated content may be incorrect.">
            <a:extLst>
              <a:ext uri="{FF2B5EF4-FFF2-40B4-BE49-F238E27FC236}">
                <a16:creationId xmlns:a16="http://schemas.microsoft.com/office/drawing/2014/main" id="{96B142D2-5AA7-ABBB-07F0-5D1C6EF01CDB}"/>
              </a:ext>
            </a:extLst>
          </p:cNvPr>
          <p:cNvPicPr>
            <a:picLocks noChangeAspect="1"/>
          </p:cNvPicPr>
          <p:nvPr/>
        </p:nvPicPr>
        <p:blipFill>
          <a:blip r:embed="rId3"/>
          <a:stretch>
            <a:fillRect/>
          </a:stretch>
        </p:blipFill>
        <p:spPr>
          <a:xfrm>
            <a:off x="6387447" y="2416700"/>
            <a:ext cx="4029209" cy="3895200"/>
          </a:xfrm>
          <a:prstGeom prst="rect">
            <a:avLst/>
          </a:prstGeom>
        </p:spPr>
      </p:pic>
      <p:sp>
        <p:nvSpPr>
          <p:cNvPr id="11" name="TextBox 10">
            <a:extLst>
              <a:ext uri="{FF2B5EF4-FFF2-40B4-BE49-F238E27FC236}">
                <a16:creationId xmlns:a16="http://schemas.microsoft.com/office/drawing/2014/main" id="{2D1F4224-085D-84C5-0407-C957EFF953F8}"/>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Tree>
    <p:extLst>
      <p:ext uri="{BB962C8B-B14F-4D97-AF65-F5344CB8AC3E}">
        <p14:creationId xmlns:p14="http://schemas.microsoft.com/office/powerpoint/2010/main" val="121837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27846-84F6-8697-F1F0-BFCC014CC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47358-518D-431D-42AF-A2D23BEED556}"/>
              </a:ext>
            </a:extLst>
          </p:cNvPr>
          <p:cNvSpPr>
            <a:spLocks noGrp="1"/>
          </p:cNvSpPr>
          <p:nvPr>
            <p:ph type="title"/>
          </p:nvPr>
        </p:nvSpPr>
        <p:spPr/>
        <p:txBody>
          <a:bodyPr/>
          <a:lstStyle/>
          <a:p>
            <a:r>
              <a:rPr lang="en-US" dirty="0"/>
              <a:t>Plot</a:t>
            </a:r>
          </a:p>
        </p:txBody>
      </p:sp>
      <p:sp>
        <p:nvSpPr>
          <p:cNvPr id="3" name="Content Placeholder 2">
            <a:extLst>
              <a:ext uri="{FF2B5EF4-FFF2-40B4-BE49-F238E27FC236}">
                <a16:creationId xmlns:a16="http://schemas.microsoft.com/office/drawing/2014/main" id="{E5DA939C-B369-D83F-C9CB-082FBDA4A811}"/>
              </a:ext>
            </a:extLst>
          </p:cNvPr>
          <p:cNvSpPr>
            <a:spLocks noGrp="1"/>
          </p:cNvSpPr>
          <p:nvPr>
            <p:ph idx="1"/>
          </p:nvPr>
        </p:nvSpPr>
        <p:spPr/>
        <p:txBody>
          <a:bodyPr/>
          <a:lstStyle/>
          <a:p>
            <a:r>
              <a:rPr lang="en-US" dirty="0"/>
              <a:t>Once the type was changed to </a:t>
            </a:r>
            <a:r>
              <a:rPr lang="en-US" dirty="0" err="1"/>
              <a:t>ASCII_String</a:t>
            </a:r>
            <a:r>
              <a:rPr lang="en-US" dirty="0"/>
              <a:t>, </a:t>
            </a:r>
            <a:r>
              <a:rPr lang="en-US" dirty="0">
                <a:latin typeface="American Typewriter" panose="02090604020004020304" pitchFamily="18" charset="77"/>
              </a:rPr>
              <a:t>Plot</a:t>
            </a:r>
            <a:r>
              <a:rPr lang="en-US" dirty="0"/>
              <a:t> worked. But… </a:t>
            </a:r>
          </a:p>
        </p:txBody>
      </p:sp>
      <p:sp>
        <p:nvSpPr>
          <p:cNvPr id="4" name="Date Placeholder 3">
            <a:extLst>
              <a:ext uri="{FF2B5EF4-FFF2-40B4-BE49-F238E27FC236}">
                <a16:creationId xmlns:a16="http://schemas.microsoft.com/office/drawing/2014/main" id="{F9B9C96B-FA64-7339-54F6-83663A6FDCA3}"/>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D1929692-CC08-5AF2-C15D-3D5477DAFB7C}"/>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8C3BD13E-DF2C-1C8A-C054-52C0AAD92B76}"/>
              </a:ext>
            </a:extLst>
          </p:cNvPr>
          <p:cNvSpPr>
            <a:spLocks noGrp="1"/>
          </p:cNvSpPr>
          <p:nvPr>
            <p:ph type="sldNum" sz="quarter" idx="12"/>
          </p:nvPr>
        </p:nvSpPr>
        <p:spPr/>
        <p:txBody>
          <a:bodyPr/>
          <a:lstStyle/>
          <a:p>
            <a:fld id="{788E68A2-C081-7F4D-AE31-A29BB408A0C0}" type="slidenum">
              <a:rPr lang="en-US" smtClean="0"/>
              <a:t>7</a:t>
            </a:fld>
            <a:endParaRPr lang="en-US"/>
          </a:p>
        </p:txBody>
      </p:sp>
      <p:pic>
        <p:nvPicPr>
          <p:cNvPr id="8" name="Picture 7" descr="A graph of a graph&#10;&#10;AI-generated content may be incorrect.">
            <a:extLst>
              <a:ext uri="{FF2B5EF4-FFF2-40B4-BE49-F238E27FC236}">
                <a16:creationId xmlns:a16="http://schemas.microsoft.com/office/drawing/2014/main" id="{0F9B2A3B-E4A5-8E43-4426-64555ABD4524}"/>
              </a:ext>
            </a:extLst>
          </p:cNvPr>
          <p:cNvPicPr>
            <a:picLocks noChangeAspect="1"/>
          </p:cNvPicPr>
          <p:nvPr/>
        </p:nvPicPr>
        <p:blipFill>
          <a:blip r:embed="rId2"/>
          <a:stretch>
            <a:fillRect/>
          </a:stretch>
        </p:blipFill>
        <p:spPr>
          <a:xfrm>
            <a:off x="1396782" y="2418036"/>
            <a:ext cx="4053521" cy="3893864"/>
          </a:xfrm>
          <a:prstGeom prst="rect">
            <a:avLst/>
          </a:prstGeom>
        </p:spPr>
      </p:pic>
      <p:sp>
        <p:nvSpPr>
          <p:cNvPr id="7" name="Rectangle 6">
            <a:extLst>
              <a:ext uri="{FF2B5EF4-FFF2-40B4-BE49-F238E27FC236}">
                <a16:creationId xmlns:a16="http://schemas.microsoft.com/office/drawing/2014/main" id="{91A7B4D8-3111-8DD4-715F-04D8261036B4}"/>
              </a:ext>
            </a:extLst>
          </p:cNvPr>
          <p:cNvSpPr/>
          <p:nvPr/>
        </p:nvSpPr>
        <p:spPr>
          <a:xfrm>
            <a:off x="3867807" y="4001294"/>
            <a:ext cx="609600" cy="193705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3D6A7E5-8A6A-A3D5-DFE9-AC0E9E841EB4}"/>
              </a:ext>
            </a:extLst>
          </p:cNvPr>
          <p:cNvSpPr txBox="1">
            <a:spLocks/>
          </p:cNvSpPr>
          <p:nvPr/>
        </p:nvSpPr>
        <p:spPr>
          <a:xfrm>
            <a:off x="5570482" y="2511973"/>
            <a:ext cx="5967248" cy="3796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Incorrect numbers (should be +, not -), primarily due to the typo from the previous column (extra – made the sign of the next cell number negative)</a:t>
            </a:r>
          </a:p>
          <a:p>
            <a:r>
              <a:rPr lang="en-US" dirty="0"/>
              <a:t>Also, typo: e.g., C/2020 F3 (NEOWISE) from Zhuzhulina+2022: should be 8.92-ish rather than 	</a:t>
            </a:r>
            <a:br>
              <a:rPr lang="en-US" dirty="0"/>
            </a:br>
            <a:r>
              <a:rPr lang="en-US" dirty="0"/>
              <a:t>-18.92 %?</a:t>
            </a:r>
          </a:p>
        </p:txBody>
      </p:sp>
      <p:cxnSp>
        <p:nvCxnSpPr>
          <p:cNvPr id="13" name="Straight Arrow Connector 12">
            <a:extLst>
              <a:ext uri="{FF2B5EF4-FFF2-40B4-BE49-F238E27FC236}">
                <a16:creationId xmlns:a16="http://schemas.microsoft.com/office/drawing/2014/main" id="{3F94CC56-9C21-E71C-C646-824AA44DABCF}"/>
              </a:ext>
            </a:extLst>
          </p:cNvPr>
          <p:cNvCxnSpPr/>
          <p:nvPr/>
        </p:nvCxnSpPr>
        <p:spPr>
          <a:xfrm flipV="1">
            <a:off x="4382814" y="2816772"/>
            <a:ext cx="1187668" cy="118452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7D6A949-514A-0F48-541D-E90201BD93EF}"/>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Tree>
    <p:extLst>
      <p:ext uri="{BB962C8B-B14F-4D97-AF65-F5344CB8AC3E}">
        <p14:creationId xmlns:p14="http://schemas.microsoft.com/office/powerpoint/2010/main" val="409446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DCA0-6DB0-3C94-4D67-C408FA3FCB7E}"/>
              </a:ext>
            </a:extLst>
          </p:cNvPr>
          <p:cNvSpPr>
            <a:spLocks noGrp="1"/>
          </p:cNvSpPr>
          <p:nvPr>
            <p:ph type="title"/>
          </p:nvPr>
        </p:nvSpPr>
        <p:spPr/>
        <p:txBody>
          <a:bodyPr/>
          <a:lstStyle/>
          <a:p>
            <a:r>
              <a:rPr lang="en-US" dirty="0"/>
              <a:t>Data: Critical typo #1</a:t>
            </a:r>
          </a:p>
        </p:txBody>
      </p:sp>
      <p:sp>
        <p:nvSpPr>
          <p:cNvPr id="3" name="Content Placeholder 2">
            <a:extLst>
              <a:ext uri="{FF2B5EF4-FFF2-40B4-BE49-F238E27FC236}">
                <a16:creationId xmlns:a16="http://schemas.microsoft.com/office/drawing/2014/main" id="{8F23D53F-BBE8-F621-B60B-070E3CC034FA}"/>
              </a:ext>
            </a:extLst>
          </p:cNvPr>
          <p:cNvSpPr>
            <a:spLocks noGrp="1"/>
          </p:cNvSpPr>
          <p:nvPr>
            <p:ph idx="1"/>
          </p:nvPr>
        </p:nvSpPr>
        <p:spPr/>
        <p:txBody>
          <a:bodyPr/>
          <a:lstStyle/>
          <a:p>
            <a:pPr marL="0" indent="0">
              <a:buNone/>
            </a:pPr>
            <a:r>
              <a:rPr lang="en-US" dirty="0"/>
              <a:t>Incorrect date info.</a:t>
            </a:r>
          </a:p>
        </p:txBody>
      </p:sp>
      <p:sp>
        <p:nvSpPr>
          <p:cNvPr id="4" name="Date Placeholder 3">
            <a:extLst>
              <a:ext uri="{FF2B5EF4-FFF2-40B4-BE49-F238E27FC236}">
                <a16:creationId xmlns:a16="http://schemas.microsoft.com/office/drawing/2014/main" id="{6314B6A6-C924-AFFA-E89F-CE889C5F6019}"/>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EC29E217-D60A-41F9-B2BB-CE3A47B8AAC9}"/>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793D0CD4-4AD4-47A7-8990-7D95612718DD}"/>
              </a:ext>
            </a:extLst>
          </p:cNvPr>
          <p:cNvSpPr>
            <a:spLocks noGrp="1"/>
          </p:cNvSpPr>
          <p:nvPr>
            <p:ph type="sldNum" sz="quarter" idx="12"/>
          </p:nvPr>
        </p:nvSpPr>
        <p:spPr/>
        <p:txBody>
          <a:bodyPr/>
          <a:lstStyle/>
          <a:p>
            <a:fld id="{788E68A2-C081-7F4D-AE31-A29BB408A0C0}" type="slidenum">
              <a:rPr lang="en-US" smtClean="0"/>
              <a:t>8</a:t>
            </a:fld>
            <a:endParaRPr lang="en-US"/>
          </a:p>
        </p:txBody>
      </p:sp>
      <p:pic>
        <p:nvPicPr>
          <p:cNvPr id="8" name="Picture 7" descr="A pink paper with black text&#10;&#10;AI-generated content may be incorrect.">
            <a:extLst>
              <a:ext uri="{FF2B5EF4-FFF2-40B4-BE49-F238E27FC236}">
                <a16:creationId xmlns:a16="http://schemas.microsoft.com/office/drawing/2014/main" id="{E691E76A-A003-DDA7-EAFD-30F32D36479A}"/>
              </a:ext>
            </a:extLst>
          </p:cNvPr>
          <p:cNvPicPr>
            <a:picLocks noChangeAspect="1"/>
          </p:cNvPicPr>
          <p:nvPr/>
        </p:nvPicPr>
        <p:blipFill>
          <a:blip r:embed="rId2"/>
          <a:stretch>
            <a:fillRect/>
          </a:stretch>
        </p:blipFill>
        <p:spPr>
          <a:xfrm>
            <a:off x="5085692" y="1870075"/>
            <a:ext cx="6352341" cy="1398314"/>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940E4727-1846-D377-FC4F-B4B87F03A6CE}"/>
              </a:ext>
            </a:extLst>
          </p:cNvPr>
          <p:cNvPicPr>
            <a:picLocks noChangeAspect="1"/>
          </p:cNvPicPr>
          <p:nvPr/>
        </p:nvPicPr>
        <p:blipFill>
          <a:blip r:embed="rId3"/>
          <a:stretch>
            <a:fillRect/>
          </a:stretch>
        </p:blipFill>
        <p:spPr>
          <a:xfrm>
            <a:off x="838200" y="3874841"/>
            <a:ext cx="10671656" cy="1695669"/>
          </a:xfrm>
          <a:prstGeom prst="rect">
            <a:avLst/>
          </a:prstGeom>
        </p:spPr>
      </p:pic>
      <p:sp>
        <p:nvSpPr>
          <p:cNvPr id="11" name="TextBox 10">
            <a:extLst>
              <a:ext uri="{FF2B5EF4-FFF2-40B4-BE49-F238E27FC236}">
                <a16:creationId xmlns:a16="http://schemas.microsoft.com/office/drawing/2014/main" id="{204F1A96-0036-2067-9B06-66CD9EB4BFEB}"/>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Tree>
    <p:extLst>
      <p:ext uri="{BB962C8B-B14F-4D97-AF65-F5344CB8AC3E}">
        <p14:creationId xmlns:p14="http://schemas.microsoft.com/office/powerpoint/2010/main" val="202982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258C-5D60-8D40-0CB6-F251333E6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B8D6E-C1E1-51D7-52DA-D6C2DBF87752}"/>
              </a:ext>
            </a:extLst>
          </p:cNvPr>
          <p:cNvSpPr>
            <a:spLocks noGrp="1"/>
          </p:cNvSpPr>
          <p:nvPr>
            <p:ph type="title"/>
          </p:nvPr>
        </p:nvSpPr>
        <p:spPr/>
        <p:txBody>
          <a:bodyPr/>
          <a:lstStyle/>
          <a:p>
            <a:r>
              <a:rPr lang="en-US" dirty="0"/>
              <a:t>Data: Critical typo #2</a:t>
            </a:r>
          </a:p>
        </p:txBody>
      </p:sp>
      <p:sp>
        <p:nvSpPr>
          <p:cNvPr id="3" name="Content Placeholder 2">
            <a:extLst>
              <a:ext uri="{FF2B5EF4-FFF2-40B4-BE49-F238E27FC236}">
                <a16:creationId xmlns:a16="http://schemas.microsoft.com/office/drawing/2014/main" id="{3FEA366C-30BC-AB8D-EB30-67318C366548}"/>
              </a:ext>
            </a:extLst>
          </p:cNvPr>
          <p:cNvSpPr>
            <a:spLocks noGrp="1"/>
          </p:cNvSpPr>
          <p:nvPr>
            <p:ph idx="1"/>
          </p:nvPr>
        </p:nvSpPr>
        <p:spPr/>
        <p:txBody>
          <a:bodyPr/>
          <a:lstStyle/>
          <a:p>
            <a:pPr marL="0" indent="0">
              <a:buNone/>
            </a:pPr>
            <a:r>
              <a:rPr lang="en-US" dirty="0"/>
              <a:t>Broken symbols in </a:t>
            </a:r>
            <a:r>
              <a:rPr lang="en-US" dirty="0" err="1">
                <a:latin typeface="American Typewriter" panose="02090604020004020304" pitchFamily="18" charset="77"/>
              </a:rPr>
              <a:t>filters.txt</a:t>
            </a:r>
            <a:endParaRPr lang="en-US" dirty="0">
              <a:latin typeface="American Typewriter" panose="02090604020004020304" pitchFamily="18" charset="77"/>
            </a:endParaRPr>
          </a:p>
          <a:p>
            <a:r>
              <a:rPr lang="en-US" dirty="0"/>
              <a:t>Not a rendering problem. Looks like a broken Unicode or so? </a:t>
            </a:r>
          </a:p>
        </p:txBody>
      </p:sp>
      <p:sp>
        <p:nvSpPr>
          <p:cNvPr id="4" name="Date Placeholder 3">
            <a:extLst>
              <a:ext uri="{FF2B5EF4-FFF2-40B4-BE49-F238E27FC236}">
                <a16:creationId xmlns:a16="http://schemas.microsoft.com/office/drawing/2014/main" id="{C194F1D6-7CBC-FC73-1CAD-EB72AC93BBF4}"/>
              </a:ext>
            </a:extLst>
          </p:cNvPr>
          <p:cNvSpPr>
            <a:spLocks noGrp="1"/>
          </p:cNvSpPr>
          <p:nvPr>
            <p:ph type="dt" sz="half" idx="10"/>
          </p:nvPr>
        </p:nvSpPr>
        <p:spPr/>
        <p:txBody>
          <a:bodyPr/>
          <a:lstStyle/>
          <a:p>
            <a:r>
              <a:rPr lang="en-US"/>
              <a:t>2/11/25</a:t>
            </a:r>
          </a:p>
        </p:txBody>
      </p:sp>
      <p:sp>
        <p:nvSpPr>
          <p:cNvPr id="5" name="Footer Placeholder 4">
            <a:extLst>
              <a:ext uri="{FF2B5EF4-FFF2-40B4-BE49-F238E27FC236}">
                <a16:creationId xmlns:a16="http://schemas.microsoft.com/office/drawing/2014/main" id="{8CB3B2EC-0C90-DFCC-0252-9723059C0516}"/>
              </a:ext>
            </a:extLst>
          </p:cNvPr>
          <p:cNvSpPr>
            <a:spLocks noGrp="1"/>
          </p:cNvSpPr>
          <p:nvPr>
            <p:ph type="ftr" sz="quarter" idx="11"/>
          </p:nvPr>
        </p:nvSpPr>
        <p:spPr/>
        <p:txBody>
          <a:bodyPr/>
          <a:lstStyle/>
          <a:p>
            <a:r>
              <a:rPr lang="en-US"/>
              <a:t>urn:nasa:pds:compil-comet:polarimetry::3.0</a:t>
            </a:r>
          </a:p>
        </p:txBody>
      </p:sp>
      <p:sp>
        <p:nvSpPr>
          <p:cNvPr id="6" name="Slide Number Placeholder 5">
            <a:extLst>
              <a:ext uri="{FF2B5EF4-FFF2-40B4-BE49-F238E27FC236}">
                <a16:creationId xmlns:a16="http://schemas.microsoft.com/office/drawing/2014/main" id="{56F20476-0593-D754-ED88-D59E7F32EF59}"/>
              </a:ext>
            </a:extLst>
          </p:cNvPr>
          <p:cNvSpPr>
            <a:spLocks noGrp="1"/>
          </p:cNvSpPr>
          <p:nvPr>
            <p:ph type="sldNum" sz="quarter" idx="12"/>
          </p:nvPr>
        </p:nvSpPr>
        <p:spPr/>
        <p:txBody>
          <a:bodyPr/>
          <a:lstStyle/>
          <a:p>
            <a:fld id="{788E68A2-C081-7F4D-AE31-A29BB408A0C0}" type="slidenum">
              <a:rPr lang="en-US" smtClean="0"/>
              <a:t>9</a:t>
            </a:fld>
            <a:endParaRPr lang="en-US"/>
          </a:p>
        </p:txBody>
      </p:sp>
      <p:pic>
        <p:nvPicPr>
          <p:cNvPr id="7" name="Picture 6">
            <a:extLst>
              <a:ext uri="{FF2B5EF4-FFF2-40B4-BE49-F238E27FC236}">
                <a16:creationId xmlns:a16="http://schemas.microsoft.com/office/drawing/2014/main" id="{6119E3DF-EC30-5259-6BD3-98AE5799B91A}"/>
              </a:ext>
            </a:extLst>
          </p:cNvPr>
          <p:cNvPicPr>
            <a:picLocks noChangeAspect="1"/>
          </p:cNvPicPr>
          <p:nvPr/>
        </p:nvPicPr>
        <p:blipFill>
          <a:blip r:embed="rId2"/>
          <a:stretch>
            <a:fillRect/>
          </a:stretch>
        </p:blipFill>
        <p:spPr>
          <a:xfrm>
            <a:off x="619532" y="3114219"/>
            <a:ext cx="10952935" cy="2960759"/>
          </a:xfrm>
          <a:prstGeom prst="rect">
            <a:avLst/>
          </a:prstGeom>
        </p:spPr>
      </p:pic>
      <p:sp>
        <p:nvSpPr>
          <p:cNvPr id="12" name="TextBox 11">
            <a:extLst>
              <a:ext uri="{FF2B5EF4-FFF2-40B4-BE49-F238E27FC236}">
                <a16:creationId xmlns:a16="http://schemas.microsoft.com/office/drawing/2014/main" id="{A2F118DB-FBEA-6DC2-8E17-B683EC3F774F}"/>
              </a:ext>
            </a:extLst>
          </p:cNvPr>
          <p:cNvSpPr txBox="1"/>
          <p:nvPr/>
        </p:nvSpPr>
        <p:spPr>
          <a:xfrm>
            <a:off x="9099807" y="1072"/>
            <a:ext cx="3092193" cy="369332"/>
          </a:xfrm>
          <a:prstGeom prst="rect">
            <a:avLst/>
          </a:prstGeom>
          <a:noFill/>
        </p:spPr>
        <p:txBody>
          <a:bodyPr wrap="none" rtlCol="0">
            <a:spAutoFit/>
          </a:bodyPr>
          <a:lstStyle/>
          <a:p>
            <a:r>
              <a:rPr lang="en-US" dirty="0" err="1"/>
              <a:t>dbcp.xml</a:t>
            </a:r>
            <a:r>
              <a:rPr lang="en-US" dirty="0"/>
              <a:t> (published dataset)</a:t>
            </a:r>
          </a:p>
        </p:txBody>
      </p:sp>
    </p:spTree>
    <p:extLst>
      <p:ext uri="{BB962C8B-B14F-4D97-AF65-F5344CB8AC3E}">
        <p14:creationId xmlns:p14="http://schemas.microsoft.com/office/powerpoint/2010/main" val="3511205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928</TotalTime>
  <Words>1791</Words>
  <Application>Microsoft Macintosh PowerPoint</Application>
  <PresentationFormat>Widescreen</PresentationFormat>
  <Paragraphs>252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American Typewriter</vt:lpstr>
      <vt:lpstr>Aptos</vt:lpstr>
      <vt:lpstr>Aptos Display</vt:lpstr>
      <vt:lpstr>Arial</vt:lpstr>
      <vt:lpstr>Wingdings</vt:lpstr>
      <vt:lpstr>Office Theme</vt:lpstr>
      <vt:lpstr>PDS DB of Comet Polarimetry v3.0 Review</vt:lpstr>
      <vt:lpstr>Label</vt:lpstr>
      <vt:lpstr>Label</vt:lpstr>
      <vt:lpstr>Table</vt:lpstr>
      <vt:lpstr>Table</vt:lpstr>
      <vt:lpstr>Plot</vt:lpstr>
      <vt:lpstr>Plot</vt:lpstr>
      <vt:lpstr>Data: Critical typo #1</vt:lpstr>
      <vt:lpstr>Data: Critical typo #2</vt:lpstr>
      <vt:lpstr>Data: Inconsistent filter info. (+typos)</vt:lpstr>
      <vt:lpstr>Data: Inconsistent filter info. (+typos)</vt:lpstr>
      <vt:lpstr>Data: Inconsistent filter info. (+typos)</vt:lpstr>
      <vt:lpstr>Data: Inconsistent filter info. (+typos)</vt:lpstr>
      <vt:lpstr>Data: Inconsistent filter info. (+typos)</vt:lpstr>
      <vt:lpstr>Data: Inconsistent filter info. (+typos)</vt:lpstr>
      <vt:lpstr>Data: Inconsistent filter info. (+typos)</vt:lpstr>
      <vt:lpstr>Data: unavailable reference?</vt:lpstr>
      <vt:lpstr>Reviewer’s advantage</vt:lpstr>
      <vt:lpstr>Label</vt:lpstr>
      <vt:lpstr>Table</vt:lpstr>
      <vt:lpstr>Plot</vt:lpstr>
      <vt:lpstr>Data Sanity Check</vt:lpstr>
      <vt:lpstr>Data: Inconsistent filter info. (+typos)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Kwon, Yuna (Yuna)</dc:creator>
  <cp:lastModifiedBy>Kwon, Yuna (Yuna)</cp:lastModifiedBy>
  <cp:revision>81</cp:revision>
  <dcterms:created xsi:type="dcterms:W3CDTF">2025-02-07T17:33:56Z</dcterms:created>
  <dcterms:modified xsi:type="dcterms:W3CDTF">2025-02-08T16:26:22Z</dcterms:modified>
</cp:coreProperties>
</file>