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61" r:id="rId4"/>
    <p:sldId id="263" r:id="rId5"/>
    <p:sldId id="264" r:id="rId6"/>
    <p:sldId id="262" r:id="rId7"/>
    <p:sldId id="259" r:id="rId8"/>
    <p:sldId id="268" r:id="rId9"/>
    <p:sldId id="267" r:id="rId10"/>
    <p:sldId id="265" r:id="rId11"/>
    <p:sldId id="266" r:id="rId12"/>
    <p:sldId id="260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2"/>
    <p:restoredTop sz="94694"/>
  </p:normalViewPr>
  <p:slideViewPr>
    <p:cSldViewPr snapToGrid="0" showGuides="1">
      <p:cViewPr varScale="1">
        <p:scale>
          <a:sx n="121" d="100"/>
          <a:sy n="121" d="100"/>
        </p:scale>
        <p:origin x="288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BC2790-D937-F740-93F1-E1EA6F3CD3AF}" type="datetimeFigureOut">
              <a:rPr lang="en-US" smtClean="0"/>
              <a:t>2/7/25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A8CCBE-E4C4-F940-8DBE-A3532A9E1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361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489DB-3852-A772-82BA-19EF8EA800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B0DBC9-58CF-6999-34D2-14D8FE91A2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860B78-0E16-199C-37AD-8EAD09036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2/11/25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B13AE-30F2-6D4E-F08A-F0445BEA8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urn:nasa:pds:gbo-lowell:lowell_comet_images::1.0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8E52B-DA07-57F0-FCCD-BE6763089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E68A2-C081-7F4D-AE31-A29BB408A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42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67D49-4BF5-353F-C3C1-188E7A042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8DCD12-EC7F-2906-EC99-9603FE9D43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71602-0212-E541-74F4-03FAFFD12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2/11/25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DE416-1ECC-3313-49BC-ADAB93AED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urn:nasa:pds:gbo-lowell:lowell_comet_images::1.0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AF2A0-1A26-1B37-DCAF-EE77B943E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E68A2-C081-7F4D-AE31-A29BB408A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105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99FE01-5886-FE8E-E401-15866B387A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CD4FD0-4205-A9F3-43CC-2E08CE10A3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ABA9D-CC47-8083-71AF-0884215E0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2/11/25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AC389-70D8-64B7-C5AE-C54F4ECF0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urn:nasa:pds:gbo-lowell:lowell_comet_images::1.0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8A733-E022-316A-302C-43443418F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E68A2-C081-7F4D-AE31-A29BB408A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45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CBE89-8F81-45FF-9C3A-A635FCC4E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BA7C2-45D0-63F9-86CE-860D0BE04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8DA9D-E546-F3D9-E971-A8889B8AC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2/11/25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4ED3C6-E746-D7CC-4E30-1DA1279A9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urn:nasa:pds:gbo-lowell:lowell_comet_images::1.0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F1AD1-0B90-9641-6E3F-CB0893023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E68A2-C081-7F4D-AE31-A29BB408A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20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D27AF-4A37-673D-27FF-4A81A0EEE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070C3-B0EA-E7D7-54D8-7A7AF12C4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8AE646-73E2-A9C4-4652-EAB75BA2A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2/11/25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5E374-716A-12A1-04E0-C67CA2347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urn:nasa:pds:gbo-lowell:lowell_comet_images::1.0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BA8AC0-B782-27A3-EB55-B64302D02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E68A2-C081-7F4D-AE31-A29BB408A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64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2B2A3-7637-F67A-3A11-55AD29EC8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7075D-2C3E-042D-CEDF-36A7C1607D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74CE7D-EB21-CB63-78C8-B77DE02319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D7498A-44DD-74F5-E485-E22009D44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2/11/25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7687CE-2FD6-88E2-E193-EFD1A44BD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urn:nasa:pds:gbo-lowell:lowell_comet_images::1.0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8B9351-A619-531B-B01B-A404DA175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E68A2-C081-7F4D-AE31-A29BB408A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21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FEEF4-78D5-B983-82AC-602864380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A759C3-FF05-4ADB-13BB-6C91A28588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A9BE97-673D-CDA7-F3B2-39B993D89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745F3D-B50E-98F7-90BE-EDAFA9EDB4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E31028-98E1-084F-EF72-3988C46A09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29A096-5D7E-AD98-0D05-EA3DFBD86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2/11/25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B1F118-88ED-DD65-3854-E7CFAF4E1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urn:nasa:pds:gbo-lowell:lowell_comet_images::1.0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873147-3FC0-693B-5F6E-ACAD284DE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E68A2-C081-7F4D-AE31-A29BB408A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71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7C23E-210F-32A4-D660-A137E2E06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3B7B97-36E5-4060-A088-7592B2215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2/11/25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BF1D94-C516-6BA9-E118-8393EBF2C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urn:nasa:pds:gbo-lowell:lowell_comet_images::1.0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9AEF8C-837B-56CA-1D21-96EA04CF5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E68A2-C081-7F4D-AE31-A29BB408A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515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06235E-C541-84D8-12AA-42AF9D18F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2/11/25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519D8A-883D-1434-E339-A1F8B7809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urn:nasa:pds:gbo-lowell:lowell_comet_images::1.0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8A3726-276B-AFC9-EDAA-7BAD7CC8E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E68A2-C081-7F4D-AE31-A29BB408A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87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1394B-1040-DE43-B305-ACFFE3268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1A882-B644-A61A-1B29-17CFA0506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8710C-2D40-DD17-F5AB-E6556CC8AB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34E3E4-E4FB-63DB-9965-E2E21A4E4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2/11/25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E80587-90E4-2599-1513-49608EA48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urn:nasa:pds:gbo-lowell:lowell_comet_images::1.0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4051AE-21EE-E9CC-8B81-A01510824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E68A2-C081-7F4D-AE31-A29BB408A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021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79AF4-4CE0-45FE-F03D-610AECF70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7ECAC9-F9FD-8061-5AE3-C73CC085B7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96E94B-FB9D-393D-3DAE-135BF370BB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DDF0F0-F869-40D6-3EBC-E47D03147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2/11/25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AED57D-F5D4-E58D-BD65-EF94EE01D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urn:nasa:pds:gbo-lowell:lowell_comet_images::1.0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5E813-C8F2-1060-A8D3-BCACE389E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E68A2-C081-7F4D-AE31-A29BB408A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177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BD788E-38DF-FF3F-33BE-198C8481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46D55-4491-49A6-E51F-63B57130DF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28C7A-9AB9-F23E-42A7-2142355F25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2/11/25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C9598-D13E-6DF4-FFF0-2DD1DE9C6A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urn:nasa:pds:gbo-lowell:lowell_comet_images::1.0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2D8D0-DEEE-8486-F479-36F757E25D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88E68A2-C081-7F4D-AE31-A29BB408A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47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2ACE2-28EE-E325-56DD-61DD5D2337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PDS Lowell Comet Imaging Review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BAFD03-1279-E117-6CC9-118A90A925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Yuna Kwon</a:t>
            </a:r>
          </a:p>
          <a:p>
            <a:r>
              <a:rPr lang="en-US" dirty="0"/>
              <a:t>(Caltech/IPAC)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12AC82-5685-BDBD-4478-D61A4BFDE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2/11/25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E565D-E783-5BE4-83B9-F91449D59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urn:nasa:pds:gbo-lowell:lowell_comet_images</a:t>
            </a:r>
            <a:r>
              <a:rPr lang="en-US" dirty="0"/>
              <a:t>::1.0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9981D-3487-FF24-7C49-F5737A70E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E68A2-C081-7F4D-AE31-A29BB408A0C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7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C2C18-4079-E203-CCEA-16F76AAE7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7605C-EC87-4768-E5BD-76A73A96F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Statistics Consistency Check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48F4B-1C45-9B94-604D-DD12637F62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Comet names are inconsistent. For example,</a:t>
            </a:r>
          </a:p>
          <a:p>
            <a:pPr lvl="1"/>
            <a:r>
              <a:rPr lang="en-US" dirty="0"/>
              <a:t>2I BORISOV (LOWELL), 2019Q4 BORISOV (LOWELL), 2019Q4 BORISOV, 2I/BORISOV, 2I BORISOV</a:t>
            </a:r>
          </a:p>
          <a:p>
            <a:pPr lvl="1"/>
            <a:r>
              <a:rPr lang="en-US" dirty="0"/>
              <a:t>243P POS 1, 243P POS 2, 243P POS 3, 243P POS 4, 243P POS 5 (same for C/2013 US10)</a:t>
            </a:r>
          </a:p>
          <a:p>
            <a:pPr lvl="1"/>
            <a:r>
              <a:rPr lang="en-US" dirty="0"/>
              <a:t>For periodic comets, 64P SWIFT-GEHRELS or 48P/JOHNSON, etc. </a:t>
            </a:r>
          </a:p>
          <a:p>
            <a:pPr lvl="1"/>
            <a:endParaRPr lang="en-US" dirty="0"/>
          </a:p>
          <a:p>
            <a:r>
              <a:rPr lang="en-US" dirty="0"/>
              <a:t>Date formats and associated header keywords are different from one another.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15A39-BC17-43AF-1573-31B45D62C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2/11/25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9B6BA-03FB-5722-A15C-36A8092FC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urn:nasa:pds:gbo-lowell:lowell_comet_images::1.0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16F64-90B0-48CF-F04E-65F97AF2D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E68A2-C081-7F4D-AE31-A29BB408A0C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908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0D0E9-41BD-194C-5B85-59CB47D42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294E9-8518-AAD1-EB66-E8B8A9656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</a:t>
            </a:r>
            <a:r>
              <a:rPr lang="en-US" dirty="0">
                <a:latin typeface="American Typewriter" panose="02090604020004020304" pitchFamily="18" charset="77"/>
              </a:rPr>
              <a:t> </a:t>
            </a:r>
            <a:r>
              <a:rPr lang="en-US" dirty="0" err="1">
                <a:latin typeface="American Typewriter" panose="02090604020004020304" pitchFamily="18" charset="77"/>
              </a:rPr>
              <a:t>lowell_imaging_summary.pdf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49D69-F8A9-881B-A369-597A65E2A4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Incorrect observation date information. For example,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8EE7AF-A7B1-B90E-0795-BCDD504CC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2/11/25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7F45F-8A24-6874-6BAF-F297C1D81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urn:nasa:pds:gbo-lowell:lowell_comet_images::1.0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7EBF5-5F8D-12C5-4FEC-B02C4B2B0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E68A2-C081-7F4D-AE31-A29BB408A0C0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AA8DF73-05AA-829F-C743-4A5DF9406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18544"/>
            <a:ext cx="4586338" cy="40378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CFAFC63-D892-1B1C-EDBF-565822341F80}"/>
              </a:ext>
            </a:extLst>
          </p:cNvPr>
          <p:cNvSpPr/>
          <p:nvPr/>
        </p:nvSpPr>
        <p:spPr>
          <a:xfrm>
            <a:off x="838200" y="2448910"/>
            <a:ext cx="2167759" cy="4204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93743FD-CDFC-7174-5EBA-84813A754B16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3005959" y="2659117"/>
            <a:ext cx="2963917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076DB92-7E1B-0B0A-6666-65DD95B05161}"/>
              </a:ext>
            </a:extLst>
          </p:cNvPr>
          <p:cNvSpPr txBox="1"/>
          <p:nvPr/>
        </p:nvSpPr>
        <p:spPr>
          <a:xfrm>
            <a:off x="6143873" y="2474451"/>
            <a:ext cx="51496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6/14 data were NOT taken in the second-half night </a:t>
            </a:r>
            <a:br>
              <a:rPr lang="en-US" i="1" dirty="0">
                <a:solidFill>
                  <a:srgbClr val="FF0000"/>
                </a:solidFill>
              </a:rPr>
            </a:br>
            <a:r>
              <a:rPr lang="en-US" i="1" dirty="0">
                <a:solidFill>
                  <a:srgbClr val="FF0000"/>
                </a:solidFill>
              </a:rPr>
              <a:t>of the 6/13 run.</a:t>
            </a:r>
          </a:p>
        </p:txBody>
      </p:sp>
      <p:pic>
        <p:nvPicPr>
          <p:cNvPr id="16" name="Picture 15" descr="A number in a row&#10;&#10;AI-generated content may be incorrect.">
            <a:extLst>
              <a:ext uri="{FF2B5EF4-FFF2-40B4-BE49-F238E27FC236}">
                <a16:creationId xmlns:a16="http://schemas.microsoft.com/office/drawing/2014/main" id="{53015F13-B8C3-193C-2D2A-A44712281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7687" y="3300169"/>
            <a:ext cx="2465609" cy="254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27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30597-5667-D370-E29D-A57059E1F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4AAB2-008F-3BC1-6871-825057DB9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Astrometry Accuracy Check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6D691-D3DD-06CA-C216-24C6310F71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Fundamental </a:t>
            </a:r>
            <a:r>
              <a:rPr lang="en-US" dirty="0" err="1">
                <a:latin typeface="American Typewriter" panose="02090604020004020304" pitchFamily="18" charset="77"/>
              </a:rPr>
              <a:t>wcs</a:t>
            </a:r>
            <a:r>
              <a:rPr lang="en-US" dirty="0"/>
              <a:t> header keywords are incorrectly written.</a:t>
            </a:r>
            <a:br>
              <a:rPr lang="en-US" dirty="0"/>
            </a:br>
            <a:r>
              <a:rPr lang="en-US" dirty="0"/>
              <a:t>  </a:t>
            </a:r>
            <a:r>
              <a:rPr lang="en-US" dirty="0">
                <a:sym typeface="Wingdings" pitchFamily="2" charset="2"/>
              </a:rPr>
              <a:t> Astrometry can’t be performed using their headers.</a:t>
            </a:r>
            <a:endParaRPr lang="en-US" dirty="0"/>
          </a:p>
          <a:p>
            <a:r>
              <a:rPr lang="en-US" dirty="0">
                <a:latin typeface="American Typewriter" panose="02090604020004020304" pitchFamily="18" charset="77"/>
              </a:rPr>
              <a:t>CRVAL1, CRVAL2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9C8AC0-184A-C0F5-132B-B4A21DEB7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2/11/25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B5E15-5A92-11EF-ACD2-B3160CF2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urn:nasa:pds:gbo-lowell:lowell_comet_images::1.0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1C60A-5F15-58A2-4846-77C36F175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E68A2-C081-7F4D-AE31-A29BB408A0C0}" type="slidenum">
              <a:rPr lang="en-US" smtClean="0"/>
              <a:t>12</a:t>
            </a:fld>
            <a:endParaRPr lang="en-US"/>
          </a:p>
        </p:txBody>
      </p:sp>
      <p:pic>
        <p:nvPicPr>
          <p:cNvPr id="11" name="Picture 10" descr="A screenshot of a computer code&#10;&#10;AI-generated content may be incorrect.">
            <a:extLst>
              <a:ext uri="{FF2B5EF4-FFF2-40B4-BE49-F238E27FC236}">
                <a16:creationId xmlns:a16="http://schemas.microsoft.com/office/drawing/2014/main" id="{56B447CB-A665-2C91-81D1-AC9AEF08C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544" y="3259439"/>
            <a:ext cx="1568012" cy="3051722"/>
          </a:xfrm>
          <a:prstGeom prst="rect">
            <a:avLst/>
          </a:prstGeom>
        </p:spPr>
      </p:pic>
      <p:pic>
        <p:nvPicPr>
          <p:cNvPr id="13" name="Picture 12" descr="A number on a white background&#10;&#10;AI-generated content may be incorrect.">
            <a:extLst>
              <a:ext uri="{FF2B5EF4-FFF2-40B4-BE49-F238E27FC236}">
                <a16:creationId xmlns:a16="http://schemas.microsoft.com/office/drawing/2014/main" id="{B11B6CA4-B049-9125-9BD3-8EEA91A5F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672" y="3276361"/>
            <a:ext cx="553306" cy="3034800"/>
          </a:xfrm>
          <a:prstGeom prst="rect">
            <a:avLst/>
          </a:prstGeom>
        </p:spPr>
      </p:pic>
      <p:pic>
        <p:nvPicPr>
          <p:cNvPr id="15" name="Picture 14" descr="A number in a row&#10;&#10;AI-generated content may be incorrect.">
            <a:extLst>
              <a:ext uri="{FF2B5EF4-FFF2-40B4-BE49-F238E27FC236}">
                <a16:creationId xmlns:a16="http://schemas.microsoft.com/office/drawing/2014/main" id="{0360EFC1-63D6-7AB0-82DC-31010A7BD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2150" y="3258361"/>
            <a:ext cx="848000" cy="3052800"/>
          </a:xfrm>
          <a:prstGeom prst="rect">
            <a:avLst/>
          </a:prstGeom>
        </p:spPr>
      </p:pic>
      <p:pic>
        <p:nvPicPr>
          <p:cNvPr id="17" name="Picture 16" descr="A graph with blue dots&#10;&#10;AI-generated content may be incorrect.">
            <a:extLst>
              <a:ext uri="{FF2B5EF4-FFF2-40B4-BE49-F238E27FC236}">
                <a16:creationId xmlns:a16="http://schemas.microsoft.com/office/drawing/2014/main" id="{452CD8BB-9E0F-ADE5-2175-F773172614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0425" y="3115794"/>
            <a:ext cx="4367706" cy="324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2559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BBD3A-ECF9-3C5E-91F5-432507457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513A2-F63B-52BC-09C3-76173A2D8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Astrometry Accuracy Check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A3989-F5A8-D6F2-0E28-5A7375281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Astrometry updates required</a:t>
            </a:r>
            <a:endParaRPr lang="en-US" dirty="0">
              <a:latin typeface="American Typewriter" panose="02090604020004020304" pitchFamily="18" charset="77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A26B45-E19E-F2A3-7903-945ED2CE9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2/11/25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023BC-DD34-4A8E-7DBB-552B461F5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urn:nasa:pds:gbo-lowell:lowell_comet_images::1.0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F94A0D-61F7-A153-8ABE-10BD36145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E68A2-C081-7F4D-AE31-A29BB408A0C0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05C1CEB-EFCB-9C62-42B6-286CF521C8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9981647"/>
              </p:ext>
            </p:extLst>
          </p:nvPr>
        </p:nvGraphicFramePr>
        <p:xfrm>
          <a:off x="2032000" y="2517935"/>
          <a:ext cx="8127999" cy="355704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10897">
                  <a:extLst>
                    <a:ext uri="{9D8B030D-6E8A-4147-A177-3AD203B41FA5}">
                      <a16:colId xmlns:a16="http://schemas.microsoft.com/office/drawing/2014/main" val="3100364655"/>
                    </a:ext>
                  </a:extLst>
                </a:gridCol>
                <a:gridCol w="5023944">
                  <a:extLst>
                    <a:ext uri="{9D8B030D-6E8A-4147-A177-3AD203B41FA5}">
                      <a16:colId xmlns:a16="http://schemas.microsoft.com/office/drawing/2014/main" val="621030074"/>
                    </a:ext>
                  </a:extLst>
                </a:gridCol>
                <a:gridCol w="2193158">
                  <a:extLst>
                    <a:ext uri="{9D8B030D-6E8A-4147-A177-3AD203B41FA5}">
                      <a16:colId xmlns:a16="http://schemas.microsoft.com/office/drawing/2014/main" val="992390815"/>
                    </a:ext>
                  </a:extLst>
                </a:gridCol>
              </a:tblGrid>
              <a:tr h="44067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Group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#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7638681"/>
                  </a:ext>
                </a:extLst>
              </a:tr>
              <a:tr h="77909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Images having CRVALs’ magnitudes &gt;5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5,385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0509827"/>
                  </a:ext>
                </a:extLst>
              </a:tr>
              <a:tr h="77909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Among Group 1, comets outside the FOV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7907608"/>
                  </a:ext>
                </a:extLst>
              </a:tr>
              <a:tr h="77909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Images having CRVALs’ magnitudes &lt;5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4,753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2936055"/>
                  </a:ext>
                </a:extLst>
              </a:tr>
              <a:tr h="779091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Among Group 1, comets inside the FOV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581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84836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364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114DF3-9BE0-D6F9-846A-BA623F255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9718F-A6CA-11C2-C568-3024ECD35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Astrometry Accuracy Check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35EEA-F15A-5FCC-63A3-8877A3A0C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Some of Group 4 comets appear to have correct WCS information. Below example: C/2019 Y4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F812F-121D-2C03-EF06-13470504F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2/11/25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E370E-AD12-8006-530F-8C6AFAF30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urn:nasa:pds:gbo-lowell:lowell_comet_images::1.0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EAC705-9E58-D5DF-6828-8B7524C89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E68A2-C081-7F4D-AE31-A29BB408A0C0}" type="slidenum">
              <a:rPr lang="en-US" smtClean="0"/>
              <a:t>14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CFB06E-89BD-BB0C-77F1-16D8A57A5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585" y="2695735"/>
            <a:ext cx="4114800" cy="37971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6CB8A4-0D84-CBC3-8B40-26D0170D9D2B}"/>
              </a:ext>
            </a:extLst>
          </p:cNvPr>
          <p:cNvSpPr txBox="1"/>
          <p:nvPr/>
        </p:nvSpPr>
        <p:spPr>
          <a:xfrm>
            <a:off x="199695" y="3909849"/>
            <a:ext cx="1665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Header-based position prediction</a:t>
            </a:r>
          </a:p>
        </p:txBody>
      </p:sp>
      <p:pic>
        <p:nvPicPr>
          <p:cNvPr id="12" name="Picture 11" descr="A grey and white image of a comet&#10;&#10;AI-generated content may be incorrect.">
            <a:extLst>
              <a:ext uri="{FF2B5EF4-FFF2-40B4-BE49-F238E27FC236}">
                <a16:creationId xmlns:a16="http://schemas.microsoft.com/office/drawing/2014/main" id="{E0DACC7D-E217-8440-B662-43E542C33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0152" y="2695735"/>
            <a:ext cx="4184489" cy="379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C386FDF-5EED-6801-738E-61ACD445F47C}"/>
              </a:ext>
            </a:extLst>
          </p:cNvPr>
          <p:cNvSpPr txBox="1"/>
          <p:nvPr/>
        </p:nvSpPr>
        <p:spPr>
          <a:xfrm>
            <a:off x="10300136" y="3909849"/>
            <a:ext cx="1665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SPICE-kernel-based position calculation</a:t>
            </a:r>
          </a:p>
        </p:txBody>
      </p:sp>
    </p:spTree>
    <p:extLst>
      <p:ext uri="{BB962C8B-B14F-4D97-AF65-F5344CB8AC3E}">
        <p14:creationId xmlns:p14="http://schemas.microsoft.com/office/powerpoint/2010/main" val="3462497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E11FB-BBD7-504D-5E8A-D04814742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399D0-B80E-0BB4-98C3-DD12757BA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Astrometry Accuracy Check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BEB67-351C-1C88-0C53-5BE24731AF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… but Some of Group 4 comets have incorrect WCS information. Below example: 21P/G-Z (34.5 pixels off)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80844-2172-4DC5-DF1A-E0AE3E694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2/11/25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768A4-D9C2-1FB1-463A-21E6FFFF1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urn:nasa:pds:gbo-lowell:lowell_comet_images::1.0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7726D-B36D-7D7E-879C-4D99F5EBF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E68A2-C081-7F4D-AE31-A29BB408A0C0}" type="slidenum">
              <a:rPr lang="en-US" smtClean="0"/>
              <a:t>15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F1F84C-F756-6C96-B5CB-34E04A08EA9B}"/>
              </a:ext>
            </a:extLst>
          </p:cNvPr>
          <p:cNvSpPr txBox="1"/>
          <p:nvPr/>
        </p:nvSpPr>
        <p:spPr>
          <a:xfrm>
            <a:off x="199695" y="3909849"/>
            <a:ext cx="1665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Header-based position prediction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61D727-6284-BB9B-996B-B6F8F985E2AC}"/>
              </a:ext>
            </a:extLst>
          </p:cNvPr>
          <p:cNvSpPr txBox="1"/>
          <p:nvPr/>
        </p:nvSpPr>
        <p:spPr>
          <a:xfrm>
            <a:off x="10300136" y="3909849"/>
            <a:ext cx="1665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SPICE-kernel-based position calculation</a:t>
            </a:r>
          </a:p>
        </p:txBody>
      </p:sp>
      <p:pic>
        <p:nvPicPr>
          <p:cNvPr id="8" name="Picture 7" descr="A black square with white dots and red lines&#10;&#10;AI-generated content may be incorrect.">
            <a:extLst>
              <a:ext uri="{FF2B5EF4-FFF2-40B4-BE49-F238E27FC236}">
                <a16:creationId xmlns:a16="http://schemas.microsoft.com/office/drawing/2014/main" id="{CA438BB0-F32D-7BFF-90E7-5268B14B9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132" y="2695735"/>
            <a:ext cx="4147200" cy="3799752"/>
          </a:xfrm>
          <a:prstGeom prst="rect">
            <a:avLst/>
          </a:prstGeom>
        </p:spPr>
      </p:pic>
      <p:pic>
        <p:nvPicPr>
          <p:cNvPr id="14" name="Picture 13" descr="A black square with white dots and red lines&#10;&#10;AI-generated content may be incorrect.">
            <a:extLst>
              <a:ext uri="{FF2B5EF4-FFF2-40B4-BE49-F238E27FC236}">
                <a16:creationId xmlns:a16="http://schemas.microsoft.com/office/drawing/2014/main" id="{D79540E3-97AA-5E38-4162-E8B1BE86D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332" y="2696611"/>
            <a:ext cx="4100365" cy="37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02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0097F-35E0-797E-8C29-3A1742A8C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2A094-2512-4D63-DF1B-D3BA63318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etc.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7D1E4-BD9E-C199-0038-71CF813B7F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Some science images have negative seeing information.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3B5B-3ECF-6BE1-86BD-AAF29A7D2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2/11/25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FB330-B5B6-41BA-1733-97C577D6D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urn:nasa:pds:gbo-lowell:lowell_comet_images::1.0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475407-3AC1-1C4E-D708-C683D2062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E68A2-C081-7F4D-AE31-A29BB408A0C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8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B82CD1-8963-8BA7-6A0B-F4A387E83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BC7C2-0866-E778-BB67-946B629DC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descriptions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43830-8ECC-539F-4ECD-3F65E8B95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All xml. Files are well opened.</a:t>
            </a:r>
          </a:p>
          <a:p>
            <a:r>
              <a:rPr lang="en-US" dirty="0"/>
              <a:t>155 folders</a:t>
            </a:r>
          </a:p>
          <a:p>
            <a:r>
              <a:rPr lang="en-US" dirty="0"/>
              <a:t>Collection xml.: 2 cols x 13020 rows</a:t>
            </a:r>
          </a:p>
          <a:p>
            <a:r>
              <a:rPr lang="en-US" dirty="0"/>
              <a:t>Suggestions:</a:t>
            </a:r>
          </a:p>
          <a:p>
            <a:pPr lvl="1"/>
            <a:r>
              <a:rPr lang="en-US" dirty="0"/>
              <a:t>Better to have consistent folder names?</a:t>
            </a:r>
          </a:p>
          <a:p>
            <a:pPr lvl="1"/>
            <a:r>
              <a:rPr lang="en-US" dirty="0"/>
              <a:t>Better to compile distributed log information for users?</a:t>
            </a:r>
          </a:p>
          <a:p>
            <a:pPr lvl="1"/>
            <a:r>
              <a:rPr lang="en-US" dirty="0"/>
              <a:t>Better to folder </a:t>
            </a:r>
            <a:r>
              <a:rPr lang="en-US" dirty="0" err="1"/>
              <a:t>calibs</a:t>
            </a:r>
            <a:r>
              <a:rPr lang="en-US" dirty="0"/>
              <a:t> vs. sci images separately?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8DFD8A-8F67-4AB8-4F1F-2AE38A3E5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2/11/25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23995B-E81F-E80E-5AA8-7CB956636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urn:nasa:pds:gbo-lowell:lowell_comet_images::1.0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E211B-7D8D-C99C-4C9A-9D708331D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E68A2-C081-7F4D-AE31-A29BB408A0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72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60D00-EE40-137D-9278-435F62641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ADFC5-83C3-5769-9576-B384D5A04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descriptions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70512-A938-1DF1-0FFF-4CCD2B881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Not properly loaded in the PDS4 viewer?    (cf. SAOds9)</a:t>
            </a:r>
          </a:p>
          <a:p>
            <a:pPr marL="0" indent="0">
              <a:buNone/>
            </a:pPr>
            <a:r>
              <a:rPr lang="en-US" dirty="0"/>
              <a:t>	e.g., 20180614 lmi_0090.xml vs. lmi_0090.fit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959430-CC52-70F0-2AE5-096FF621F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2/11/25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4DC56-E24E-157D-8302-1F57455C1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urn:nasa:pds:gbo-lowell:lowell_comet_images::1.0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3AA07D-DAC4-ACAA-EC9A-66A6A5063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E68A2-C081-7F4D-AE31-A29BB408A0C0}" type="slidenum">
              <a:rPr lang="en-US" smtClean="0"/>
              <a:t>3</a:t>
            </a:fld>
            <a:endParaRPr lang="en-US"/>
          </a:p>
        </p:txBody>
      </p:sp>
      <p:pic>
        <p:nvPicPr>
          <p:cNvPr id="9" name="Picture 8" descr="A close-up of a grey surface&#10;&#10;AI-generated content may be incorrect.">
            <a:extLst>
              <a:ext uri="{FF2B5EF4-FFF2-40B4-BE49-F238E27FC236}">
                <a16:creationId xmlns:a16="http://schemas.microsoft.com/office/drawing/2014/main" id="{730AD412-5ED7-3775-5FD5-59D886C79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126" y="2766958"/>
            <a:ext cx="3517910" cy="3589392"/>
          </a:xfrm>
          <a:prstGeom prst="rect">
            <a:avLst/>
          </a:prstGeom>
        </p:spPr>
      </p:pic>
      <p:pic>
        <p:nvPicPr>
          <p:cNvPr id="11" name="Picture 10" descr="A galaxy in the sky&#10;&#10;AI-generated content may be incorrect.">
            <a:extLst>
              <a:ext uri="{FF2B5EF4-FFF2-40B4-BE49-F238E27FC236}">
                <a16:creationId xmlns:a16="http://schemas.microsoft.com/office/drawing/2014/main" id="{F72F897E-2B4A-C3C5-9776-3E367FBFF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357" y="2766958"/>
            <a:ext cx="365272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555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7BBED-0F58-301F-BCB6-AD83131FE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E30E8-6DBD-B248-121F-E64FF7229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descriptions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A552D-4257-043D-B044-98AD79468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Not properly loaded in the PDS4 viewer?    (cf. SAOds9)</a:t>
            </a:r>
          </a:p>
          <a:p>
            <a:pPr marL="0" indent="0">
              <a:buNone/>
            </a:pPr>
            <a:r>
              <a:rPr lang="en-US" dirty="0"/>
              <a:t>	e.g., 20180626 180626_113.xml vs. 180626_113.fit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2C250-A1AC-6AFD-80C0-9A33F8BCA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2/11/25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A3E7F-ED8D-92C4-23A2-8C7165C7F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urn:nasa:pds:gbo-lowell:lowell_comet_images::1.0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7B726-B500-6C41-1836-EE03EF4FA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E68A2-C081-7F4D-AE31-A29BB408A0C0}" type="slidenum">
              <a:rPr lang="en-US" smtClean="0"/>
              <a:t>4</a:t>
            </a:fld>
            <a:endParaRPr lang="en-US"/>
          </a:p>
        </p:txBody>
      </p:sp>
      <p:pic>
        <p:nvPicPr>
          <p:cNvPr id="10" name="Picture 9" descr="A grey surface with lines&#10;&#10;AI-generated content may be incorrect.">
            <a:extLst>
              <a:ext uri="{FF2B5EF4-FFF2-40B4-BE49-F238E27FC236}">
                <a16:creationId xmlns:a16="http://schemas.microsoft.com/office/drawing/2014/main" id="{71ACD4FE-4A04-B1FE-D31D-C0B137D9F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780" y="2766957"/>
            <a:ext cx="3890864" cy="3589393"/>
          </a:xfrm>
          <a:prstGeom prst="rect">
            <a:avLst/>
          </a:prstGeom>
        </p:spPr>
      </p:pic>
      <p:pic>
        <p:nvPicPr>
          <p:cNvPr id="13" name="Picture 12" descr="A black and white image of a galaxy&#10;&#10;AI-generated content may be incorrect.">
            <a:extLst>
              <a:ext uri="{FF2B5EF4-FFF2-40B4-BE49-F238E27FC236}">
                <a16:creationId xmlns:a16="http://schemas.microsoft.com/office/drawing/2014/main" id="{50E3D557-DDFC-596B-15EA-7BF10161E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358" y="2772070"/>
            <a:ext cx="3749940" cy="358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39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725A2-E636-AFA2-195D-1EAE451AC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60329-D872-9B4A-259B-2AF418AF3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descriptions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38ED4-F390-B28E-AC06-DFBE4F062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Not properly loaded in the PDS4 viewer?    (cf. SAOds9)</a:t>
            </a:r>
          </a:p>
          <a:p>
            <a:pPr marL="0" indent="0">
              <a:buNone/>
            </a:pPr>
            <a:r>
              <a:rPr lang="en-US" dirty="0"/>
              <a:t>	e.g., 20200513 lmi_0012.xml vs. lmi_0012.fit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5BC28-427B-9718-B60A-46F0AD637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2/11/25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DFED4-8383-4620-1A7C-51DD9C5E3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urn:nasa:pds:gbo-lowell:lowell_comet_images::1.0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A0775-8A9E-43C7-A54F-65F02BEA6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E68A2-C081-7F4D-AE31-A29BB408A0C0}" type="slidenum">
              <a:rPr lang="en-US" smtClean="0"/>
              <a:t>5</a:t>
            </a:fld>
            <a:endParaRPr lang="en-US"/>
          </a:p>
        </p:txBody>
      </p:sp>
      <p:pic>
        <p:nvPicPr>
          <p:cNvPr id="9" name="Picture 8" descr="A close up of a grey surface&#10;&#10;AI-generated content may be incorrect.">
            <a:extLst>
              <a:ext uri="{FF2B5EF4-FFF2-40B4-BE49-F238E27FC236}">
                <a16:creationId xmlns:a16="http://schemas.microsoft.com/office/drawing/2014/main" id="{DFBFD82F-2885-779D-FB44-1AF014D0A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674" y="2766957"/>
            <a:ext cx="3535084" cy="3589394"/>
          </a:xfrm>
          <a:prstGeom prst="rect">
            <a:avLst/>
          </a:prstGeom>
        </p:spPr>
      </p:pic>
      <p:pic>
        <p:nvPicPr>
          <p:cNvPr id="12" name="Picture 11" descr="A light in the sky&#10;&#10;AI-generated content may be incorrect.">
            <a:extLst>
              <a:ext uri="{FF2B5EF4-FFF2-40B4-BE49-F238E27FC236}">
                <a16:creationId xmlns:a16="http://schemas.microsoft.com/office/drawing/2014/main" id="{9769EB93-317A-7D55-C195-72720023B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358" y="2766955"/>
            <a:ext cx="3639479" cy="358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88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BF42A-9294-D120-C23D-76F5F78BD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2827D-B206-EC93-E8FD-D98DD641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descriptions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28723-6099-43F1-1D7A-D463B04D07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Suggestions:</a:t>
            </a:r>
          </a:p>
          <a:p>
            <a:pPr lvl="1"/>
            <a:r>
              <a:rPr lang="en-US" dirty="0"/>
              <a:t>Better to have consistent folder names?</a:t>
            </a:r>
          </a:p>
          <a:p>
            <a:pPr lvl="1"/>
            <a:r>
              <a:rPr lang="en-US" dirty="0"/>
              <a:t>Better to compile distributed log information for users?</a:t>
            </a:r>
          </a:p>
          <a:p>
            <a:pPr lvl="1"/>
            <a:r>
              <a:rPr lang="en-US" dirty="0"/>
              <a:t>Better to folder </a:t>
            </a:r>
            <a:r>
              <a:rPr lang="en-US" dirty="0" err="1"/>
              <a:t>calibs</a:t>
            </a:r>
            <a:r>
              <a:rPr lang="en-US" dirty="0"/>
              <a:t> vs. sci images separately?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8EC121-6362-F867-3F35-D1DE39734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2/11/25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597D9-3C31-0AB8-9B34-DBC0803E1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urn:nasa:pds:gbo-lowell:lowell_comet_images::1.0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7600E-4EE2-9B06-B3A5-66BADE0AB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E68A2-C081-7F4D-AE31-A29BB408A0C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230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1D46A-6C8A-62A7-82E0-019F63025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9CF91-1C37-5447-2702-A4C0F0903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Statistics Consistency Check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725D5-2E6A-5E92-63F2-6051AF019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general description says: … A total of </a:t>
            </a:r>
            <a:r>
              <a:rPr lang="en-US" u="sng" dirty="0"/>
              <a:t>29</a:t>
            </a:r>
            <a:r>
              <a:rPr lang="en-US" dirty="0"/>
              <a:t> comets are archived, observed over 140 unique nights.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EE6EE-05EE-3866-3E41-D0D1D98F4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2/11/25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141779-6EFF-06D2-1E3A-D04CB288B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urn:nasa:pds:gbo-lowell:lowell_comet_images::1.0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E9B09-585F-72E2-BCD3-053054C8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E68A2-C081-7F4D-AE31-A29BB408A0C0}" type="slidenum">
              <a:rPr lang="en-US" smtClean="0"/>
              <a:t>7</a:t>
            </a:fld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3E285AB-9014-3FA4-49F0-12C7928894BA}"/>
              </a:ext>
            </a:extLst>
          </p:cNvPr>
          <p:cNvCxnSpPr>
            <a:cxnSpLocks/>
          </p:cNvCxnSpPr>
          <p:nvPr/>
        </p:nvCxnSpPr>
        <p:spPr>
          <a:xfrm flipV="1">
            <a:off x="6947338" y="2291255"/>
            <a:ext cx="504496" cy="7357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41FA0DE-98E4-3AB4-FCFB-EDA6815B1830}"/>
              </a:ext>
            </a:extLst>
          </p:cNvPr>
          <p:cNvSpPr txBox="1"/>
          <p:nvPr/>
        </p:nvSpPr>
        <p:spPr>
          <a:xfrm>
            <a:off x="4382651" y="3026979"/>
            <a:ext cx="5035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A total of </a:t>
            </a:r>
            <a:r>
              <a:rPr lang="en-US" b="1" i="1" u="sng" dirty="0">
                <a:solidFill>
                  <a:srgbClr val="FF0000"/>
                </a:solidFill>
              </a:rPr>
              <a:t>30</a:t>
            </a:r>
            <a:r>
              <a:rPr lang="en-US" i="1" dirty="0">
                <a:solidFill>
                  <a:srgbClr val="FF0000"/>
                </a:solidFill>
              </a:rPr>
              <a:t> comets: 29P is missing on 10/4/2019</a:t>
            </a:r>
          </a:p>
        </p:txBody>
      </p:sp>
      <p:pic>
        <p:nvPicPr>
          <p:cNvPr id="15" name="Picture 14" descr="A close up of a number&#10;&#10;AI-generated content may be incorrect.">
            <a:extLst>
              <a:ext uri="{FF2B5EF4-FFF2-40B4-BE49-F238E27FC236}">
                <a16:creationId xmlns:a16="http://schemas.microsoft.com/office/drawing/2014/main" id="{6EA6AF0C-0576-15CD-47C5-8D9F6F189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5960" y="2291255"/>
            <a:ext cx="966788" cy="413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754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D2C3C-9FC3-F23B-6772-B1CA0B48D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20708-809F-D473-6A51-142F19E1E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Statistics Consistency Check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580EE-2DAD-20AF-F9A8-BF6192443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Missing 29P/S-W: 3 images on 2019-10-04 (1 of them is a bad frame)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79FA7-69F0-8A26-D0F0-A2D0D8A49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2/11/25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31295-6F14-6268-2F5B-4B7AD11A6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urn:nasa:pds:gbo-lowell:lowell_comet_images::1.0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583239-792E-3CE4-14B6-55ED58228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E68A2-C081-7F4D-AE31-A29BB408A0C0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 descr="A black square with white dots&#10;&#10;AI-generated content may be incorrect.">
            <a:extLst>
              <a:ext uri="{FF2B5EF4-FFF2-40B4-BE49-F238E27FC236}">
                <a16:creationId xmlns:a16="http://schemas.microsoft.com/office/drawing/2014/main" id="{F1D90AB8-5498-19C9-8D32-63B50492A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13" y="2666657"/>
            <a:ext cx="3917241" cy="3600000"/>
          </a:xfrm>
          <a:prstGeom prst="rect">
            <a:avLst/>
          </a:prstGeom>
        </p:spPr>
      </p:pic>
      <p:pic>
        <p:nvPicPr>
          <p:cNvPr id="12" name="Picture 11" descr="A greyscale shot of a starry sky&#10;&#10;AI-generated content may be incorrect.">
            <a:extLst>
              <a:ext uri="{FF2B5EF4-FFF2-40B4-BE49-F238E27FC236}">
                <a16:creationId xmlns:a16="http://schemas.microsoft.com/office/drawing/2014/main" id="{A4F6103B-5C19-FD05-830D-EC0C1CAFD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7233" y="2666656"/>
            <a:ext cx="3902868" cy="3600000"/>
          </a:xfrm>
          <a:prstGeom prst="rect">
            <a:avLst/>
          </a:prstGeom>
        </p:spPr>
      </p:pic>
      <p:pic>
        <p:nvPicPr>
          <p:cNvPr id="15" name="Picture 14" descr="A greyscale photo of stars&#10;&#10;AI-generated content may be incorrect.">
            <a:extLst>
              <a:ext uri="{FF2B5EF4-FFF2-40B4-BE49-F238E27FC236}">
                <a16:creationId xmlns:a16="http://schemas.microsoft.com/office/drawing/2014/main" id="{59BFA943-81B7-2D3D-07BA-1EEFEC523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0101" y="2666656"/>
            <a:ext cx="3902868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895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C2F15-286A-6686-AE51-6FFB1A1FC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89BE9-E378-3E76-9B33-A0A4F80FC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Statistics Consistency Check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CF71C-475D-ADAC-54B5-13E99314F4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general description says: … A total of </a:t>
            </a:r>
            <a:r>
              <a:rPr lang="en-US" u="sng" dirty="0"/>
              <a:t>29</a:t>
            </a:r>
            <a:r>
              <a:rPr lang="en-US" dirty="0"/>
              <a:t> comets are archived, observed over 140 unique nights.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Relevant documents (e.g., lowell_imaging_archive_2024.pdf </a:t>
            </a:r>
            <a:br>
              <a:rPr lang="en-US" dirty="0"/>
            </a:br>
            <a:r>
              <a:rPr lang="en-US" dirty="0"/>
              <a:t>and </a:t>
            </a:r>
            <a:r>
              <a:rPr lang="en-US" dirty="0" err="1"/>
              <a:t>lowell_imaging_summary.pdf</a:t>
            </a:r>
            <a:r>
              <a:rPr lang="en-US" dirty="0"/>
              <a:t>) should be updated.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67383F-2044-1F23-E4A5-D934DBBF2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2/11/25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23497-892A-CCFE-0A7A-1A2831381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urn:nasa:pds:gbo-lowell:lowell_comet_images::1.0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06502-8DFD-7DB6-54FB-D56D7D779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E68A2-C081-7F4D-AE31-A29BB408A0C0}" type="slidenum">
              <a:rPr lang="en-US" smtClean="0"/>
              <a:t>9</a:t>
            </a:fld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32830A0-01A2-8BC0-05DD-5B68EDD8CEEF}"/>
              </a:ext>
            </a:extLst>
          </p:cNvPr>
          <p:cNvCxnSpPr>
            <a:cxnSpLocks/>
          </p:cNvCxnSpPr>
          <p:nvPr/>
        </p:nvCxnSpPr>
        <p:spPr>
          <a:xfrm flipV="1">
            <a:off x="6947338" y="2291255"/>
            <a:ext cx="504496" cy="7357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A28F1B3-4F5E-6B76-4076-D3224256B92B}"/>
              </a:ext>
            </a:extLst>
          </p:cNvPr>
          <p:cNvSpPr txBox="1"/>
          <p:nvPr/>
        </p:nvSpPr>
        <p:spPr>
          <a:xfrm>
            <a:off x="4382651" y="3026979"/>
            <a:ext cx="5035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A total of </a:t>
            </a:r>
            <a:r>
              <a:rPr lang="en-US" b="1" i="1" u="sng" dirty="0">
                <a:solidFill>
                  <a:srgbClr val="FF0000"/>
                </a:solidFill>
              </a:rPr>
              <a:t>30</a:t>
            </a:r>
            <a:r>
              <a:rPr lang="en-US" i="1" dirty="0">
                <a:solidFill>
                  <a:srgbClr val="FF0000"/>
                </a:solidFill>
              </a:rPr>
              <a:t> comets: 29P is missing on 10/4/2019</a:t>
            </a:r>
          </a:p>
        </p:txBody>
      </p:sp>
      <p:pic>
        <p:nvPicPr>
          <p:cNvPr id="14" name="Picture 13" descr="A close up of a number&#10;&#10;AI-generated content may be incorrect.">
            <a:extLst>
              <a:ext uri="{FF2B5EF4-FFF2-40B4-BE49-F238E27FC236}">
                <a16:creationId xmlns:a16="http://schemas.microsoft.com/office/drawing/2014/main" id="{512EF225-1C77-5934-D9E9-64C37200D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5960" y="2291255"/>
            <a:ext cx="966788" cy="413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6724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1371</TotalTime>
  <Words>831</Words>
  <Application>Microsoft Macintosh PowerPoint</Application>
  <PresentationFormat>Widescreen</PresentationFormat>
  <Paragraphs>128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American Typewriter</vt:lpstr>
      <vt:lpstr>Aptos</vt:lpstr>
      <vt:lpstr>Aptos Display</vt:lpstr>
      <vt:lpstr>Arial</vt:lpstr>
      <vt:lpstr>Wingdings</vt:lpstr>
      <vt:lpstr>Office Theme</vt:lpstr>
      <vt:lpstr>PDS Lowell Comet Imaging Review</vt:lpstr>
      <vt:lpstr>General descriptions</vt:lpstr>
      <vt:lpstr>General descriptions</vt:lpstr>
      <vt:lpstr>General descriptions</vt:lpstr>
      <vt:lpstr>General descriptions</vt:lpstr>
      <vt:lpstr>General descriptions</vt:lpstr>
      <vt:lpstr>Statistics Consistency Check</vt:lpstr>
      <vt:lpstr>Statistics Consistency Check</vt:lpstr>
      <vt:lpstr>Statistics Consistency Check</vt:lpstr>
      <vt:lpstr>Statistics Consistency Check</vt:lpstr>
      <vt:lpstr>In lowell_imaging_summary.pdf </vt:lpstr>
      <vt:lpstr>Astrometry Accuracy Check</vt:lpstr>
      <vt:lpstr>Astrometry Accuracy Check</vt:lpstr>
      <vt:lpstr>Astrometry Accuracy Check</vt:lpstr>
      <vt:lpstr>Astrometry Accuracy Check</vt:lpstr>
      <vt:lpstr>etc.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Kwon, Yuna (Yuna)</dc:creator>
  <cp:lastModifiedBy>Kwon, Yuna (Yuna)</cp:lastModifiedBy>
  <cp:revision>132</cp:revision>
  <dcterms:created xsi:type="dcterms:W3CDTF">2025-02-07T17:33:56Z</dcterms:created>
  <dcterms:modified xsi:type="dcterms:W3CDTF">2025-02-08T16:26:21Z</dcterms:modified>
</cp:coreProperties>
</file>