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2" r:id="rId5"/>
    <p:sldId id="264"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4" d="100"/>
          <a:sy n="124" d="100"/>
        </p:scale>
        <p:origin x="52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CDBABA0-3CD7-41E5-996B-C71AE0CDA3EF}" type="datetimeFigureOut">
              <a:rPr lang="en-US" smtClean="0"/>
              <a:t>10/16/25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1D6E9-B508-48AE-8509-95D1712AAE0D}" type="slidenum">
              <a:rPr lang="en-US" smtClean="0"/>
              <a:t>‹#›</a:t>
            </a:fld>
            <a:endParaRPr lang="en-US"/>
          </a:p>
        </p:txBody>
      </p:sp>
    </p:spTree>
    <p:extLst>
      <p:ext uri="{BB962C8B-B14F-4D97-AF65-F5344CB8AC3E}">
        <p14:creationId xmlns:p14="http://schemas.microsoft.com/office/powerpoint/2010/main" val="3270479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DBABA0-3CD7-41E5-996B-C71AE0CDA3EF}" type="datetimeFigureOut">
              <a:rPr lang="en-US" smtClean="0"/>
              <a:t>10/16/25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1D6E9-B508-48AE-8509-95D1712AAE0D}" type="slidenum">
              <a:rPr lang="en-US" smtClean="0"/>
              <a:t>‹#›</a:t>
            </a:fld>
            <a:endParaRPr lang="en-US"/>
          </a:p>
        </p:txBody>
      </p:sp>
    </p:spTree>
    <p:extLst>
      <p:ext uri="{BB962C8B-B14F-4D97-AF65-F5344CB8AC3E}">
        <p14:creationId xmlns:p14="http://schemas.microsoft.com/office/powerpoint/2010/main" val="245856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DBABA0-3CD7-41E5-996B-C71AE0CDA3EF}" type="datetimeFigureOut">
              <a:rPr lang="en-US" smtClean="0"/>
              <a:t>10/16/25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1D6E9-B508-48AE-8509-95D1712AAE0D}" type="slidenum">
              <a:rPr lang="en-US" smtClean="0"/>
              <a:t>‹#›</a:t>
            </a:fld>
            <a:endParaRPr lang="en-US"/>
          </a:p>
        </p:txBody>
      </p:sp>
    </p:spTree>
    <p:extLst>
      <p:ext uri="{BB962C8B-B14F-4D97-AF65-F5344CB8AC3E}">
        <p14:creationId xmlns:p14="http://schemas.microsoft.com/office/powerpoint/2010/main" val="1942493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DBABA0-3CD7-41E5-996B-C71AE0CDA3EF}" type="datetimeFigureOut">
              <a:rPr lang="en-US" smtClean="0"/>
              <a:t>10/16/25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1D6E9-B508-48AE-8509-95D1712AAE0D}" type="slidenum">
              <a:rPr lang="en-US" smtClean="0"/>
              <a:t>‹#›</a:t>
            </a:fld>
            <a:endParaRPr lang="en-US"/>
          </a:p>
        </p:txBody>
      </p:sp>
    </p:spTree>
    <p:extLst>
      <p:ext uri="{BB962C8B-B14F-4D97-AF65-F5344CB8AC3E}">
        <p14:creationId xmlns:p14="http://schemas.microsoft.com/office/powerpoint/2010/main" val="816480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DBABA0-3CD7-41E5-996B-C71AE0CDA3EF}" type="datetimeFigureOut">
              <a:rPr lang="en-US" smtClean="0"/>
              <a:t>10/16/25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1D6E9-B508-48AE-8509-95D1712AAE0D}" type="slidenum">
              <a:rPr lang="en-US" smtClean="0"/>
              <a:t>‹#›</a:t>
            </a:fld>
            <a:endParaRPr lang="en-US"/>
          </a:p>
        </p:txBody>
      </p:sp>
    </p:spTree>
    <p:extLst>
      <p:ext uri="{BB962C8B-B14F-4D97-AF65-F5344CB8AC3E}">
        <p14:creationId xmlns:p14="http://schemas.microsoft.com/office/powerpoint/2010/main" val="311396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DBABA0-3CD7-41E5-996B-C71AE0CDA3EF}" type="datetimeFigureOut">
              <a:rPr lang="en-US" smtClean="0"/>
              <a:t>10/16/25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B1D6E9-B508-48AE-8509-95D1712AAE0D}" type="slidenum">
              <a:rPr lang="en-US" smtClean="0"/>
              <a:t>‹#›</a:t>
            </a:fld>
            <a:endParaRPr lang="en-US"/>
          </a:p>
        </p:txBody>
      </p:sp>
    </p:spTree>
    <p:extLst>
      <p:ext uri="{BB962C8B-B14F-4D97-AF65-F5344CB8AC3E}">
        <p14:creationId xmlns:p14="http://schemas.microsoft.com/office/powerpoint/2010/main" val="2263311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DBABA0-3CD7-41E5-996B-C71AE0CDA3EF}" type="datetimeFigureOut">
              <a:rPr lang="en-US" smtClean="0"/>
              <a:t>10/16/25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B1D6E9-B508-48AE-8509-95D1712AAE0D}" type="slidenum">
              <a:rPr lang="en-US" smtClean="0"/>
              <a:t>‹#›</a:t>
            </a:fld>
            <a:endParaRPr lang="en-US"/>
          </a:p>
        </p:txBody>
      </p:sp>
    </p:spTree>
    <p:extLst>
      <p:ext uri="{BB962C8B-B14F-4D97-AF65-F5344CB8AC3E}">
        <p14:creationId xmlns:p14="http://schemas.microsoft.com/office/powerpoint/2010/main" val="543561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DBABA0-3CD7-41E5-996B-C71AE0CDA3EF}" type="datetimeFigureOut">
              <a:rPr lang="en-US" smtClean="0"/>
              <a:t>10/16/25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B1D6E9-B508-48AE-8509-95D1712AAE0D}" type="slidenum">
              <a:rPr lang="en-US" smtClean="0"/>
              <a:t>‹#›</a:t>
            </a:fld>
            <a:endParaRPr lang="en-US"/>
          </a:p>
        </p:txBody>
      </p:sp>
    </p:spTree>
    <p:extLst>
      <p:ext uri="{BB962C8B-B14F-4D97-AF65-F5344CB8AC3E}">
        <p14:creationId xmlns:p14="http://schemas.microsoft.com/office/powerpoint/2010/main" val="3611429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DBABA0-3CD7-41E5-996B-C71AE0CDA3EF}" type="datetimeFigureOut">
              <a:rPr lang="en-US" smtClean="0"/>
              <a:t>10/16/25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B1D6E9-B508-48AE-8509-95D1712AAE0D}" type="slidenum">
              <a:rPr lang="en-US" smtClean="0"/>
              <a:t>‹#›</a:t>
            </a:fld>
            <a:endParaRPr lang="en-US"/>
          </a:p>
        </p:txBody>
      </p:sp>
    </p:spTree>
    <p:extLst>
      <p:ext uri="{BB962C8B-B14F-4D97-AF65-F5344CB8AC3E}">
        <p14:creationId xmlns:p14="http://schemas.microsoft.com/office/powerpoint/2010/main" val="4153888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CDBABA0-3CD7-41E5-996B-C71AE0CDA3EF}" type="datetimeFigureOut">
              <a:rPr lang="en-US" smtClean="0"/>
              <a:t>10/16/25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B1D6E9-B508-48AE-8509-95D1712AAE0D}" type="slidenum">
              <a:rPr lang="en-US" smtClean="0"/>
              <a:t>‹#›</a:t>
            </a:fld>
            <a:endParaRPr lang="en-US"/>
          </a:p>
        </p:txBody>
      </p:sp>
    </p:spTree>
    <p:extLst>
      <p:ext uri="{BB962C8B-B14F-4D97-AF65-F5344CB8AC3E}">
        <p14:creationId xmlns:p14="http://schemas.microsoft.com/office/powerpoint/2010/main" val="3128885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CDBABA0-3CD7-41E5-996B-C71AE0CDA3EF}" type="datetimeFigureOut">
              <a:rPr lang="en-US" smtClean="0"/>
              <a:t>10/16/25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B1D6E9-B508-48AE-8509-95D1712AAE0D}" type="slidenum">
              <a:rPr lang="en-US" smtClean="0"/>
              <a:t>‹#›</a:t>
            </a:fld>
            <a:endParaRPr lang="en-US"/>
          </a:p>
        </p:txBody>
      </p:sp>
    </p:spTree>
    <p:extLst>
      <p:ext uri="{BB962C8B-B14F-4D97-AF65-F5344CB8AC3E}">
        <p14:creationId xmlns:p14="http://schemas.microsoft.com/office/powerpoint/2010/main" val="273454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DBABA0-3CD7-41E5-996B-C71AE0CDA3EF}" type="datetimeFigureOut">
              <a:rPr lang="en-US" smtClean="0"/>
              <a:t>10/16/25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B1D6E9-B508-48AE-8509-95D1712AAE0D}" type="slidenum">
              <a:rPr lang="en-US" smtClean="0"/>
              <a:t>‹#›</a:t>
            </a:fld>
            <a:endParaRPr lang="en-US"/>
          </a:p>
        </p:txBody>
      </p:sp>
    </p:spTree>
    <p:extLst>
      <p:ext uri="{BB962C8B-B14F-4D97-AF65-F5344CB8AC3E}">
        <p14:creationId xmlns:p14="http://schemas.microsoft.com/office/powerpoint/2010/main" val="397042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Review of Lucy LEISA Data Archival Plan</a:t>
            </a:r>
          </a:p>
        </p:txBody>
      </p:sp>
      <p:sp>
        <p:nvSpPr>
          <p:cNvPr id="3" name="Subtitle 2"/>
          <p:cNvSpPr>
            <a:spLocks noGrp="1"/>
          </p:cNvSpPr>
          <p:nvPr>
            <p:ph type="subTitle" idx="1"/>
          </p:nvPr>
        </p:nvSpPr>
        <p:spPr/>
        <p:txBody>
          <a:bodyPr/>
          <a:lstStyle/>
          <a:p>
            <a:r>
              <a:rPr lang="en-US" dirty="0"/>
              <a:t>Karl Hibbitts</a:t>
            </a:r>
          </a:p>
          <a:p>
            <a:r>
              <a:rPr lang="en-US" dirty="0"/>
              <a:t>10/17/2025</a:t>
            </a:r>
          </a:p>
        </p:txBody>
      </p:sp>
    </p:spTree>
    <p:extLst>
      <p:ext uri="{BB962C8B-B14F-4D97-AF65-F5344CB8AC3E}">
        <p14:creationId xmlns:p14="http://schemas.microsoft.com/office/powerpoint/2010/main" val="1783799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28060" y="388189"/>
            <a:ext cx="4211089" cy="646331"/>
          </a:xfrm>
          <a:prstGeom prst="rect">
            <a:avLst/>
          </a:prstGeom>
          <a:noFill/>
        </p:spPr>
        <p:txBody>
          <a:bodyPr wrap="none" rtlCol="0">
            <a:spAutoFit/>
          </a:bodyPr>
          <a:lstStyle/>
          <a:p>
            <a:r>
              <a:rPr lang="en-US" sz="3600" dirty="0"/>
              <a:t>Bottom Line Up Front</a:t>
            </a:r>
          </a:p>
        </p:txBody>
      </p:sp>
      <p:sp>
        <p:nvSpPr>
          <p:cNvPr id="3" name="Rectangle 2"/>
          <p:cNvSpPr/>
          <p:nvPr/>
        </p:nvSpPr>
        <p:spPr>
          <a:xfrm>
            <a:off x="192236" y="1212351"/>
            <a:ext cx="11766430" cy="5245218"/>
          </a:xfrm>
          <a:prstGeom prst="rect">
            <a:avLst/>
          </a:prstGeom>
        </p:spPr>
        <p:txBody>
          <a:bodyPr wrap="square">
            <a:spAutoFit/>
          </a:bodyPr>
          <a:lstStyle/>
          <a:p>
            <a:pPr marL="342900" indent="-342900">
              <a:lnSpc>
                <a:spcPct val="107000"/>
              </a:lnSpc>
              <a:spcAft>
                <a:spcPts val="8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Goal: check delivery by attempting to derive a radiance spectrum from the calibrated data of one observation containing DJ and by attempting to derive calibrated data from one frame of the file of uncalibrated and compare to the derived calibrated data</a:t>
            </a:r>
            <a:r>
              <a:rPr lang="en-US" dirty="0"/>
              <a:t> </a:t>
            </a:r>
          </a:p>
          <a:p>
            <a:pPr lvl="0"/>
            <a:r>
              <a:rPr lang="en-US" dirty="0"/>
              <a:t>1. Downloaded the bundle review. All folders look populated. Although the file: </a:t>
            </a:r>
            <a:r>
              <a:rPr lang="en-US" dirty="0" err="1"/>
              <a:t>collection_overview.txt</a:t>
            </a:r>
            <a:r>
              <a:rPr lang="en-US" dirty="0"/>
              <a:t> is empty, the .xml is populated.  It gave a basic description. Collection. Xml doesn’t seem to have much information.  Most of the .xml files seem this way.</a:t>
            </a:r>
          </a:p>
          <a:p>
            <a:pPr lvl="0"/>
            <a:r>
              <a:rPr lang="en-US" dirty="0"/>
              <a:t>2. The document/</a:t>
            </a:r>
            <a:r>
              <a:rPr lang="en-US" dirty="0" err="1"/>
              <a:t>LRalph_LEISA_activies.pdf</a:t>
            </a:r>
            <a:r>
              <a:rPr lang="en-US" dirty="0"/>
              <a:t> has very useful big-picture insights into the data, such as which images contained resolved DJ and the fact that, although readily apparent, the operating temperature was often outside the calibrated range of 103 with calibration possible to 117K. </a:t>
            </a:r>
          </a:p>
          <a:p>
            <a:pPr lvl="0"/>
            <a:r>
              <a:rPr lang="en-US" dirty="0"/>
              <a:t>3. Successfully opened  *2601 and displayed in PDS4 viewer. I find the object moved about 2.0195 pixels per frame, on average; not the ~ 1.53 pixels per integration time (which I took to be frame rate), which was stated relevant to </a:t>
            </a:r>
            <a:r>
              <a:rPr lang="en-US" dirty="0" err="1"/>
              <a:t>Dinkinesh</a:t>
            </a:r>
            <a:r>
              <a:rPr lang="en-US" dirty="0"/>
              <a:t>.  </a:t>
            </a:r>
            <a:r>
              <a:rPr lang="en-US" i="1" dirty="0"/>
              <a:t>So, I’m curious as to the apparent discrepancy.</a:t>
            </a:r>
            <a:endParaRPr lang="en-US" dirty="0"/>
          </a:p>
          <a:p>
            <a:pPr lvl="0"/>
            <a:r>
              <a:rPr lang="en-US" dirty="0"/>
              <a:t>4. Successfully opened the wavelength file. </a:t>
            </a:r>
            <a:r>
              <a:rPr lang="en-US" i="1" dirty="0"/>
              <a:t>However, why do the wavelengths only begin after the bond gap, at 2.7um?</a:t>
            </a:r>
            <a:endParaRPr lang="en-US" dirty="0"/>
          </a:p>
          <a:p>
            <a:pPr lvl="0"/>
            <a:r>
              <a:rPr lang="en-US" dirty="0"/>
              <a:t>5. The derived an unrefined radiance spectrum but it doesn’t look too much like a solar spectrum convolved by a primitive asteroid, and a derived ‘I/F’ spectrum appears ‘wrong’ as well.  </a:t>
            </a:r>
            <a:r>
              <a:rPr lang="en-US" i="1" dirty="0"/>
              <a:t>Let’s confirm procedure</a:t>
            </a:r>
            <a:r>
              <a:rPr lang="en-US" dirty="0"/>
              <a:t>.</a:t>
            </a:r>
          </a:p>
          <a:p>
            <a:pPr lvl="0"/>
            <a:r>
              <a:rPr lang="en-US" dirty="0"/>
              <a:t>6. I was unable to derive calibrated data from raw data because the size the flatfield (there were two) did not match the size of the image. Also, no BPM was provided.</a:t>
            </a:r>
          </a:p>
          <a:p>
            <a:pPr marL="800100" lvl="1" indent="-342900">
              <a:lnSpc>
                <a:spcPct val="107000"/>
              </a:lnSpc>
              <a:spcAft>
                <a:spcPts val="800"/>
              </a:spcAft>
              <a:buFont typeface="Arial" panose="020B0604020202020204" pitchFamily="34" charset="0"/>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0137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41CA147-A44F-3749-7AC9-70146B914E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34753"/>
            <a:ext cx="12183733" cy="5351329"/>
          </a:xfrm>
          <a:prstGeom prst="rect">
            <a:avLst/>
          </a:prstGeom>
        </p:spPr>
      </p:pic>
      <p:sp>
        <p:nvSpPr>
          <p:cNvPr id="4" name="TextBox 3">
            <a:extLst>
              <a:ext uri="{FF2B5EF4-FFF2-40B4-BE49-F238E27FC236}">
                <a16:creationId xmlns:a16="http://schemas.microsoft.com/office/drawing/2014/main" id="{BA75C3C5-D90B-48D0-5934-17169FA4D333}"/>
              </a:ext>
            </a:extLst>
          </p:cNvPr>
          <p:cNvSpPr txBox="1"/>
          <p:nvPr/>
        </p:nvSpPr>
        <p:spPr>
          <a:xfrm>
            <a:off x="2250041" y="143838"/>
            <a:ext cx="7056612" cy="523220"/>
          </a:xfrm>
          <a:prstGeom prst="rect">
            <a:avLst/>
          </a:prstGeom>
          <a:noFill/>
        </p:spPr>
        <p:txBody>
          <a:bodyPr wrap="none" rtlCol="0">
            <a:spAutoFit/>
          </a:bodyPr>
          <a:lstStyle/>
          <a:p>
            <a:r>
              <a:rPr lang="en-US" sz="2800" dirty="0"/>
              <a:t>A random screen capture of the calibrated data</a:t>
            </a:r>
          </a:p>
        </p:txBody>
      </p:sp>
      <p:sp>
        <p:nvSpPr>
          <p:cNvPr id="5" name="TextBox 4">
            <a:extLst>
              <a:ext uri="{FF2B5EF4-FFF2-40B4-BE49-F238E27FC236}">
                <a16:creationId xmlns:a16="http://schemas.microsoft.com/office/drawing/2014/main" id="{AFF227E1-B11F-578C-9E28-10B05D8203A8}"/>
              </a:ext>
            </a:extLst>
          </p:cNvPr>
          <p:cNvSpPr txBox="1"/>
          <p:nvPr/>
        </p:nvSpPr>
        <p:spPr>
          <a:xfrm>
            <a:off x="1849348" y="3113070"/>
            <a:ext cx="2093458" cy="369332"/>
          </a:xfrm>
          <a:prstGeom prst="rect">
            <a:avLst/>
          </a:prstGeom>
          <a:noFill/>
        </p:spPr>
        <p:txBody>
          <a:bodyPr wrap="none" rtlCol="0">
            <a:spAutoFit/>
          </a:bodyPr>
          <a:lstStyle/>
          <a:p>
            <a:r>
              <a:rPr lang="en-US" dirty="0"/>
              <a:t>Shows the ROI used </a:t>
            </a:r>
          </a:p>
        </p:txBody>
      </p:sp>
      <p:sp>
        <p:nvSpPr>
          <p:cNvPr id="6" name="TextBox 5">
            <a:extLst>
              <a:ext uri="{FF2B5EF4-FFF2-40B4-BE49-F238E27FC236}">
                <a16:creationId xmlns:a16="http://schemas.microsoft.com/office/drawing/2014/main" id="{1D6A7E9D-7A94-830C-E2EB-E9434A7E8304}"/>
              </a:ext>
            </a:extLst>
          </p:cNvPr>
          <p:cNvSpPr txBox="1"/>
          <p:nvPr/>
        </p:nvSpPr>
        <p:spPr>
          <a:xfrm>
            <a:off x="2135312" y="6488668"/>
            <a:ext cx="1601785" cy="369332"/>
          </a:xfrm>
          <a:prstGeom prst="rect">
            <a:avLst/>
          </a:prstGeom>
          <a:noFill/>
        </p:spPr>
        <p:txBody>
          <a:bodyPr wrap="none" rtlCol="0">
            <a:spAutoFit/>
          </a:bodyPr>
          <a:lstStyle/>
          <a:p>
            <a:r>
              <a:rPr lang="en-US" dirty="0"/>
              <a:t>Frame Number</a:t>
            </a:r>
          </a:p>
        </p:txBody>
      </p:sp>
      <p:sp>
        <p:nvSpPr>
          <p:cNvPr id="7" name="TextBox 6">
            <a:extLst>
              <a:ext uri="{FF2B5EF4-FFF2-40B4-BE49-F238E27FC236}">
                <a16:creationId xmlns:a16="http://schemas.microsoft.com/office/drawing/2014/main" id="{819815C6-703A-8CB4-3758-4A0EA192FAE0}"/>
              </a:ext>
            </a:extLst>
          </p:cNvPr>
          <p:cNvSpPr txBox="1"/>
          <p:nvPr/>
        </p:nvSpPr>
        <p:spPr>
          <a:xfrm>
            <a:off x="8400836" y="6488668"/>
            <a:ext cx="1601785" cy="369332"/>
          </a:xfrm>
          <a:prstGeom prst="rect">
            <a:avLst/>
          </a:prstGeom>
          <a:noFill/>
        </p:spPr>
        <p:txBody>
          <a:bodyPr wrap="none" rtlCol="0">
            <a:spAutoFit/>
          </a:bodyPr>
          <a:lstStyle/>
          <a:p>
            <a:r>
              <a:rPr lang="en-US" dirty="0"/>
              <a:t>Frame Number</a:t>
            </a:r>
          </a:p>
        </p:txBody>
      </p:sp>
      <p:cxnSp>
        <p:nvCxnSpPr>
          <p:cNvPr id="9" name="Straight Arrow Connector 8">
            <a:extLst>
              <a:ext uri="{FF2B5EF4-FFF2-40B4-BE49-F238E27FC236}">
                <a16:creationId xmlns:a16="http://schemas.microsoft.com/office/drawing/2014/main" id="{39613148-65C4-F86F-8A58-025BF028F4E9}"/>
              </a:ext>
            </a:extLst>
          </p:cNvPr>
          <p:cNvCxnSpPr/>
          <p:nvPr/>
        </p:nvCxnSpPr>
        <p:spPr>
          <a:xfrm>
            <a:off x="3195263" y="3482939"/>
            <a:ext cx="1715784" cy="92467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E4D863B-C36A-B5F4-D82F-885CB9AA9612}"/>
              </a:ext>
            </a:extLst>
          </p:cNvPr>
          <p:cNvSpPr txBox="1"/>
          <p:nvPr/>
        </p:nvSpPr>
        <p:spPr>
          <a:xfrm>
            <a:off x="7366573" y="2270588"/>
            <a:ext cx="1515864" cy="369332"/>
          </a:xfrm>
          <a:prstGeom prst="rect">
            <a:avLst/>
          </a:prstGeom>
          <a:noFill/>
        </p:spPr>
        <p:txBody>
          <a:bodyPr wrap="none" rtlCol="0">
            <a:spAutoFit/>
          </a:bodyPr>
          <a:lstStyle/>
          <a:p>
            <a:r>
              <a:rPr lang="en-US" dirty="0"/>
              <a:t>Step number: </a:t>
            </a:r>
          </a:p>
        </p:txBody>
      </p:sp>
      <p:sp>
        <p:nvSpPr>
          <p:cNvPr id="11" name="TextBox 10">
            <a:extLst>
              <a:ext uri="{FF2B5EF4-FFF2-40B4-BE49-F238E27FC236}">
                <a16:creationId xmlns:a16="http://schemas.microsoft.com/office/drawing/2014/main" id="{487D6EAC-034B-D1D2-F342-9E2AE657A681}"/>
              </a:ext>
            </a:extLst>
          </p:cNvPr>
          <p:cNvSpPr txBox="1"/>
          <p:nvPr/>
        </p:nvSpPr>
        <p:spPr>
          <a:xfrm>
            <a:off x="7436778" y="2649020"/>
            <a:ext cx="2713628" cy="369332"/>
          </a:xfrm>
          <a:prstGeom prst="rect">
            <a:avLst/>
          </a:prstGeom>
          <a:noFill/>
        </p:spPr>
        <p:txBody>
          <a:bodyPr wrap="none" rtlCol="0">
            <a:spAutoFit/>
          </a:bodyPr>
          <a:lstStyle/>
          <a:p>
            <a:r>
              <a:rPr lang="en-US" dirty="0"/>
              <a:t>Each step is ~2.0195 pixels </a:t>
            </a:r>
          </a:p>
        </p:txBody>
      </p:sp>
    </p:spTree>
    <p:extLst>
      <p:ext uri="{BB962C8B-B14F-4D97-AF65-F5344CB8AC3E}">
        <p14:creationId xmlns:p14="http://schemas.microsoft.com/office/powerpoint/2010/main" val="2398434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65EAFF1-56B0-AE44-36A5-459E4E036C23}"/>
              </a:ext>
            </a:extLst>
          </p:cNvPr>
          <p:cNvSpPr txBox="1"/>
          <p:nvPr/>
        </p:nvSpPr>
        <p:spPr>
          <a:xfrm>
            <a:off x="2712968" y="110786"/>
            <a:ext cx="6512296" cy="1200329"/>
          </a:xfrm>
          <a:prstGeom prst="rect">
            <a:avLst/>
          </a:prstGeom>
          <a:noFill/>
        </p:spPr>
        <p:txBody>
          <a:bodyPr wrap="none" rtlCol="0">
            <a:spAutoFit/>
          </a:bodyPr>
          <a:lstStyle/>
          <a:p>
            <a:pPr algn="ctr"/>
            <a:r>
              <a:rPr lang="en-US" sz="3600" dirty="0"/>
              <a:t>Analyzing Calibrated Data</a:t>
            </a:r>
          </a:p>
          <a:p>
            <a:pPr algn="ctr"/>
            <a:r>
              <a:rPr lang="en-US" sz="3600" dirty="0"/>
              <a:t>lei_0798441080_02601_sci_04.fit</a:t>
            </a:r>
          </a:p>
        </p:txBody>
      </p:sp>
      <p:pic>
        <p:nvPicPr>
          <p:cNvPr id="6" name="Picture 5">
            <a:extLst>
              <a:ext uri="{FF2B5EF4-FFF2-40B4-BE49-F238E27FC236}">
                <a16:creationId xmlns:a16="http://schemas.microsoft.com/office/drawing/2014/main" id="{E74B68FC-4B3D-F0DF-493D-2CC6631FD7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2980" y="1909280"/>
            <a:ext cx="6459020" cy="4844265"/>
          </a:xfrm>
          <a:prstGeom prst="rect">
            <a:avLst/>
          </a:prstGeom>
        </p:spPr>
      </p:pic>
      <p:sp>
        <p:nvSpPr>
          <p:cNvPr id="7" name="TextBox 6">
            <a:extLst>
              <a:ext uri="{FF2B5EF4-FFF2-40B4-BE49-F238E27FC236}">
                <a16:creationId xmlns:a16="http://schemas.microsoft.com/office/drawing/2014/main" id="{21889119-4650-137D-FF31-1E4172EDF620}"/>
              </a:ext>
            </a:extLst>
          </p:cNvPr>
          <p:cNvSpPr txBox="1"/>
          <p:nvPr/>
        </p:nvSpPr>
        <p:spPr>
          <a:xfrm>
            <a:off x="595902" y="1304818"/>
            <a:ext cx="10469366" cy="646331"/>
          </a:xfrm>
          <a:prstGeom prst="rect">
            <a:avLst/>
          </a:prstGeom>
          <a:noFill/>
        </p:spPr>
        <p:txBody>
          <a:bodyPr wrap="square" rtlCol="0">
            <a:spAutoFit/>
          </a:bodyPr>
          <a:lstStyle/>
          <a:p>
            <a:r>
              <a:rPr lang="en-US" dirty="0"/>
              <a:t>Is the overall shape as expected? And is the drop in radiance longward of 3.8um due to saturation? If so, should that be included in the calibrated data?</a:t>
            </a:r>
          </a:p>
        </p:txBody>
      </p:sp>
      <p:pic>
        <p:nvPicPr>
          <p:cNvPr id="9" name="Picture 8">
            <a:extLst>
              <a:ext uri="{FF2B5EF4-FFF2-40B4-BE49-F238E27FC236}">
                <a16:creationId xmlns:a16="http://schemas.microsoft.com/office/drawing/2014/main" id="{1D8AC9EF-3AFF-FFCB-9F05-A6CE185B7F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937534"/>
            <a:ext cx="6421348" cy="4816011"/>
          </a:xfrm>
          <a:prstGeom prst="rect">
            <a:avLst/>
          </a:prstGeom>
        </p:spPr>
      </p:pic>
    </p:spTree>
    <p:extLst>
      <p:ext uri="{BB962C8B-B14F-4D97-AF65-F5344CB8AC3E}">
        <p14:creationId xmlns:p14="http://schemas.microsoft.com/office/powerpoint/2010/main" val="1021696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96A83D6-38C5-A431-D64E-86B63AE233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5640"/>
            <a:ext cx="6169060" cy="4626795"/>
          </a:xfrm>
          <a:prstGeom prst="rect">
            <a:avLst/>
          </a:prstGeom>
        </p:spPr>
      </p:pic>
      <p:pic>
        <p:nvPicPr>
          <p:cNvPr id="5" name="Picture 4">
            <a:extLst>
              <a:ext uri="{FF2B5EF4-FFF2-40B4-BE49-F238E27FC236}">
                <a16:creationId xmlns:a16="http://schemas.microsoft.com/office/drawing/2014/main" id="{6D6C5451-082C-8FF0-C5E6-1A34857B4B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81609" y="1234609"/>
            <a:ext cx="6510391" cy="4882793"/>
          </a:xfrm>
          <a:prstGeom prst="rect">
            <a:avLst/>
          </a:prstGeom>
        </p:spPr>
      </p:pic>
      <p:sp>
        <p:nvSpPr>
          <p:cNvPr id="6" name="TextBox 5">
            <a:extLst>
              <a:ext uri="{FF2B5EF4-FFF2-40B4-BE49-F238E27FC236}">
                <a16:creationId xmlns:a16="http://schemas.microsoft.com/office/drawing/2014/main" id="{00C95A51-D48C-8C26-83C8-3FD364EB3913}"/>
              </a:ext>
            </a:extLst>
          </p:cNvPr>
          <p:cNvSpPr txBox="1"/>
          <p:nvPr/>
        </p:nvSpPr>
        <p:spPr>
          <a:xfrm>
            <a:off x="4028060" y="388189"/>
            <a:ext cx="4070730" cy="646331"/>
          </a:xfrm>
          <a:prstGeom prst="rect">
            <a:avLst/>
          </a:prstGeom>
          <a:noFill/>
        </p:spPr>
        <p:txBody>
          <a:bodyPr wrap="none" rtlCol="0">
            <a:spAutoFit/>
          </a:bodyPr>
          <a:lstStyle/>
          <a:p>
            <a:r>
              <a:rPr lang="en-US" sz="3600" dirty="0"/>
              <a:t>Calibrating Raw Data</a:t>
            </a:r>
          </a:p>
        </p:txBody>
      </p:sp>
    </p:spTree>
    <p:extLst>
      <p:ext uri="{BB962C8B-B14F-4D97-AF65-F5344CB8AC3E}">
        <p14:creationId xmlns:p14="http://schemas.microsoft.com/office/powerpoint/2010/main" val="2976839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536C7-679F-730F-C813-0566F5521FF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4AAF961-AC11-D7B3-8A35-93EC7496117D}"/>
              </a:ext>
            </a:extLst>
          </p:cNvPr>
          <p:cNvSpPr txBox="1"/>
          <p:nvPr/>
        </p:nvSpPr>
        <p:spPr>
          <a:xfrm>
            <a:off x="4028060" y="388189"/>
            <a:ext cx="4070730" cy="646331"/>
          </a:xfrm>
          <a:prstGeom prst="rect">
            <a:avLst/>
          </a:prstGeom>
          <a:noFill/>
        </p:spPr>
        <p:txBody>
          <a:bodyPr wrap="none" rtlCol="0">
            <a:spAutoFit/>
          </a:bodyPr>
          <a:lstStyle/>
          <a:p>
            <a:r>
              <a:rPr lang="en-US" sz="3600" dirty="0"/>
              <a:t>Calibrating Raw Data</a:t>
            </a:r>
          </a:p>
        </p:txBody>
      </p:sp>
      <p:sp>
        <p:nvSpPr>
          <p:cNvPr id="3" name="Rectangle 2">
            <a:extLst>
              <a:ext uri="{FF2B5EF4-FFF2-40B4-BE49-F238E27FC236}">
                <a16:creationId xmlns:a16="http://schemas.microsoft.com/office/drawing/2014/main" id="{3DFEF7B5-41C9-D9A1-3916-5D8B0352389D}"/>
              </a:ext>
            </a:extLst>
          </p:cNvPr>
          <p:cNvSpPr/>
          <p:nvPr/>
        </p:nvSpPr>
        <p:spPr>
          <a:xfrm>
            <a:off x="108850" y="1034520"/>
            <a:ext cx="11766430" cy="4661469"/>
          </a:xfrm>
          <a:prstGeom prst="rect">
            <a:avLst/>
          </a:prstGeom>
        </p:spPr>
        <p:txBody>
          <a:bodyPr wrap="square">
            <a:spAutoFit/>
          </a:bodyPr>
          <a:lstStyle/>
          <a:p>
            <a:pPr marL="342900" indent="-342900">
              <a:lnSpc>
                <a:spcPct val="107000"/>
              </a:lnSpc>
              <a:spcAft>
                <a:spcPts val="800"/>
              </a:spcAft>
              <a:buFont typeface="Arial" panose="020B0604020202020204" pitchFamily="34" charset="0"/>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Was able to open raw file and deep space</a:t>
            </a:r>
          </a:p>
          <a:p>
            <a:pPr marL="342900" indent="-342900">
              <a:lnSpc>
                <a:spcPct val="107000"/>
              </a:lnSpc>
              <a:spcAft>
                <a:spcPts val="8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However, no BPM was provided (as stated) but also was unable to apply the flatfield. There were two and not clear which should be used. Also, both FF were no the expected size.  </a:t>
            </a:r>
          </a:p>
          <a:p>
            <a:pPr marL="800100" lvl="1" indent="-342900">
              <a:lnSpc>
                <a:spcPct val="107000"/>
              </a:lnSpc>
              <a:spcAft>
                <a:spcPts val="8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lei_0798442993_02607_fflat_02.fit   52 x 1472</a:t>
            </a:r>
          </a:p>
          <a:p>
            <a:pPr marL="800100" lvl="1" indent="-342900">
              <a:lnSpc>
                <a:spcPct val="107000"/>
              </a:lnSpc>
              <a:spcAft>
                <a:spcPts val="8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lei_0798443214_02610_fflat_02.fit.  200 x 704</a:t>
            </a:r>
          </a:p>
          <a:p>
            <a:pPr marL="342900" indent="-342900">
              <a:lnSpc>
                <a:spcPct val="107000"/>
              </a:lnSpc>
              <a:spcAft>
                <a:spcPts val="8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Integration time was able to be calculated. From metadata: </a:t>
            </a:r>
            <a:r>
              <a:rPr lang="en-US" dirty="0" err="1">
                <a:latin typeface="Calibri" panose="020F0502020204030204" pitchFamily="34" charset="0"/>
                <a:ea typeface="Calibri" panose="020F0502020204030204" pitchFamily="34" charset="0"/>
                <a:cs typeface="Times New Roman" panose="02020603050405020304" pitchFamily="18" charset="0"/>
              </a:rPr>
              <a:t>integration_time</a:t>
            </a:r>
            <a:r>
              <a:rPr lang="en-US" dirty="0">
                <a:latin typeface="Calibri" panose="020F0502020204030204" pitchFamily="34" charset="0"/>
                <a:ea typeface="Calibri" panose="020F0502020204030204" pitchFamily="34" charset="0"/>
                <a:cs typeface="Times New Roman" panose="02020603050405020304" pitchFamily="18" charset="0"/>
              </a:rPr>
              <a:t>=</a:t>
            </a:r>
            <a:r>
              <a:rPr lang="en-US" b="1" dirty="0">
                <a:latin typeface="Calibri" panose="020F0502020204030204" pitchFamily="34" charset="0"/>
                <a:ea typeface="Calibri" panose="020F0502020204030204" pitchFamily="34" charset="0"/>
                <a:cs typeface="Times New Roman" panose="02020603050405020304" pitchFamily="18" charset="0"/>
              </a:rPr>
              <a:t>1019.0 </a:t>
            </a:r>
            <a:r>
              <a:rPr lang="en-US" b="1" dirty="0" err="1">
                <a:latin typeface="Calibri" panose="020F0502020204030204" pitchFamily="34" charset="0"/>
                <a:ea typeface="Calibri" panose="020F0502020204030204" pitchFamily="34" charset="0"/>
                <a:cs typeface="Times New Roman" panose="02020603050405020304" pitchFamily="18" charset="0"/>
              </a:rPr>
              <a:t>ms</a:t>
            </a:r>
            <a:r>
              <a:rPr lang="en-US" b="1" dirty="0">
                <a:latin typeface="Calibri" panose="020F0502020204030204" pitchFamily="34" charset="0"/>
                <a:ea typeface="Calibri" panose="020F0502020204030204" pitchFamily="34" charset="0"/>
                <a:cs typeface="Times New Roman" panose="02020603050405020304" pitchFamily="18" charset="0"/>
              </a:rPr>
              <a:t> </a:t>
            </a:r>
          </a:p>
          <a:p>
            <a:pPr marL="800100" lvl="1" indent="-342900">
              <a:lnSpc>
                <a:spcPct val="107000"/>
              </a:lnSpc>
              <a:spcAft>
                <a:spcPts val="8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From calibration instructions: LEIINT = (XTNUM + 3 + (2048 - XTNUM) / 144 + DF) * 0.72ms</a:t>
            </a:r>
          </a:p>
          <a:p>
            <a:pPr marL="800100" lvl="1" indent="-342900">
              <a:lnSpc>
                <a:spcPct val="107000"/>
              </a:lnSpc>
              <a:spcAft>
                <a:spcPts val="8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LEIINT = (128 + 3 + (2048 - 128) / 144 + 1271) * 0.72ms = </a:t>
            </a:r>
            <a:r>
              <a:rPr lang="en-US" b="1" dirty="0">
                <a:latin typeface="Calibri" panose="020F0502020204030204" pitchFamily="34" charset="0"/>
                <a:ea typeface="Calibri" panose="020F0502020204030204" pitchFamily="34" charset="0"/>
                <a:cs typeface="Times New Roman" panose="02020603050405020304" pitchFamily="18" charset="0"/>
              </a:rPr>
              <a:t>1019.0 </a:t>
            </a:r>
            <a:r>
              <a:rPr lang="en-US" b="1" dirty="0" err="1">
                <a:latin typeface="Calibri" panose="020F0502020204030204" pitchFamily="34" charset="0"/>
                <a:ea typeface="Calibri" panose="020F0502020204030204" pitchFamily="34" charset="0"/>
                <a:cs typeface="Times New Roman" panose="02020603050405020304" pitchFamily="18" charset="0"/>
              </a:rPr>
              <a:t>ms</a:t>
            </a:r>
            <a:r>
              <a:rPr lang="en-US" b="1" dirty="0">
                <a:latin typeface="Calibri" panose="020F0502020204030204" pitchFamily="34" charset="0"/>
                <a:ea typeface="Calibri" panose="020F0502020204030204" pitchFamily="34" charset="0"/>
                <a:cs typeface="Times New Roman" panose="02020603050405020304" pitchFamily="18" charset="0"/>
              </a:rPr>
              <a:t> </a:t>
            </a:r>
          </a:p>
          <a:p>
            <a:pPr marL="342900" indent="-342900">
              <a:lnSpc>
                <a:spcPct val="107000"/>
              </a:lnSpc>
              <a:spcAft>
                <a:spcPts val="8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The array temperature is -157C  (120K).  Thus, outside calibration range, which was stated might be the case.</a:t>
            </a:r>
          </a:p>
          <a:p>
            <a:pPr marL="342900" indent="-342900">
              <a:lnSpc>
                <a:spcPct val="107000"/>
              </a:lnSpc>
              <a:spcAft>
                <a:spcPts val="8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Was unable to locate the appropriate radiometric conversion file.</a:t>
            </a:r>
          </a:p>
          <a:p>
            <a:pPr marL="342900" indent="-342900">
              <a:lnSpc>
                <a:spcPct val="107000"/>
              </a:lnSpc>
              <a:spcAft>
                <a:spcPts val="800"/>
              </a:spcAft>
              <a:buFont typeface="Arial" panose="020B0604020202020204" pitchFamily="34" charset="0"/>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8084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1996</TotalTime>
  <Words>576</Words>
  <Application>Microsoft Macintosh PowerPoint</Application>
  <PresentationFormat>Widescreen</PresentationFormat>
  <Paragraphs>32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Review of Lucy LEISA Data Archival Plan</vt:lpstr>
      <vt:lpstr>PowerPoint Presentation</vt:lpstr>
      <vt:lpstr>PowerPoint Presentation</vt:lpstr>
      <vt:lpstr>PowerPoint Presentation</vt:lpstr>
      <vt:lpstr>PowerPoint Presentation</vt:lpstr>
      <vt:lpstr>PowerPoint Presentation</vt:lpstr>
    </vt:vector>
  </TitlesOfParts>
  <Company>Johns Hopkins University - Applied Physics Lab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Lucy LEISA Data Archival Plan</dc:title>
  <dc:creator>Hibbitts, Karl</dc:creator>
  <cp:lastModifiedBy>Karl A. Hibbitts</cp:lastModifiedBy>
  <cp:revision>45</cp:revision>
  <dcterms:created xsi:type="dcterms:W3CDTF">2023-05-30T10:41:02Z</dcterms:created>
  <dcterms:modified xsi:type="dcterms:W3CDTF">2025-10-17T11:31:21Z</dcterms:modified>
</cp:coreProperties>
</file>