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68" r:id="rId4"/>
    <p:sldId id="269" r:id="rId5"/>
    <p:sldId id="281" r:id="rId6"/>
    <p:sldId id="312" r:id="rId7"/>
    <p:sldId id="298" r:id="rId8"/>
    <p:sldId id="273" r:id="rId9"/>
    <p:sldId id="313" r:id="rId10"/>
    <p:sldId id="302" r:id="rId11"/>
    <p:sldId id="308" r:id="rId12"/>
    <p:sldId id="311" r:id="rId13"/>
    <p:sldId id="306" r:id="rId14"/>
    <p:sldId id="315" r:id="rId15"/>
    <p:sldId id="309" r:id="rId16"/>
    <p:sldId id="305" r:id="rId17"/>
    <p:sldId id="279" r:id="rId18"/>
    <p:sldId id="316" r:id="rId19"/>
    <p:sldId id="295" r:id="rId20"/>
    <p:sldId id="297"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31"/>
    <p:restoredTop sz="94932"/>
  </p:normalViewPr>
  <p:slideViewPr>
    <p:cSldViewPr snapToGrid="0">
      <p:cViewPr varScale="1">
        <p:scale>
          <a:sx n="103" d="100"/>
          <a:sy n="103" d="100"/>
        </p:scale>
        <p:origin x="184"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F382C-F912-494B-A0B6-6DAD1375B7D7}" type="datetimeFigureOut">
              <a:rPr lang="en-US" smtClean="0"/>
              <a:t>10/10/25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29ACC-061E-8D40-AA66-33E1EAE417BA}" type="slidenum">
              <a:rPr lang="en-US" smtClean="0"/>
              <a:t>‹#›</a:t>
            </a:fld>
            <a:endParaRPr lang="en-US"/>
          </a:p>
        </p:txBody>
      </p:sp>
    </p:spTree>
    <p:extLst>
      <p:ext uri="{BB962C8B-B14F-4D97-AF65-F5344CB8AC3E}">
        <p14:creationId xmlns:p14="http://schemas.microsoft.com/office/powerpoint/2010/main" val="1393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090C6-97A1-D54B-A2A5-BCE2E324580B}" type="slidenum">
              <a:rPr lang="en-US" smtClean="0"/>
              <a:t>4</a:t>
            </a:fld>
            <a:endParaRPr lang="en-US"/>
          </a:p>
        </p:txBody>
      </p:sp>
    </p:spTree>
    <p:extLst>
      <p:ext uri="{BB962C8B-B14F-4D97-AF65-F5344CB8AC3E}">
        <p14:creationId xmlns:p14="http://schemas.microsoft.com/office/powerpoint/2010/main" val="161225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45ADC-ED15-DD00-145A-6DFCC079F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E6D1D-62C0-AE7F-D0DC-797DE564E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1F790C-570B-151A-CEE0-BBDC6219C5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5B6768-C67E-2912-D4D2-BE0D6008D54F}"/>
              </a:ext>
            </a:extLst>
          </p:cNvPr>
          <p:cNvSpPr>
            <a:spLocks noGrp="1"/>
          </p:cNvSpPr>
          <p:nvPr>
            <p:ph type="sldNum" sz="quarter" idx="5"/>
          </p:nvPr>
        </p:nvSpPr>
        <p:spPr/>
        <p:txBody>
          <a:bodyPr/>
          <a:lstStyle/>
          <a:p>
            <a:fld id="{B90090C6-97A1-D54B-A2A5-BCE2E324580B}" type="slidenum">
              <a:rPr lang="en-US" smtClean="0"/>
              <a:t>15</a:t>
            </a:fld>
            <a:endParaRPr lang="en-US"/>
          </a:p>
        </p:txBody>
      </p:sp>
    </p:spTree>
    <p:extLst>
      <p:ext uri="{BB962C8B-B14F-4D97-AF65-F5344CB8AC3E}">
        <p14:creationId xmlns:p14="http://schemas.microsoft.com/office/powerpoint/2010/main" val="88371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21A98-6D86-E900-1CDD-19C7FE8B6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8D6DD-3ACB-4DAD-097B-F52F6EFBD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ACC15-647F-198C-A8C9-FAEE2F8EC9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63AE14-93E6-9481-EC24-26DD238B3176}"/>
              </a:ext>
            </a:extLst>
          </p:cNvPr>
          <p:cNvSpPr>
            <a:spLocks noGrp="1"/>
          </p:cNvSpPr>
          <p:nvPr>
            <p:ph type="sldNum" sz="quarter" idx="5"/>
          </p:nvPr>
        </p:nvSpPr>
        <p:spPr/>
        <p:txBody>
          <a:bodyPr/>
          <a:lstStyle/>
          <a:p>
            <a:fld id="{B90090C6-97A1-D54B-A2A5-BCE2E324580B}" type="slidenum">
              <a:rPr lang="en-US" smtClean="0"/>
              <a:t>16</a:t>
            </a:fld>
            <a:endParaRPr lang="en-US"/>
          </a:p>
        </p:txBody>
      </p:sp>
    </p:spTree>
    <p:extLst>
      <p:ext uri="{BB962C8B-B14F-4D97-AF65-F5344CB8AC3E}">
        <p14:creationId xmlns:p14="http://schemas.microsoft.com/office/powerpoint/2010/main" val="264336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A28B3-0658-2B23-C291-B5E2998C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DF2DB-D8B1-E8D7-3342-59C83D4B2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384F2C-2389-73DD-8564-06E23F6034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8D7231-7580-79AD-A4F6-838441A6ED0C}"/>
              </a:ext>
            </a:extLst>
          </p:cNvPr>
          <p:cNvSpPr>
            <a:spLocks noGrp="1"/>
          </p:cNvSpPr>
          <p:nvPr>
            <p:ph type="sldNum" sz="quarter" idx="5"/>
          </p:nvPr>
        </p:nvSpPr>
        <p:spPr/>
        <p:txBody>
          <a:bodyPr/>
          <a:lstStyle/>
          <a:p>
            <a:fld id="{B90090C6-97A1-D54B-A2A5-BCE2E324580B}" type="slidenum">
              <a:rPr lang="en-US" smtClean="0"/>
              <a:t>17</a:t>
            </a:fld>
            <a:endParaRPr lang="en-US"/>
          </a:p>
        </p:txBody>
      </p:sp>
    </p:spTree>
    <p:extLst>
      <p:ext uri="{BB962C8B-B14F-4D97-AF65-F5344CB8AC3E}">
        <p14:creationId xmlns:p14="http://schemas.microsoft.com/office/powerpoint/2010/main" val="2264800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F8973-E9E4-7B9D-E546-47B916077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974CF-0D90-16A4-312C-0F2D1F0E8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9D55E-91D2-13BF-FB51-B2955A78C5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EB27BB-BD09-7C2B-78FB-D5936764F845}"/>
              </a:ext>
            </a:extLst>
          </p:cNvPr>
          <p:cNvSpPr>
            <a:spLocks noGrp="1"/>
          </p:cNvSpPr>
          <p:nvPr>
            <p:ph type="sldNum" sz="quarter" idx="5"/>
          </p:nvPr>
        </p:nvSpPr>
        <p:spPr/>
        <p:txBody>
          <a:bodyPr/>
          <a:lstStyle/>
          <a:p>
            <a:fld id="{B90090C6-97A1-D54B-A2A5-BCE2E324580B}" type="slidenum">
              <a:rPr lang="en-US" smtClean="0"/>
              <a:t>18</a:t>
            </a:fld>
            <a:endParaRPr lang="en-US"/>
          </a:p>
        </p:txBody>
      </p:sp>
    </p:spTree>
    <p:extLst>
      <p:ext uri="{BB962C8B-B14F-4D97-AF65-F5344CB8AC3E}">
        <p14:creationId xmlns:p14="http://schemas.microsoft.com/office/powerpoint/2010/main" val="247585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CDEA0-3750-E28E-74D6-824F13E01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7A66C-F283-FC04-E9F7-BB0923889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68FA6-DC20-63CC-9006-CC7EC6D817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521A57-33EE-8B1E-005C-7EA82994B1CB}"/>
              </a:ext>
            </a:extLst>
          </p:cNvPr>
          <p:cNvSpPr>
            <a:spLocks noGrp="1"/>
          </p:cNvSpPr>
          <p:nvPr>
            <p:ph type="sldNum" sz="quarter" idx="5"/>
          </p:nvPr>
        </p:nvSpPr>
        <p:spPr/>
        <p:txBody>
          <a:bodyPr/>
          <a:lstStyle/>
          <a:p>
            <a:fld id="{B90090C6-97A1-D54B-A2A5-BCE2E324580B}" type="slidenum">
              <a:rPr lang="en-US" smtClean="0"/>
              <a:t>5</a:t>
            </a:fld>
            <a:endParaRPr lang="en-US"/>
          </a:p>
        </p:txBody>
      </p:sp>
    </p:spTree>
    <p:extLst>
      <p:ext uri="{BB962C8B-B14F-4D97-AF65-F5344CB8AC3E}">
        <p14:creationId xmlns:p14="http://schemas.microsoft.com/office/powerpoint/2010/main" val="270620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141F1-52DA-C7F1-9692-52FD01075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91D67-5510-5F4F-FFCF-3CDDBDFF3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A2E78-FA3B-467A-D176-8B0700C9C4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73C1B0-1F6F-0C68-C89F-5B068E80559A}"/>
              </a:ext>
            </a:extLst>
          </p:cNvPr>
          <p:cNvSpPr>
            <a:spLocks noGrp="1"/>
          </p:cNvSpPr>
          <p:nvPr>
            <p:ph type="sldNum" sz="quarter" idx="5"/>
          </p:nvPr>
        </p:nvSpPr>
        <p:spPr/>
        <p:txBody>
          <a:bodyPr/>
          <a:lstStyle/>
          <a:p>
            <a:fld id="{B90090C6-97A1-D54B-A2A5-BCE2E324580B}" type="slidenum">
              <a:rPr lang="en-US" smtClean="0"/>
              <a:t>8</a:t>
            </a:fld>
            <a:endParaRPr lang="en-US"/>
          </a:p>
        </p:txBody>
      </p:sp>
    </p:spTree>
    <p:extLst>
      <p:ext uri="{BB962C8B-B14F-4D97-AF65-F5344CB8AC3E}">
        <p14:creationId xmlns:p14="http://schemas.microsoft.com/office/powerpoint/2010/main" val="89135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84DB7-58CF-7475-A9BE-75CA037E8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33929-35F8-2E8B-FD24-A5C619658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4EDEC-3D34-1DA6-1D82-C415EA7220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F95124-27D5-44B0-F401-A7806818865B}"/>
              </a:ext>
            </a:extLst>
          </p:cNvPr>
          <p:cNvSpPr>
            <a:spLocks noGrp="1"/>
          </p:cNvSpPr>
          <p:nvPr>
            <p:ph type="sldNum" sz="quarter" idx="5"/>
          </p:nvPr>
        </p:nvSpPr>
        <p:spPr/>
        <p:txBody>
          <a:bodyPr/>
          <a:lstStyle/>
          <a:p>
            <a:fld id="{B90090C6-97A1-D54B-A2A5-BCE2E324580B}" type="slidenum">
              <a:rPr lang="en-US" smtClean="0"/>
              <a:t>9</a:t>
            </a:fld>
            <a:endParaRPr lang="en-US"/>
          </a:p>
        </p:txBody>
      </p:sp>
    </p:spTree>
    <p:extLst>
      <p:ext uri="{BB962C8B-B14F-4D97-AF65-F5344CB8AC3E}">
        <p14:creationId xmlns:p14="http://schemas.microsoft.com/office/powerpoint/2010/main" val="331732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5152-1B82-402D-84D8-8FB796320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10EB2-5479-2A16-437E-6A4CE12D4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4568B-06F3-46D5-4A6D-E9A00CE286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532294-8ABE-E48A-0B18-8E36077C7C91}"/>
              </a:ext>
            </a:extLst>
          </p:cNvPr>
          <p:cNvSpPr>
            <a:spLocks noGrp="1"/>
          </p:cNvSpPr>
          <p:nvPr>
            <p:ph type="sldNum" sz="quarter" idx="5"/>
          </p:nvPr>
        </p:nvSpPr>
        <p:spPr/>
        <p:txBody>
          <a:bodyPr/>
          <a:lstStyle/>
          <a:p>
            <a:fld id="{B90090C6-97A1-D54B-A2A5-BCE2E324580B}" type="slidenum">
              <a:rPr lang="en-US" smtClean="0"/>
              <a:t>10</a:t>
            </a:fld>
            <a:endParaRPr lang="en-US"/>
          </a:p>
        </p:txBody>
      </p:sp>
    </p:spTree>
    <p:extLst>
      <p:ext uri="{BB962C8B-B14F-4D97-AF65-F5344CB8AC3E}">
        <p14:creationId xmlns:p14="http://schemas.microsoft.com/office/powerpoint/2010/main" val="322241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4CC1D-F713-7817-E30E-9D60749A2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008D7-CE89-55E2-6826-FB3CC44C9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5A9AF-BDA3-729B-73CB-7A1B3DB05B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62B915-0BF8-28C5-AC5C-D32C4BFC67B5}"/>
              </a:ext>
            </a:extLst>
          </p:cNvPr>
          <p:cNvSpPr>
            <a:spLocks noGrp="1"/>
          </p:cNvSpPr>
          <p:nvPr>
            <p:ph type="sldNum" sz="quarter" idx="5"/>
          </p:nvPr>
        </p:nvSpPr>
        <p:spPr/>
        <p:txBody>
          <a:bodyPr/>
          <a:lstStyle/>
          <a:p>
            <a:fld id="{B90090C6-97A1-D54B-A2A5-BCE2E324580B}" type="slidenum">
              <a:rPr lang="en-US" smtClean="0"/>
              <a:t>11</a:t>
            </a:fld>
            <a:endParaRPr lang="en-US"/>
          </a:p>
        </p:txBody>
      </p:sp>
    </p:spTree>
    <p:extLst>
      <p:ext uri="{BB962C8B-B14F-4D97-AF65-F5344CB8AC3E}">
        <p14:creationId xmlns:p14="http://schemas.microsoft.com/office/powerpoint/2010/main" val="29513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535B3-55F8-68A8-5AD4-BF7F26258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D34E3-FA8E-1281-6859-C98DEE9C3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46A5E-F75A-CE7D-B950-0B65E78EDF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C36CD1-6FE1-E925-7271-073145BEBAF0}"/>
              </a:ext>
            </a:extLst>
          </p:cNvPr>
          <p:cNvSpPr>
            <a:spLocks noGrp="1"/>
          </p:cNvSpPr>
          <p:nvPr>
            <p:ph type="sldNum" sz="quarter" idx="5"/>
          </p:nvPr>
        </p:nvSpPr>
        <p:spPr/>
        <p:txBody>
          <a:bodyPr/>
          <a:lstStyle/>
          <a:p>
            <a:fld id="{B90090C6-97A1-D54B-A2A5-BCE2E324580B}" type="slidenum">
              <a:rPr lang="en-US" smtClean="0"/>
              <a:t>12</a:t>
            </a:fld>
            <a:endParaRPr lang="en-US"/>
          </a:p>
        </p:txBody>
      </p:sp>
    </p:spTree>
    <p:extLst>
      <p:ext uri="{BB962C8B-B14F-4D97-AF65-F5344CB8AC3E}">
        <p14:creationId xmlns:p14="http://schemas.microsoft.com/office/powerpoint/2010/main" val="808401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3A833-462D-4821-D9A1-CB5D3803C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82401-50C7-F34E-B7E8-A4E0D2001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061C3-75AB-F17B-8F3D-033ABF4D18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F0A98A-5CB2-F2A6-6B97-65986D9FAF89}"/>
              </a:ext>
            </a:extLst>
          </p:cNvPr>
          <p:cNvSpPr>
            <a:spLocks noGrp="1"/>
          </p:cNvSpPr>
          <p:nvPr>
            <p:ph type="sldNum" sz="quarter" idx="5"/>
          </p:nvPr>
        </p:nvSpPr>
        <p:spPr/>
        <p:txBody>
          <a:bodyPr/>
          <a:lstStyle/>
          <a:p>
            <a:fld id="{B90090C6-97A1-D54B-A2A5-BCE2E324580B}" type="slidenum">
              <a:rPr lang="en-US" smtClean="0"/>
              <a:t>13</a:t>
            </a:fld>
            <a:endParaRPr lang="en-US"/>
          </a:p>
        </p:txBody>
      </p:sp>
    </p:spTree>
    <p:extLst>
      <p:ext uri="{BB962C8B-B14F-4D97-AF65-F5344CB8AC3E}">
        <p14:creationId xmlns:p14="http://schemas.microsoft.com/office/powerpoint/2010/main" val="1476582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4B203-854B-EE9F-E1D2-F73DA25C22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76BF4-0E7D-F8CA-195B-D4A082061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BAE014-440E-4444-04A0-C66E1A9131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A259CA-D1CB-7032-D01D-7F3EEFEAEE87}"/>
              </a:ext>
            </a:extLst>
          </p:cNvPr>
          <p:cNvSpPr>
            <a:spLocks noGrp="1"/>
          </p:cNvSpPr>
          <p:nvPr>
            <p:ph type="sldNum" sz="quarter" idx="5"/>
          </p:nvPr>
        </p:nvSpPr>
        <p:spPr/>
        <p:txBody>
          <a:bodyPr/>
          <a:lstStyle/>
          <a:p>
            <a:fld id="{B90090C6-97A1-D54B-A2A5-BCE2E324580B}" type="slidenum">
              <a:rPr lang="en-US" smtClean="0"/>
              <a:t>14</a:t>
            </a:fld>
            <a:endParaRPr lang="en-US"/>
          </a:p>
        </p:txBody>
      </p:sp>
    </p:spTree>
    <p:extLst>
      <p:ext uri="{BB962C8B-B14F-4D97-AF65-F5344CB8AC3E}">
        <p14:creationId xmlns:p14="http://schemas.microsoft.com/office/powerpoint/2010/main" val="289177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692C-8576-B93F-9272-07BD543C7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18667B-8667-8AB6-1C37-0824BCA28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F51F68-8EB7-8C13-5E48-C4EFBFA60D94}"/>
              </a:ext>
            </a:extLst>
          </p:cNvPr>
          <p:cNvSpPr>
            <a:spLocks noGrp="1"/>
          </p:cNvSpPr>
          <p:nvPr>
            <p:ph type="dt" sz="half" idx="10"/>
          </p:nvPr>
        </p:nvSpPr>
        <p:spPr/>
        <p:txBody>
          <a:bodyPr/>
          <a:lstStyle/>
          <a:p>
            <a:fld id="{8EE15939-FEE8-684B-9F4C-7816EF3EA899}" type="datetimeFigureOut">
              <a:rPr lang="en-US" smtClean="0"/>
              <a:t>10/10/25</a:t>
            </a:fld>
            <a:endParaRPr lang="en-US"/>
          </a:p>
        </p:txBody>
      </p:sp>
      <p:sp>
        <p:nvSpPr>
          <p:cNvPr id="5" name="Footer Placeholder 4">
            <a:extLst>
              <a:ext uri="{FF2B5EF4-FFF2-40B4-BE49-F238E27FC236}">
                <a16:creationId xmlns:a16="http://schemas.microsoft.com/office/drawing/2014/main" id="{9CC91FFE-9532-6AE2-ED4C-0399F3F8F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127CF-B718-715A-D7F2-2B1DFA64EB7C}"/>
              </a:ext>
            </a:extLst>
          </p:cNvPr>
          <p:cNvSpPr>
            <a:spLocks noGrp="1"/>
          </p:cNvSpPr>
          <p:nvPr>
            <p:ph type="sldNum" sz="quarter" idx="12"/>
          </p:nvPr>
        </p:nvSpPr>
        <p:spPr/>
        <p:txBody>
          <a:bodyPr/>
          <a:lstStyle/>
          <a:p>
            <a:fld id="{EB3E3FE5-2A91-C14F-A642-BD06EF77312B}" type="slidenum">
              <a:rPr lang="en-US" smtClean="0"/>
              <a:t>‹#›</a:t>
            </a:fld>
            <a:endParaRPr lang="en-US"/>
          </a:p>
        </p:txBody>
      </p:sp>
    </p:spTree>
    <p:extLst>
      <p:ext uri="{BB962C8B-B14F-4D97-AF65-F5344CB8AC3E}">
        <p14:creationId xmlns:p14="http://schemas.microsoft.com/office/powerpoint/2010/main" val="195115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3CF1-0246-008A-58E6-059BAE5FAA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9C1F06-9FFD-2D30-0B5E-C19AABAF1C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099FF-32EB-4DB3-2B39-080458DD7440}"/>
              </a:ext>
            </a:extLst>
          </p:cNvPr>
          <p:cNvSpPr>
            <a:spLocks noGrp="1"/>
          </p:cNvSpPr>
          <p:nvPr>
            <p:ph type="dt" sz="half" idx="10"/>
          </p:nvPr>
        </p:nvSpPr>
        <p:spPr/>
        <p:txBody>
          <a:bodyPr/>
          <a:lstStyle/>
          <a:p>
            <a:fld id="{8EE15939-FEE8-684B-9F4C-7816EF3EA899}" type="datetimeFigureOut">
              <a:rPr lang="en-US" smtClean="0"/>
              <a:t>10/10/25</a:t>
            </a:fld>
            <a:endParaRPr lang="en-US"/>
          </a:p>
        </p:txBody>
      </p:sp>
      <p:sp>
        <p:nvSpPr>
          <p:cNvPr id="5" name="Footer Placeholder 4">
            <a:extLst>
              <a:ext uri="{FF2B5EF4-FFF2-40B4-BE49-F238E27FC236}">
                <a16:creationId xmlns:a16="http://schemas.microsoft.com/office/drawing/2014/main" id="{53294B70-C834-FB33-ACA1-64E3221C9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B745C-176F-C8B2-599E-824B430FA439}"/>
              </a:ext>
            </a:extLst>
          </p:cNvPr>
          <p:cNvSpPr>
            <a:spLocks noGrp="1"/>
          </p:cNvSpPr>
          <p:nvPr>
            <p:ph type="sldNum" sz="quarter" idx="12"/>
          </p:nvPr>
        </p:nvSpPr>
        <p:spPr/>
        <p:txBody>
          <a:bodyPr/>
          <a:lstStyle/>
          <a:p>
            <a:fld id="{EB3E3FE5-2A91-C14F-A642-BD06EF77312B}" type="slidenum">
              <a:rPr lang="en-US" smtClean="0"/>
              <a:t>‹#›</a:t>
            </a:fld>
            <a:endParaRPr lang="en-US"/>
          </a:p>
        </p:txBody>
      </p:sp>
    </p:spTree>
    <p:extLst>
      <p:ext uri="{BB962C8B-B14F-4D97-AF65-F5344CB8AC3E}">
        <p14:creationId xmlns:p14="http://schemas.microsoft.com/office/powerpoint/2010/main" val="333302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D75D2F-8E7D-B363-9008-E55BB973E7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654A5E-8CB6-8FF2-BD9C-5F6A4FC0B4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B5C33-23A7-2D3A-0101-46E3A2135A1E}"/>
              </a:ext>
            </a:extLst>
          </p:cNvPr>
          <p:cNvSpPr>
            <a:spLocks noGrp="1"/>
          </p:cNvSpPr>
          <p:nvPr>
            <p:ph type="dt" sz="half" idx="10"/>
          </p:nvPr>
        </p:nvSpPr>
        <p:spPr/>
        <p:txBody>
          <a:bodyPr/>
          <a:lstStyle/>
          <a:p>
            <a:fld id="{8EE15939-FEE8-684B-9F4C-7816EF3EA899}" type="datetimeFigureOut">
              <a:rPr lang="en-US" smtClean="0"/>
              <a:t>10/10/25</a:t>
            </a:fld>
            <a:endParaRPr lang="en-US"/>
          </a:p>
        </p:txBody>
      </p:sp>
      <p:sp>
        <p:nvSpPr>
          <p:cNvPr id="5" name="Footer Placeholder 4">
            <a:extLst>
              <a:ext uri="{FF2B5EF4-FFF2-40B4-BE49-F238E27FC236}">
                <a16:creationId xmlns:a16="http://schemas.microsoft.com/office/drawing/2014/main" id="{2DC77E30-D3E8-7493-59AC-95D8459AE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A1F17-E375-6290-0689-BAE5F1F36A63}"/>
              </a:ext>
            </a:extLst>
          </p:cNvPr>
          <p:cNvSpPr>
            <a:spLocks noGrp="1"/>
          </p:cNvSpPr>
          <p:nvPr>
            <p:ph type="sldNum" sz="quarter" idx="12"/>
          </p:nvPr>
        </p:nvSpPr>
        <p:spPr/>
        <p:txBody>
          <a:bodyPr/>
          <a:lstStyle/>
          <a:p>
            <a:fld id="{EB3E3FE5-2A91-C14F-A642-BD06EF77312B}" type="slidenum">
              <a:rPr lang="en-US" smtClean="0"/>
              <a:t>‹#›</a:t>
            </a:fld>
            <a:endParaRPr lang="en-US"/>
          </a:p>
        </p:txBody>
      </p:sp>
    </p:spTree>
    <p:extLst>
      <p:ext uri="{BB962C8B-B14F-4D97-AF65-F5344CB8AC3E}">
        <p14:creationId xmlns:p14="http://schemas.microsoft.com/office/powerpoint/2010/main" val="398440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109D-108F-490C-211C-63A6EBBC2A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5D2A8B-002D-C6FF-9812-4740123492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4FC87-B5C1-5C4A-8B2C-F40EC61E07CA}"/>
              </a:ext>
            </a:extLst>
          </p:cNvPr>
          <p:cNvSpPr>
            <a:spLocks noGrp="1"/>
          </p:cNvSpPr>
          <p:nvPr>
            <p:ph type="dt" sz="half" idx="10"/>
          </p:nvPr>
        </p:nvSpPr>
        <p:spPr/>
        <p:txBody>
          <a:bodyPr/>
          <a:lstStyle/>
          <a:p>
            <a:fld id="{8EE15939-FEE8-684B-9F4C-7816EF3EA899}" type="datetimeFigureOut">
              <a:rPr lang="en-US" smtClean="0"/>
              <a:t>10/10/25</a:t>
            </a:fld>
            <a:endParaRPr lang="en-US"/>
          </a:p>
        </p:txBody>
      </p:sp>
      <p:sp>
        <p:nvSpPr>
          <p:cNvPr id="5" name="Footer Placeholder 4">
            <a:extLst>
              <a:ext uri="{FF2B5EF4-FFF2-40B4-BE49-F238E27FC236}">
                <a16:creationId xmlns:a16="http://schemas.microsoft.com/office/drawing/2014/main" id="{A82FF121-AD6C-7409-183D-1F37940A3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A70EA-1295-EA28-5C5C-55F9FD62D6D9}"/>
              </a:ext>
            </a:extLst>
          </p:cNvPr>
          <p:cNvSpPr>
            <a:spLocks noGrp="1"/>
          </p:cNvSpPr>
          <p:nvPr>
            <p:ph type="sldNum" sz="quarter" idx="12"/>
          </p:nvPr>
        </p:nvSpPr>
        <p:spPr/>
        <p:txBody>
          <a:bodyPr/>
          <a:lstStyle/>
          <a:p>
            <a:fld id="{EB3E3FE5-2A91-C14F-A642-BD06EF77312B}" type="slidenum">
              <a:rPr lang="en-US" smtClean="0"/>
              <a:t>‹#›</a:t>
            </a:fld>
            <a:endParaRPr lang="en-US"/>
          </a:p>
        </p:txBody>
      </p:sp>
    </p:spTree>
    <p:extLst>
      <p:ext uri="{BB962C8B-B14F-4D97-AF65-F5344CB8AC3E}">
        <p14:creationId xmlns:p14="http://schemas.microsoft.com/office/powerpoint/2010/main" val="214747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093F-E25E-911C-EB55-9BB2E08E87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998F1F-4884-3801-35D9-FBE64976B6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A2B972-DF4D-E3BC-8E0B-E31A10211404}"/>
              </a:ext>
            </a:extLst>
          </p:cNvPr>
          <p:cNvSpPr>
            <a:spLocks noGrp="1"/>
          </p:cNvSpPr>
          <p:nvPr>
            <p:ph type="dt" sz="half" idx="10"/>
          </p:nvPr>
        </p:nvSpPr>
        <p:spPr/>
        <p:txBody>
          <a:bodyPr/>
          <a:lstStyle/>
          <a:p>
            <a:fld id="{8EE15939-FEE8-684B-9F4C-7816EF3EA899}" type="datetimeFigureOut">
              <a:rPr lang="en-US" smtClean="0"/>
              <a:t>10/10/25</a:t>
            </a:fld>
            <a:endParaRPr lang="en-US"/>
          </a:p>
        </p:txBody>
      </p:sp>
      <p:sp>
        <p:nvSpPr>
          <p:cNvPr id="5" name="Footer Placeholder 4">
            <a:extLst>
              <a:ext uri="{FF2B5EF4-FFF2-40B4-BE49-F238E27FC236}">
                <a16:creationId xmlns:a16="http://schemas.microsoft.com/office/drawing/2014/main" id="{095E92D8-E451-0BAE-2F92-D9DCC731E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C7A26-76AD-AE3D-C7E4-72BDCD3E7956}"/>
              </a:ext>
            </a:extLst>
          </p:cNvPr>
          <p:cNvSpPr>
            <a:spLocks noGrp="1"/>
          </p:cNvSpPr>
          <p:nvPr>
            <p:ph type="sldNum" sz="quarter" idx="12"/>
          </p:nvPr>
        </p:nvSpPr>
        <p:spPr/>
        <p:txBody>
          <a:bodyPr/>
          <a:lstStyle/>
          <a:p>
            <a:fld id="{EB3E3FE5-2A91-C14F-A642-BD06EF77312B}" type="slidenum">
              <a:rPr lang="en-US" smtClean="0"/>
              <a:t>‹#›</a:t>
            </a:fld>
            <a:endParaRPr lang="en-US"/>
          </a:p>
        </p:txBody>
      </p:sp>
    </p:spTree>
    <p:extLst>
      <p:ext uri="{BB962C8B-B14F-4D97-AF65-F5344CB8AC3E}">
        <p14:creationId xmlns:p14="http://schemas.microsoft.com/office/powerpoint/2010/main" val="190868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754C-5CB9-DF13-7924-0608AF68DA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4E2E74-FE18-B31C-9133-D627B18F7D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48201A-9D95-AC27-C767-F8AFA008C4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C6EC23-B4D7-C885-F668-DAA4B3AAA741}"/>
              </a:ext>
            </a:extLst>
          </p:cNvPr>
          <p:cNvSpPr>
            <a:spLocks noGrp="1"/>
          </p:cNvSpPr>
          <p:nvPr>
            <p:ph type="dt" sz="half" idx="10"/>
          </p:nvPr>
        </p:nvSpPr>
        <p:spPr/>
        <p:txBody>
          <a:bodyPr/>
          <a:lstStyle/>
          <a:p>
            <a:fld id="{8EE15939-FEE8-684B-9F4C-7816EF3EA899}" type="datetimeFigureOut">
              <a:rPr lang="en-US" smtClean="0"/>
              <a:t>10/10/25</a:t>
            </a:fld>
            <a:endParaRPr lang="en-US"/>
          </a:p>
        </p:txBody>
      </p:sp>
      <p:sp>
        <p:nvSpPr>
          <p:cNvPr id="6" name="Footer Placeholder 5">
            <a:extLst>
              <a:ext uri="{FF2B5EF4-FFF2-40B4-BE49-F238E27FC236}">
                <a16:creationId xmlns:a16="http://schemas.microsoft.com/office/drawing/2014/main" id="{382E0733-CF43-2769-A13C-42C1BDE55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BF441-0626-0B27-4FA4-2BE549F4839A}"/>
              </a:ext>
            </a:extLst>
          </p:cNvPr>
          <p:cNvSpPr>
            <a:spLocks noGrp="1"/>
          </p:cNvSpPr>
          <p:nvPr>
            <p:ph type="sldNum" sz="quarter" idx="12"/>
          </p:nvPr>
        </p:nvSpPr>
        <p:spPr/>
        <p:txBody>
          <a:bodyPr/>
          <a:lstStyle/>
          <a:p>
            <a:fld id="{EB3E3FE5-2A91-C14F-A642-BD06EF77312B}" type="slidenum">
              <a:rPr lang="en-US" smtClean="0"/>
              <a:t>‹#›</a:t>
            </a:fld>
            <a:endParaRPr lang="en-US"/>
          </a:p>
        </p:txBody>
      </p:sp>
    </p:spTree>
    <p:extLst>
      <p:ext uri="{BB962C8B-B14F-4D97-AF65-F5344CB8AC3E}">
        <p14:creationId xmlns:p14="http://schemas.microsoft.com/office/powerpoint/2010/main" val="173233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7F8E-BCD3-FACA-D75C-DFDEE0D975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F56D6-A576-68DD-E176-C38D5FC603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39C99C-9D89-0E6E-1F31-ABCB68D097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790257-2348-3337-99D4-FD2ACBB78B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7AF369-6EAB-B073-E4B4-9A3E66DF1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31B387-344E-5959-0C07-9971A029CA02}"/>
              </a:ext>
            </a:extLst>
          </p:cNvPr>
          <p:cNvSpPr>
            <a:spLocks noGrp="1"/>
          </p:cNvSpPr>
          <p:nvPr>
            <p:ph type="dt" sz="half" idx="10"/>
          </p:nvPr>
        </p:nvSpPr>
        <p:spPr/>
        <p:txBody>
          <a:bodyPr/>
          <a:lstStyle/>
          <a:p>
            <a:fld id="{8EE15939-FEE8-684B-9F4C-7816EF3EA899}" type="datetimeFigureOut">
              <a:rPr lang="en-US" smtClean="0"/>
              <a:t>10/10/25</a:t>
            </a:fld>
            <a:endParaRPr lang="en-US"/>
          </a:p>
        </p:txBody>
      </p:sp>
      <p:sp>
        <p:nvSpPr>
          <p:cNvPr id="8" name="Footer Placeholder 7">
            <a:extLst>
              <a:ext uri="{FF2B5EF4-FFF2-40B4-BE49-F238E27FC236}">
                <a16:creationId xmlns:a16="http://schemas.microsoft.com/office/drawing/2014/main" id="{336C07E8-AD17-6F8B-C670-7C0DB54B46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77B453-D795-0950-DD5C-CD15B5908B0E}"/>
              </a:ext>
            </a:extLst>
          </p:cNvPr>
          <p:cNvSpPr>
            <a:spLocks noGrp="1"/>
          </p:cNvSpPr>
          <p:nvPr>
            <p:ph type="sldNum" sz="quarter" idx="12"/>
          </p:nvPr>
        </p:nvSpPr>
        <p:spPr/>
        <p:txBody>
          <a:bodyPr/>
          <a:lstStyle/>
          <a:p>
            <a:fld id="{EB3E3FE5-2A91-C14F-A642-BD06EF77312B}" type="slidenum">
              <a:rPr lang="en-US" smtClean="0"/>
              <a:t>‹#›</a:t>
            </a:fld>
            <a:endParaRPr lang="en-US"/>
          </a:p>
        </p:txBody>
      </p:sp>
    </p:spTree>
    <p:extLst>
      <p:ext uri="{BB962C8B-B14F-4D97-AF65-F5344CB8AC3E}">
        <p14:creationId xmlns:p14="http://schemas.microsoft.com/office/powerpoint/2010/main" val="322413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E9F5-545F-5506-9FAE-248E3846F0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E192F2-EE79-C6CB-E506-7FBCB5181530}"/>
              </a:ext>
            </a:extLst>
          </p:cNvPr>
          <p:cNvSpPr>
            <a:spLocks noGrp="1"/>
          </p:cNvSpPr>
          <p:nvPr>
            <p:ph type="dt" sz="half" idx="10"/>
          </p:nvPr>
        </p:nvSpPr>
        <p:spPr/>
        <p:txBody>
          <a:bodyPr/>
          <a:lstStyle/>
          <a:p>
            <a:fld id="{8EE15939-FEE8-684B-9F4C-7816EF3EA899}" type="datetimeFigureOut">
              <a:rPr lang="en-US" smtClean="0"/>
              <a:t>10/10/25</a:t>
            </a:fld>
            <a:endParaRPr lang="en-US"/>
          </a:p>
        </p:txBody>
      </p:sp>
      <p:sp>
        <p:nvSpPr>
          <p:cNvPr id="4" name="Footer Placeholder 3">
            <a:extLst>
              <a:ext uri="{FF2B5EF4-FFF2-40B4-BE49-F238E27FC236}">
                <a16:creationId xmlns:a16="http://schemas.microsoft.com/office/drawing/2014/main" id="{D8F72D18-37BA-709D-4243-F805D46FBB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10DD29-8E0E-5399-6BFD-FFE8FFB4A096}"/>
              </a:ext>
            </a:extLst>
          </p:cNvPr>
          <p:cNvSpPr>
            <a:spLocks noGrp="1"/>
          </p:cNvSpPr>
          <p:nvPr>
            <p:ph type="sldNum" sz="quarter" idx="12"/>
          </p:nvPr>
        </p:nvSpPr>
        <p:spPr/>
        <p:txBody>
          <a:bodyPr/>
          <a:lstStyle/>
          <a:p>
            <a:fld id="{EB3E3FE5-2A91-C14F-A642-BD06EF77312B}" type="slidenum">
              <a:rPr lang="en-US" smtClean="0"/>
              <a:t>‹#›</a:t>
            </a:fld>
            <a:endParaRPr lang="en-US"/>
          </a:p>
        </p:txBody>
      </p:sp>
    </p:spTree>
    <p:extLst>
      <p:ext uri="{BB962C8B-B14F-4D97-AF65-F5344CB8AC3E}">
        <p14:creationId xmlns:p14="http://schemas.microsoft.com/office/powerpoint/2010/main" val="422578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498B90-B86F-79BB-D5C6-B353A2C672C5}"/>
              </a:ext>
            </a:extLst>
          </p:cNvPr>
          <p:cNvSpPr>
            <a:spLocks noGrp="1"/>
          </p:cNvSpPr>
          <p:nvPr>
            <p:ph type="dt" sz="half" idx="10"/>
          </p:nvPr>
        </p:nvSpPr>
        <p:spPr/>
        <p:txBody>
          <a:bodyPr/>
          <a:lstStyle/>
          <a:p>
            <a:fld id="{8EE15939-FEE8-684B-9F4C-7816EF3EA899}" type="datetimeFigureOut">
              <a:rPr lang="en-US" smtClean="0"/>
              <a:t>10/10/25</a:t>
            </a:fld>
            <a:endParaRPr lang="en-US"/>
          </a:p>
        </p:txBody>
      </p:sp>
      <p:sp>
        <p:nvSpPr>
          <p:cNvPr id="3" name="Footer Placeholder 2">
            <a:extLst>
              <a:ext uri="{FF2B5EF4-FFF2-40B4-BE49-F238E27FC236}">
                <a16:creationId xmlns:a16="http://schemas.microsoft.com/office/drawing/2014/main" id="{1CEBF365-0DCB-F6F1-02AF-C9A51839BF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A7D698-9818-BBC8-AB0F-F03C34D5F3BD}"/>
              </a:ext>
            </a:extLst>
          </p:cNvPr>
          <p:cNvSpPr>
            <a:spLocks noGrp="1"/>
          </p:cNvSpPr>
          <p:nvPr>
            <p:ph type="sldNum" sz="quarter" idx="12"/>
          </p:nvPr>
        </p:nvSpPr>
        <p:spPr/>
        <p:txBody>
          <a:bodyPr/>
          <a:lstStyle/>
          <a:p>
            <a:fld id="{EB3E3FE5-2A91-C14F-A642-BD06EF77312B}" type="slidenum">
              <a:rPr lang="en-US" smtClean="0"/>
              <a:t>‹#›</a:t>
            </a:fld>
            <a:endParaRPr lang="en-US"/>
          </a:p>
        </p:txBody>
      </p:sp>
    </p:spTree>
    <p:extLst>
      <p:ext uri="{BB962C8B-B14F-4D97-AF65-F5344CB8AC3E}">
        <p14:creationId xmlns:p14="http://schemas.microsoft.com/office/powerpoint/2010/main" val="244924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57508-5573-A7F9-833C-DC2877513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EE3AB5-A5DF-6371-EF1C-C93F289AA1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FA24A-3F07-D787-C53B-2EAF8766A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DB727-6848-A738-A65A-15B6473AC7F5}"/>
              </a:ext>
            </a:extLst>
          </p:cNvPr>
          <p:cNvSpPr>
            <a:spLocks noGrp="1"/>
          </p:cNvSpPr>
          <p:nvPr>
            <p:ph type="dt" sz="half" idx="10"/>
          </p:nvPr>
        </p:nvSpPr>
        <p:spPr/>
        <p:txBody>
          <a:bodyPr/>
          <a:lstStyle/>
          <a:p>
            <a:fld id="{8EE15939-FEE8-684B-9F4C-7816EF3EA899}" type="datetimeFigureOut">
              <a:rPr lang="en-US" smtClean="0"/>
              <a:t>10/10/25</a:t>
            </a:fld>
            <a:endParaRPr lang="en-US"/>
          </a:p>
        </p:txBody>
      </p:sp>
      <p:sp>
        <p:nvSpPr>
          <p:cNvPr id="6" name="Footer Placeholder 5">
            <a:extLst>
              <a:ext uri="{FF2B5EF4-FFF2-40B4-BE49-F238E27FC236}">
                <a16:creationId xmlns:a16="http://schemas.microsoft.com/office/drawing/2014/main" id="{355216ED-B799-6C16-509B-5823E575EC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E143A-FF77-8EC7-26FA-946EEAEAB5F3}"/>
              </a:ext>
            </a:extLst>
          </p:cNvPr>
          <p:cNvSpPr>
            <a:spLocks noGrp="1"/>
          </p:cNvSpPr>
          <p:nvPr>
            <p:ph type="sldNum" sz="quarter" idx="12"/>
          </p:nvPr>
        </p:nvSpPr>
        <p:spPr/>
        <p:txBody>
          <a:bodyPr/>
          <a:lstStyle/>
          <a:p>
            <a:fld id="{EB3E3FE5-2A91-C14F-A642-BD06EF77312B}" type="slidenum">
              <a:rPr lang="en-US" smtClean="0"/>
              <a:t>‹#›</a:t>
            </a:fld>
            <a:endParaRPr lang="en-US"/>
          </a:p>
        </p:txBody>
      </p:sp>
    </p:spTree>
    <p:extLst>
      <p:ext uri="{BB962C8B-B14F-4D97-AF65-F5344CB8AC3E}">
        <p14:creationId xmlns:p14="http://schemas.microsoft.com/office/powerpoint/2010/main" val="56385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272B-F685-E97C-07B2-CF405D7176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9228E1-3B51-7AE8-DD1A-BA1BC1E55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82F2E9-E9A9-116A-7479-CA174CCE1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E0F64-DCD7-28C1-D4F5-1C99EB2FEA5B}"/>
              </a:ext>
            </a:extLst>
          </p:cNvPr>
          <p:cNvSpPr>
            <a:spLocks noGrp="1"/>
          </p:cNvSpPr>
          <p:nvPr>
            <p:ph type="dt" sz="half" idx="10"/>
          </p:nvPr>
        </p:nvSpPr>
        <p:spPr/>
        <p:txBody>
          <a:bodyPr/>
          <a:lstStyle/>
          <a:p>
            <a:fld id="{8EE15939-FEE8-684B-9F4C-7816EF3EA899}" type="datetimeFigureOut">
              <a:rPr lang="en-US" smtClean="0"/>
              <a:t>10/10/25</a:t>
            </a:fld>
            <a:endParaRPr lang="en-US"/>
          </a:p>
        </p:txBody>
      </p:sp>
      <p:sp>
        <p:nvSpPr>
          <p:cNvPr id="6" name="Footer Placeholder 5">
            <a:extLst>
              <a:ext uri="{FF2B5EF4-FFF2-40B4-BE49-F238E27FC236}">
                <a16:creationId xmlns:a16="http://schemas.microsoft.com/office/drawing/2014/main" id="{9B971BC0-491A-0CC2-CB5D-CD49BA978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464FC7-E0D0-B8F7-E4F9-082543155C44}"/>
              </a:ext>
            </a:extLst>
          </p:cNvPr>
          <p:cNvSpPr>
            <a:spLocks noGrp="1"/>
          </p:cNvSpPr>
          <p:nvPr>
            <p:ph type="sldNum" sz="quarter" idx="12"/>
          </p:nvPr>
        </p:nvSpPr>
        <p:spPr/>
        <p:txBody>
          <a:bodyPr/>
          <a:lstStyle/>
          <a:p>
            <a:fld id="{EB3E3FE5-2A91-C14F-A642-BD06EF77312B}" type="slidenum">
              <a:rPr lang="en-US" smtClean="0"/>
              <a:t>‹#›</a:t>
            </a:fld>
            <a:endParaRPr lang="en-US"/>
          </a:p>
        </p:txBody>
      </p:sp>
    </p:spTree>
    <p:extLst>
      <p:ext uri="{BB962C8B-B14F-4D97-AF65-F5344CB8AC3E}">
        <p14:creationId xmlns:p14="http://schemas.microsoft.com/office/powerpoint/2010/main" val="407802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957F2C-2DD4-6FB6-0D39-E4749C1F2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CE1E20-AD5F-C4DA-C874-D7CD30879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E6E57-4920-5B61-D979-827D904130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15939-FEE8-684B-9F4C-7816EF3EA899}" type="datetimeFigureOut">
              <a:rPr lang="en-US" smtClean="0"/>
              <a:t>10/10/25</a:t>
            </a:fld>
            <a:endParaRPr lang="en-US"/>
          </a:p>
        </p:txBody>
      </p:sp>
      <p:sp>
        <p:nvSpPr>
          <p:cNvPr id="5" name="Footer Placeholder 4">
            <a:extLst>
              <a:ext uri="{FF2B5EF4-FFF2-40B4-BE49-F238E27FC236}">
                <a16:creationId xmlns:a16="http://schemas.microsoft.com/office/drawing/2014/main" id="{B65F6ADE-F4F1-25DE-A795-FA4BC33AED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23A3C9-9185-C177-32E8-8986CE8DA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E3FE5-2A91-C14F-A642-BD06EF77312B}" type="slidenum">
              <a:rPr lang="en-US" smtClean="0"/>
              <a:t>‹#›</a:t>
            </a:fld>
            <a:endParaRPr lang="en-US"/>
          </a:p>
        </p:txBody>
      </p:sp>
    </p:spTree>
    <p:extLst>
      <p:ext uri="{BB962C8B-B14F-4D97-AF65-F5344CB8AC3E}">
        <p14:creationId xmlns:p14="http://schemas.microsoft.com/office/powerpoint/2010/main" val="686408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355D-22B8-6A9A-AD3F-0B96324FBA98}"/>
              </a:ext>
            </a:extLst>
          </p:cNvPr>
          <p:cNvSpPr>
            <a:spLocks noGrp="1"/>
          </p:cNvSpPr>
          <p:nvPr>
            <p:ph type="ctrTitle"/>
          </p:nvPr>
        </p:nvSpPr>
        <p:spPr/>
        <p:txBody>
          <a:bodyPr/>
          <a:lstStyle/>
          <a:p>
            <a:r>
              <a:rPr lang="en-US" dirty="0"/>
              <a:t>Lucy </a:t>
            </a:r>
            <a:r>
              <a:rPr lang="en-US" dirty="0" err="1"/>
              <a:t>Donaldjohanson</a:t>
            </a:r>
            <a:br>
              <a:rPr lang="en-US" dirty="0"/>
            </a:br>
            <a:r>
              <a:rPr lang="en-US" dirty="0"/>
              <a:t>L’LORRI Review</a:t>
            </a:r>
          </a:p>
        </p:txBody>
      </p:sp>
      <p:sp>
        <p:nvSpPr>
          <p:cNvPr id="3" name="Subtitle 2">
            <a:extLst>
              <a:ext uri="{FF2B5EF4-FFF2-40B4-BE49-F238E27FC236}">
                <a16:creationId xmlns:a16="http://schemas.microsoft.com/office/drawing/2014/main" id="{69A005D2-4D63-12C9-FE68-611A7083E3B8}"/>
              </a:ext>
            </a:extLst>
          </p:cNvPr>
          <p:cNvSpPr>
            <a:spLocks noGrp="1"/>
          </p:cNvSpPr>
          <p:nvPr>
            <p:ph type="subTitle" idx="1"/>
          </p:nvPr>
        </p:nvSpPr>
        <p:spPr/>
        <p:txBody>
          <a:bodyPr/>
          <a:lstStyle/>
          <a:p>
            <a:r>
              <a:rPr lang="en-US" dirty="0"/>
              <a:t>Adeline </a:t>
            </a:r>
            <a:r>
              <a:rPr lang="en-US" dirty="0" err="1"/>
              <a:t>Gicquel</a:t>
            </a:r>
            <a:endParaRPr lang="en-US" dirty="0"/>
          </a:p>
          <a:p>
            <a:r>
              <a:rPr lang="en-US" dirty="0"/>
              <a:t>October 16-17, 2025</a:t>
            </a:r>
          </a:p>
          <a:p>
            <a:endParaRPr lang="en-US" dirty="0"/>
          </a:p>
        </p:txBody>
      </p:sp>
    </p:spTree>
    <p:extLst>
      <p:ext uri="{BB962C8B-B14F-4D97-AF65-F5344CB8AC3E}">
        <p14:creationId xmlns:p14="http://schemas.microsoft.com/office/powerpoint/2010/main" val="322257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A2497-266A-1B99-D461-33A922D117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D0B8FF-91AA-4214-36A1-93C60C64D577}"/>
              </a:ext>
            </a:extLst>
          </p:cNvPr>
          <p:cNvSpPr>
            <a:spLocks noGrp="1"/>
          </p:cNvSpPr>
          <p:nvPr>
            <p:ph type="title"/>
          </p:nvPr>
        </p:nvSpPr>
        <p:spPr/>
        <p:txBody>
          <a:bodyPr/>
          <a:lstStyle/>
          <a:p>
            <a:r>
              <a:rPr lang="en-US" dirty="0"/>
              <a:t>Raw Data - Primary data 1x1 Comparison</a:t>
            </a:r>
          </a:p>
        </p:txBody>
      </p:sp>
      <p:sp>
        <p:nvSpPr>
          <p:cNvPr id="3" name="Content Placeholder 2">
            <a:extLst>
              <a:ext uri="{FF2B5EF4-FFF2-40B4-BE49-F238E27FC236}">
                <a16:creationId xmlns:a16="http://schemas.microsoft.com/office/drawing/2014/main" id="{DB3D8986-3813-7E1C-06E2-EFBB37BF827A}"/>
              </a:ext>
            </a:extLst>
          </p:cNvPr>
          <p:cNvSpPr>
            <a:spLocks noGrp="1"/>
          </p:cNvSpPr>
          <p:nvPr>
            <p:ph idx="1"/>
          </p:nvPr>
        </p:nvSpPr>
        <p:spPr/>
        <p:txBody>
          <a:bodyPr/>
          <a:lstStyle/>
          <a:p>
            <a:r>
              <a:rPr lang="en-US" sz="1400" dirty="0">
                <a:latin typeface="Helvetica" pitchFamily="2" charset="0"/>
              </a:rPr>
              <a:t>2 consecutives images </a:t>
            </a:r>
          </a:p>
          <a:p>
            <a:r>
              <a:rPr lang="en-US" sz="1400" dirty="0">
                <a:latin typeface="Helvetica" pitchFamily="2" charset="0"/>
              </a:rPr>
              <a:t>Example 	</a:t>
            </a:r>
          </a:p>
          <a:p>
            <a:pPr lvl="1"/>
            <a:r>
              <a:rPr lang="en-US" sz="1200" dirty="0">
                <a:latin typeface="Helvetica" pitchFamily="2" charset="0"/>
              </a:rPr>
              <a:t>lor_0798443121_04766_00001_1x1_eng_03 - &lt;</a:t>
            </a:r>
            <a:r>
              <a:rPr lang="en-US" sz="1200" dirty="0" err="1">
                <a:latin typeface="Helvetica" pitchFamily="2" charset="0"/>
              </a:rPr>
              <a:t>img:exposure_duration</a:t>
            </a:r>
            <a:r>
              <a:rPr lang="en-US" sz="1200" dirty="0">
                <a:latin typeface="Helvetica" pitchFamily="2" charset="0"/>
              </a:rPr>
              <a:t> unit="s"&gt;0.09976875</a:t>
            </a:r>
          </a:p>
          <a:p>
            <a:pPr lvl="1"/>
            <a:r>
              <a:rPr lang="en-US" sz="1200" dirty="0">
                <a:latin typeface="Helvetica" pitchFamily="2" charset="0"/>
              </a:rPr>
              <a:t>lor_0798443132_04767_00001_1x1_eng_03 - &lt;</a:t>
            </a:r>
            <a:r>
              <a:rPr lang="en-US" sz="1200" dirty="0" err="1">
                <a:latin typeface="Helvetica" pitchFamily="2" charset="0"/>
              </a:rPr>
              <a:t>img:exposure_duration</a:t>
            </a:r>
            <a:r>
              <a:rPr lang="en-US" sz="1200" dirty="0">
                <a:latin typeface="Helvetica" pitchFamily="2" charset="0"/>
              </a:rPr>
              <a:t> unit="s"&gt;0.005</a:t>
            </a:r>
          </a:p>
          <a:p>
            <a:endParaRPr lang="en-US" sz="1400" dirty="0">
              <a:latin typeface="Helvetica" pitchFamily="2" charset="0"/>
            </a:endParaRPr>
          </a:p>
          <a:p>
            <a:endParaRPr lang="en-US" sz="1400" dirty="0">
              <a:latin typeface="Helvetica" pitchFamily="2" charset="0"/>
            </a:endParaRPr>
          </a:p>
          <a:p>
            <a:pPr marL="0" indent="0">
              <a:buNone/>
            </a:pPr>
            <a:endParaRPr lang="en-US" sz="1400" dirty="0">
              <a:latin typeface="Helvetica" pitchFamily="2" charset="0"/>
            </a:endParaRPr>
          </a:p>
          <a:p>
            <a:endParaRPr lang="en-US" dirty="0"/>
          </a:p>
        </p:txBody>
      </p:sp>
      <p:pic>
        <p:nvPicPr>
          <p:cNvPr id="4" name="Picture 3">
            <a:extLst>
              <a:ext uri="{FF2B5EF4-FFF2-40B4-BE49-F238E27FC236}">
                <a16:creationId xmlns:a16="http://schemas.microsoft.com/office/drawing/2014/main" id="{48F87F54-747F-BA59-0F0B-1A2E8A389558}"/>
              </a:ext>
            </a:extLst>
          </p:cNvPr>
          <p:cNvPicPr>
            <a:picLocks noChangeAspect="1"/>
          </p:cNvPicPr>
          <p:nvPr/>
        </p:nvPicPr>
        <p:blipFill>
          <a:blip r:embed="rId3"/>
          <a:stretch>
            <a:fillRect/>
          </a:stretch>
        </p:blipFill>
        <p:spPr>
          <a:xfrm>
            <a:off x="390797" y="3244266"/>
            <a:ext cx="4364083" cy="3201520"/>
          </a:xfrm>
          <a:prstGeom prst="rect">
            <a:avLst/>
          </a:prstGeom>
        </p:spPr>
      </p:pic>
      <p:pic>
        <p:nvPicPr>
          <p:cNvPr id="5" name="Picture 4">
            <a:extLst>
              <a:ext uri="{FF2B5EF4-FFF2-40B4-BE49-F238E27FC236}">
                <a16:creationId xmlns:a16="http://schemas.microsoft.com/office/drawing/2014/main" id="{436B1239-5259-8F7A-9065-0D86C4B6D737}"/>
              </a:ext>
            </a:extLst>
          </p:cNvPr>
          <p:cNvPicPr>
            <a:picLocks/>
          </p:cNvPicPr>
          <p:nvPr/>
        </p:nvPicPr>
        <p:blipFill>
          <a:blip r:embed="rId4"/>
          <a:stretch>
            <a:fillRect/>
          </a:stretch>
        </p:blipFill>
        <p:spPr>
          <a:xfrm>
            <a:off x="8778240" y="3474720"/>
            <a:ext cx="3319272" cy="2377440"/>
          </a:xfrm>
          <a:prstGeom prst="rect">
            <a:avLst/>
          </a:prstGeom>
        </p:spPr>
      </p:pic>
      <p:sp>
        <p:nvSpPr>
          <p:cNvPr id="7" name="TextBox 6">
            <a:extLst>
              <a:ext uri="{FF2B5EF4-FFF2-40B4-BE49-F238E27FC236}">
                <a16:creationId xmlns:a16="http://schemas.microsoft.com/office/drawing/2014/main" id="{6FF4547E-3B53-30F9-378D-7593F2AB5B20}"/>
              </a:ext>
            </a:extLst>
          </p:cNvPr>
          <p:cNvSpPr txBox="1"/>
          <p:nvPr/>
        </p:nvSpPr>
        <p:spPr>
          <a:xfrm>
            <a:off x="320040" y="3201370"/>
            <a:ext cx="2312671" cy="215444"/>
          </a:xfrm>
          <a:prstGeom prst="rect">
            <a:avLst/>
          </a:prstGeom>
          <a:noFill/>
        </p:spPr>
        <p:txBody>
          <a:bodyPr wrap="square">
            <a:spAutoFit/>
          </a:bodyPr>
          <a:lstStyle/>
          <a:p>
            <a:r>
              <a:rPr lang="en-US" sz="800" dirty="0">
                <a:latin typeface="Helvetica" pitchFamily="2" charset="0"/>
              </a:rPr>
              <a:t>lor_0798443121_04766_00001_1x1_eng_03</a:t>
            </a:r>
            <a:endParaRPr lang="en-US" sz="800" dirty="0"/>
          </a:p>
        </p:txBody>
      </p:sp>
      <p:sp>
        <p:nvSpPr>
          <p:cNvPr id="9" name="TextBox 8">
            <a:extLst>
              <a:ext uri="{FF2B5EF4-FFF2-40B4-BE49-F238E27FC236}">
                <a16:creationId xmlns:a16="http://schemas.microsoft.com/office/drawing/2014/main" id="{DB689E94-23A6-B54D-3EC3-7BB68F0D3876}"/>
              </a:ext>
            </a:extLst>
          </p:cNvPr>
          <p:cNvSpPr txBox="1"/>
          <p:nvPr/>
        </p:nvSpPr>
        <p:spPr>
          <a:xfrm>
            <a:off x="2514600" y="3201370"/>
            <a:ext cx="2295253" cy="215444"/>
          </a:xfrm>
          <a:prstGeom prst="rect">
            <a:avLst/>
          </a:prstGeom>
          <a:noFill/>
        </p:spPr>
        <p:txBody>
          <a:bodyPr wrap="square">
            <a:spAutoFit/>
          </a:bodyPr>
          <a:lstStyle/>
          <a:p>
            <a:r>
              <a:rPr lang="en-US" sz="800" dirty="0">
                <a:latin typeface="Helvetica" pitchFamily="2" charset="0"/>
              </a:rPr>
              <a:t>lor_0798443132_04767_00001_1x1_eng_03</a:t>
            </a:r>
          </a:p>
        </p:txBody>
      </p:sp>
      <p:sp>
        <p:nvSpPr>
          <p:cNvPr id="10" name="TextBox 9">
            <a:extLst>
              <a:ext uri="{FF2B5EF4-FFF2-40B4-BE49-F238E27FC236}">
                <a16:creationId xmlns:a16="http://schemas.microsoft.com/office/drawing/2014/main" id="{C41CC2EB-F074-2BCD-C3F2-F44C16FF4F57}"/>
              </a:ext>
            </a:extLst>
          </p:cNvPr>
          <p:cNvSpPr txBox="1"/>
          <p:nvPr/>
        </p:nvSpPr>
        <p:spPr>
          <a:xfrm>
            <a:off x="9418320" y="3108960"/>
            <a:ext cx="2295253" cy="215444"/>
          </a:xfrm>
          <a:prstGeom prst="rect">
            <a:avLst/>
          </a:prstGeom>
          <a:noFill/>
        </p:spPr>
        <p:txBody>
          <a:bodyPr wrap="square">
            <a:spAutoFit/>
          </a:bodyPr>
          <a:lstStyle/>
          <a:p>
            <a:r>
              <a:rPr lang="en-US" sz="800" dirty="0">
                <a:latin typeface="Helvetica" pitchFamily="2" charset="0"/>
              </a:rPr>
              <a:t>lor_0798443132_04767_00001_1x1_eng_03</a:t>
            </a:r>
          </a:p>
        </p:txBody>
      </p:sp>
      <p:pic>
        <p:nvPicPr>
          <p:cNvPr id="11" name="Picture 10">
            <a:extLst>
              <a:ext uri="{FF2B5EF4-FFF2-40B4-BE49-F238E27FC236}">
                <a16:creationId xmlns:a16="http://schemas.microsoft.com/office/drawing/2014/main" id="{40EADB9A-2A44-91BC-6B35-CC0DF1018C02}"/>
              </a:ext>
            </a:extLst>
          </p:cNvPr>
          <p:cNvPicPr>
            <a:picLocks noChangeAspect="1"/>
          </p:cNvPicPr>
          <p:nvPr/>
        </p:nvPicPr>
        <p:blipFill>
          <a:blip r:embed="rId5"/>
          <a:stretch>
            <a:fillRect/>
          </a:stretch>
        </p:blipFill>
        <p:spPr>
          <a:xfrm>
            <a:off x="5394960" y="3474720"/>
            <a:ext cx="3316135" cy="2377440"/>
          </a:xfrm>
          <a:prstGeom prst="rect">
            <a:avLst/>
          </a:prstGeom>
        </p:spPr>
      </p:pic>
      <p:sp>
        <p:nvSpPr>
          <p:cNvPr id="12" name="TextBox 11">
            <a:extLst>
              <a:ext uri="{FF2B5EF4-FFF2-40B4-BE49-F238E27FC236}">
                <a16:creationId xmlns:a16="http://schemas.microsoft.com/office/drawing/2014/main" id="{ED6670F7-8E2C-FA46-93F5-45BD9BF1DD2F}"/>
              </a:ext>
            </a:extLst>
          </p:cNvPr>
          <p:cNvSpPr txBox="1"/>
          <p:nvPr/>
        </p:nvSpPr>
        <p:spPr>
          <a:xfrm>
            <a:off x="5943600" y="3108960"/>
            <a:ext cx="2295253" cy="215444"/>
          </a:xfrm>
          <a:prstGeom prst="rect">
            <a:avLst/>
          </a:prstGeom>
          <a:noFill/>
        </p:spPr>
        <p:txBody>
          <a:bodyPr wrap="square">
            <a:spAutoFit/>
          </a:bodyPr>
          <a:lstStyle/>
          <a:p>
            <a:r>
              <a:rPr lang="en-US" sz="800" dirty="0">
                <a:latin typeface="Helvetica" pitchFamily="2" charset="0"/>
              </a:rPr>
              <a:t>lor_0798443132_04767_00001_1x1_eng_03</a:t>
            </a:r>
          </a:p>
        </p:txBody>
      </p:sp>
    </p:spTree>
    <p:extLst>
      <p:ext uri="{BB962C8B-B14F-4D97-AF65-F5344CB8AC3E}">
        <p14:creationId xmlns:p14="http://schemas.microsoft.com/office/powerpoint/2010/main" val="365354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CF2AC-DB45-F503-7331-970C855D7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BEE0D-84B5-B844-E44D-9416D8C9D552}"/>
              </a:ext>
            </a:extLst>
          </p:cNvPr>
          <p:cNvSpPr>
            <a:spLocks noGrp="1"/>
          </p:cNvSpPr>
          <p:nvPr>
            <p:ph type="title"/>
          </p:nvPr>
        </p:nvSpPr>
        <p:spPr/>
        <p:txBody>
          <a:bodyPr/>
          <a:lstStyle/>
          <a:p>
            <a:r>
              <a:rPr lang="en-US" dirty="0"/>
              <a:t>Partially Processed Data - Primary data 1x1</a:t>
            </a:r>
          </a:p>
        </p:txBody>
      </p:sp>
      <p:sp>
        <p:nvSpPr>
          <p:cNvPr id="3" name="Content Placeholder 2">
            <a:extLst>
              <a:ext uri="{FF2B5EF4-FFF2-40B4-BE49-F238E27FC236}">
                <a16:creationId xmlns:a16="http://schemas.microsoft.com/office/drawing/2014/main" id="{74155B89-E6DF-5077-5F19-B3D8E77A17F4}"/>
              </a:ext>
            </a:extLst>
          </p:cNvPr>
          <p:cNvSpPr>
            <a:spLocks noGrp="1"/>
          </p:cNvSpPr>
          <p:nvPr>
            <p:ph idx="1"/>
          </p:nvPr>
        </p:nvSpPr>
        <p:spPr/>
        <p:txBody>
          <a:bodyPr/>
          <a:lstStyle/>
          <a:p>
            <a:r>
              <a:rPr lang="en-US" sz="1400" dirty="0">
                <a:latin typeface="Helvetica" pitchFamily="2" charset="0"/>
              </a:rPr>
              <a:t>No difference in display between DS9, </a:t>
            </a:r>
            <a:r>
              <a:rPr lang="en-US" sz="1400" dirty="0" err="1">
                <a:latin typeface="Helvetica" pitchFamily="2" charset="0"/>
              </a:rPr>
              <a:t>fv</a:t>
            </a:r>
            <a:r>
              <a:rPr lang="en-US" sz="1400" dirty="0">
                <a:latin typeface="Helvetica" pitchFamily="2" charset="0"/>
              </a:rPr>
              <a:t>, and PDS4 viewer</a:t>
            </a:r>
          </a:p>
          <a:p>
            <a:r>
              <a:rPr lang="en-US" sz="1400" dirty="0">
                <a:latin typeface="Helvetica" pitchFamily="2" charset="0"/>
              </a:rPr>
              <a:t>Able to open primary data and extensions with PDS4 viewer</a:t>
            </a:r>
          </a:p>
          <a:p>
            <a:r>
              <a:rPr lang="en-US" sz="1400" dirty="0">
                <a:latin typeface="Helvetica" pitchFamily="2" charset="0"/>
              </a:rPr>
              <a:t>Example lor_0798443121_04766_00001_1x1_sci_03</a:t>
            </a:r>
          </a:p>
          <a:p>
            <a:endParaRPr lang="en-US" sz="1400" dirty="0">
              <a:latin typeface="Helvetica" pitchFamily="2" charset="0"/>
            </a:endParaRPr>
          </a:p>
          <a:p>
            <a:pPr marL="0" indent="0">
              <a:buNone/>
            </a:pPr>
            <a:endParaRPr lang="en-US" sz="1400" dirty="0">
              <a:latin typeface="Helvetica" pitchFamily="2" charset="0"/>
            </a:endParaRPr>
          </a:p>
          <a:p>
            <a:endParaRPr lang="en-US" dirty="0"/>
          </a:p>
        </p:txBody>
      </p:sp>
      <p:pic>
        <p:nvPicPr>
          <p:cNvPr id="5" name="Picture 4">
            <a:extLst>
              <a:ext uri="{FF2B5EF4-FFF2-40B4-BE49-F238E27FC236}">
                <a16:creationId xmlns:a16="http://schemas.microsoft.com/office/drawing/2014/main" id="{F52B6D33-860B-FE57-D70A-73478FB91DBD}"/>
              </a:ext>
            </a:extLst>
          </p:cNvPr>
          <p:cNvPicPr>
            <a:picLocks/>
          </p:cNvPicPr>
          <p:nvPr/>
        </p:nvPicPr>
        <p:blipFill>
          <a:blip r:embed="rId3"/>
          <a:srcRect/>
          <a:stretch/>
        </p:blipFill>
        <p:spPr>
          <a:xfrm>
            <a:off x="1371600" y="3840480"/>
            <a:ext cx="2743200" cy="3017520"/>
          </a:xfrm>
          <a:prstGeom prst="rect">
            <a:avLst/>
          </a:prstGeom>
        </p:spPr>
      </p:pic>
      <p:pic>
        <p:nvPicPr>
          <p:cNvPr id="7" name="Picture 6">
            <a:extLst>
              <a:ext uri="{FF2B5EF4-FFF2-40B4-BE49-F238E27FC236}">
                <a16:creationId xmlns:a16="http://schemas.microsoft.com/office/drawing/2014/main" id="{4D19FEFF-5CF9-B344-A03A-A168D104CF7A}"/>
              </a:ext>
            </a:extLst>
          </p:cNvPr>
          <p:cNvPicPr>
            <a:picLocks/>
          </p:cNvPicPr>
          <p:nvPr/>
        </p:nvPicPr>
        <p:blipFill>
          <a:blip r:embed="rId4"/>
          <a:srcRect/>
          <a:stretch/>
        </p:blipFill>
        <p:spPr>
          <a:xfrm>
            <a:off x="4572000" y="3840480"/>
            <a:ext cx="2743200" cy="3017520"/>
          </a:xfrm>
          <a:prstGeom prst="rect">
            <a:avLst/>
          </a:prstGeom>
        </p:spPr>
      </p:pic>
      <p:pic>
        <p:nvPicPr>
          <p:cNvPr id="10" name="Picture 9">
            <a:extLst>
              <a:ext uri="{FF2B5EF4-FFF2-40B4-BE49-F238E27FC236}">
                <a16:creationId xmlns:a16="http://schemas.microsoft.com/office/drawing/2014/main" id="{CA7C05DA-7CF8-915B-DC2E-D0C97CDF86EA}"/>
              </a:ext>
            </a:extLst>
          </p:cNvPr>
          <p:cNvPicPr>
            <a:picLocks/>
          </p:cNvPicPr>
          <p:nvPr/>
        </p:nvPicPr>
        <p:blipFill>
          <a:blip r:embed="rId5"/>
          <a:srcRect/>
          <a:stretch/>
        </p:blipFill>
        <p:spPr>
          <a:xfrm>
            <a:off x="8232750" y="1554480"/>
            <a:ext cx="3657600" cy="2651760"/>
          </a:xfrm>
          <a:prstGeom prst="rect">
            <a:avLst/>
          </a:prstGeom>
        </p:spPr>
      </p:pic>
      <p:pic>
        <p:nvPicPr>
          <p:cNvPr id="11" name="Picture 10">
            <a:extLst>
              <a:ext uri="{FF2B5EF4-FFF2-40B4-BE49-F238E27FC236}">
                <a16:creationId xmlns:a16="http://schemas.microsoft.com/office/drawing/2014/main" id="{60C8178B-4414-8CDC-B177-C2CA90614833}"/>
              </a:ext>
            </a:extLst>
          </p:cNvPr>
          <p:cNvPicPr>
            <a:picLocks noChangeAspect="1"/>
          </p:cNvPicPr>
          <p:nvPr/>
        </p:nvPicPr>
        <p:blipFill>
          <a:blip r:embed="rId6"/>
          <a:srcRect/>
          <a:stretch/>
        </p:blipFill>
        <p:spPr>
          <a:xfrm>
            <a:off x="8412480" y="4297680"/>
            <a:ext cx="3289712" cy="2380743"/>
          </a:xfrm>
          <a:prstGeom prst="rect">
            <a:avLst/>
          </a:prstGeom>
        </p:spPr>
      </p:pic>
      <p:pic>
        <p:nvPicPr>
          <p:cNvPr id="4" name="Picture 3">
            <a:extLst>
              <a:ext uri="{FF2B5EF4-FFF2-40B4-BE49-F238E27FC236}">
                <a16:creationId xmlns:a16="http://schemas.microsoft.com/office/drawing/2014/main" id="{5CE13AB5-B461-AAF2-526A-F2FFB55DED66}"/>
              </a:ext>
            </a:extLst>
          </p:cNvPr>
          <p:cNvPicPr>
            <a:picLocks/>
          </p:cNvPicPr>
          <p:nvPr/>
        </p:nvPicPr>
        <p:blipFill>
          <a:blip r:embed="rId7"/>
          <a:stretch>
            <a:fillRect/>
          </a:stretch>
        </p:blipFill>
        <p:spPr>
          <a:xfrm>
            <a:off x="1005840" y="2743200"/>
            <a:ext cx="6766560" cy="1097054"/>
          </a:xfrm>
          <a:prstGeom prst="rect">
            <a:avLst/>
          </a:prstGeom>
        </p:spPr>
      </p:pic>
    </p:spTree>
    <p:extLst>
      <p:ext uri="{BB962C8B-B14F-4D97-AF65-F5344CB8AC3E}">
        <p14:creationId xmlns:p14="http://schemas.microsoft.com/office/powerpoint/2010/main" val="389731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CBE10-632D-CDC7-DB07-CCAF42E10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BFDB8-51B5-C117-E730-41BFD0FEB914}"/>
              </a:ext>
            </a:extLst>
          </p:cNvPr>
          <p:cNvSpPr>
            <a:spLocks noGrp="1"/>
          </p:cNvSpPr>
          <p:nvPr>
            <p:ph type="title"/>
          </p:nvPr>
        </p:nvSpPr>
        <p:spPr/>
        <p:txBody>
          <a:bodyPr/>
          <a:lstStyle/>
          <a:p>
            <a:r>
              <a:rPr lang="en-US" dirty="0"/>
              <a:t>Partially Processed Data - Extension data 1x1</a:t>
            </a:r>
          </a:p>
        </p:txBody>
      </p:sp>
      <p:sp>
        <p:nvSpPr>
          <p:cNvPr id="3" name="Content Placeholder 2">
            <a:extLst>
              <a:ext uri="{FF2B5EF4-FFF2-40B4-BE49-F238E27FC236}">
                <a16:creationId xmlns:a16="http://schemas.microsoft.com/office/drawing/2014/main" id="{4DA9A330-4BDC-8C2A-75FD-A3A18585B613}"/>
              </a:ext>
            </a:extLst>
          </p:cNvPr>
          <p:cNvSpPr>
            <a:spLocks noGrp="1"/>
          </p:cNvSpPr>
          <p:nvPr>
            <p:ph idx="1"/>
          </p:nvPr>
        </p:nvSpPr>
        <p:spPr/>
        <p:txBody>
          <a:bodyPr/>
          <a:lstStyle/>
          <a:p>
            <a:r>
              <a:rPr lang="en-US" sz="1400" dirty="0">
                <a:latin typeface="Helvetica" pitchFamily="2" charset="0"/>
              </a:rPr>
              <a:t>Example lor_0798443121_04766_00001_1x1_sci_03</a:t>
            </a:r>
          </a:p>
          <a:p>
            <a:pPr marL="0" indent="0">
              <a:buNone/>
            </a:pPr>
            <a:endParaRPr lang="en-US" sz="1400" dirty="0">
              <a:latin typeface="Helvetica" pitchFamily="2" charset="0"/>
            </a:endParaRPr>
          </a:p>
          <a:p>
            <a:endParaRPr lang="en-US" dirty="0"/>
          </a:p>
        </p:txBody>
      </p:sp>
      <p:pic>
        <p:nvPicPr>
          <p:cNvPr id="5" name="Picture 4">
            <a:extLst>
              <a:ext uri="{FF2B5EF4-FFF2-40B4-BE49-F238E27FC236}">
                <a16:creationId xmlns:a16="http://schemas.microsoft.com/office/drawing/2014/main" id="{28BD1462-DB9E-6606-C987-62BE3463D09D}"/>
              </a:ext>
            </a:extLst>
          </p:cNvPr>
          <p:cNvPicPr>
            <a:picLocks noChangeAspect="1"/>
          </p:cNvPicPr>
          <p:nvPr/>
        </p:nvPicPr>
        <p:blipFill>
          <a:blip r:embed="rId3"/>
          <a:srcRect/>
          <a:stretch/>
        </p:blipFill>
        <p:spPr>
          <a:xfrm>
            <a:off x="1645920" y="2377440"/>
            <a:ext cx="3383153" cy="4388650"/>
          </a:xfrm>
          <a:prstGeom prst="rect">
            <a:avLst/>
          </a:prstGeom>
        </p:spPr>
      </p:pic>
      <p:pic>
        <p:nvPicPr>
          <p:cNvPr id="7" name="Picture 6">
            <a:extLst>
              <a:ext uri="{FF2B5EF4-FFF2-40B4-BE49-F238E27FC236}">
                <a16:creationId xmlns:a16="http://schemas.microsoft.com/office/drawing/2014/main" id="{9E03DD74-0D2A-1F52-D591-A10413D6C56A}"/>
              </a:ext>
            </a:extLst>
          </p:cNvPr>
          <p:cNvPicPr>
            <a:picLocks/>
          </p:cNvPicPr>
          <p:nvPr/>
        </p:nvPicPr>
        <p:blipFill>
          <a:blip r:embed="rId4"/>
          <a:srcRect/>
          <a:stretch/>
        </p:blipFill>
        <p:spPr>
          <a:xfrm>
            <a:off x="5760720" y="2377440"/>
            <a:ext cx="3383280" cy="4389120"/>
          </a:xfrm>
          <a:prstGeom prst="rect">
            <a:avLst/>
          </a:prstGeom>
        </p:spPr>
      </p:pic>
    </p:spTree>
    <p:extLst>
      <p:ext uri="{BB962C8B-B14F-4D97-AF65-F5344CB8AC3E}">
        <p14:creationId xmlns:p14="http://schemas.microsoft.com/office/powerpoint/2010/main" val="397103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E5D17-96F4-48DE-54AC-B68D183F9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8586B-39EC-E260-A757-0D5C157640CD}"/>
              </a:ext>
            </a:extLst>
          </p:cNvPr>
          <p:cNvSpPr>
            <a:spLocks noGrp="1"/>
          </p:cNvSpPr>
          <p:nvPr>
            <p:ph type="title"/>
          </p:nvPr>
        </p:nvSpPr>
        <p:spPr/>
        <p:txBody>
          <a:bodyPr/>
          <a:lstStyle/>
          <a:p>
            <a:r>
              <a:rPr lang="en-US" dirty="0"/>
              <a:t>Raw Data - Primary data 4x4</a:t>
            </a:r>
          </a:p>
        </p:txBody>
      </p:sp>
      <p:sp>
        <p:nvSpPr>
          <p:cNvPr id="3" name="Content Placeholder 2">
            <a:extLst>
              <a:ext uri="{FF2B5EF4-FFF2-40B4-BE49-F238E27FC236}">
                <a16:creationId xmlns:a16="http://schemas.microsoft.com/office/drawing/2014/main" id="{211F8CE0-945B-D37F-ECB3-08040AE71E99}"/>
              </a:ext>
            </a:extLst>
          </p:cNvPr>
          <p:cNvSpPr>
            <a:spLocks noGrp="1"/>
          </p:cNvSpPr>
          <p:nvPr>
            <p:ph idx="1"/>
          </p:nvPr>
        </p:nvSpPr>
        <p:spPr/>
        <p:txBody>
          <a:bodyPr/>
          <a:lstStyle/>
          <a:p>
            <a:r>
              <a:rPr lang="en-US" sz="1400" dirty="0">
                <a:latin typeface="Helvetica" pitchFamily="2" charset="0"/>
              </a:rPr>
              <a:t>No difference in display between DS9, </a:t>
            </a:r>
            <a:r>
              <a:rPr lang="en-US" sz="1400" dirty="0" err="1">
                <a:latin typeface="Helvetica" pitchFamily="2" charset="0"/>
              </a:rPr>
              <a:t>fv</a:t>
            </a:r>
            <a:r>
              <a:rPr lang="en-US" sz="1400" dirty="0">
                <a:latin typeface="Helvetica" pitchFamily="2" charset="0"/>
              </a:rPr>
              <a:t>, and PDS4 viewer</a:t>
            </a:r>
          </a:p>
          <a:p>
            <a:r>
              <a:rPr lang="en-US" sz="1400" dirty="0">
                <a:latin typeface="Helvetica" pitchFamily="2" charset="0"/>
              </a:rPr>
              <a:t>Able to open primary data and extensions with PDS4 viewer</a:t>
            </a:r>
          </a:p>
          <a:p>
            <a:r>
              <a:rPr lang="en-US" sz="1400" dirty="0">
                <a:latin typeface="Helvetica" pitchFamily="2" charset="0"/>
              </a:rPr>
              <a:t>Example lor_0798351569_04392_00005_4x4_eng_03</a:t>
            </a:r>
          </a:p>
          <a:p>
            <a:endParaRPr lang="en-US" sz="1400" dirty="0">
              <a:latin typeface="Helvetica" pitchFamily="2" charset="0"/>
            </a:endParaRPr>
          </a:p>
          <a:p>
            <a:pPr marL="0" indent="0">
              <a:buNone/>
            </a:pPr>
            <a:endParaRPr lang="en-US" sz="1400" dirty="0">
              <a:latin typeface="Helvetica" pitchFamily="2" charset="0"/>
            </a:endParaRPr>
          </a:p>
          <a:p>
            <a:endParaRPr lang="en-US" dirty="0"/>
          </a:p>
        </p:txBody>
      </p:sp>
      <p:pic>
        <p:nvPicPr>
          <p:cNvPr id="5" name="Picture 4">
            <a:extLst>
              <a:ext uri="{FF2B5EF4-FFF2-40B4-BE49-F238E27FC236}">
                <a16:creationId xmlns:a16="http://schemas.microsoft.com/office/drawing/2014/main" id="{6C72860F-3B09-53C5-C96F-359D25140648}"/>
              </a:ext>
            </a:extLst>
          </p:cNvPr>
          <p:cNvPicPr>
            <a:picLocks/>
          </p:cNvPicPr>
          <p:nvPr/>
        </p:nvPicPr>
        <p:blipFill>
          <a:blip r:embed="rId3"/>
          <a:srcRect/>
          <a:stretch/>
        </p:blipFill>
        <p:spPr>
          <a:xfrm>
            <a:off x="1371600" y="3840480"/>
            <a:ext cx="2743200" cy="3017520"/>
          </a:xfrm>
          <a:prstGeom prst="rect">
            <a:avLst/>
          </a:prstGeom>
        </p:spPr>
      </p:pic>
      <p:pic>
        <p:nvPicPr>
          <p:cNvPr id="7" name="Picture 6">
            <a:extLst>
              <a:ext uri="{FF2B5EF4-FFF2-40B4-BE49-F238E27FC236}">
                <a16:creationId xmlns:a16="http://schemas.microsoft.com/office/drawing/2014/main" id="{AAC6C62E-2AA7-6B17-55AB-4787B932D2C4}"/>
              </a:ext>
            </a:extLst>
          </p:cNvPr>
          <p:cNvPicPr>
            <a:picLocks noChangeAspect="1"/>
          </p:cNvPicPr>
          <p:nvPr/>
        </p:nvPicPr>
        <p:blipFill>
          <a:blip r:embed="rId4"/>
          <a:srcRect/>
          <a:stretch/>
        </p:blipFill>
        <p:spPr>
          <a:xfrm>
            <a:off x="4572000" y="3840480"/>
            <a:ext cx="2852114" cy="2971800"/>
          </a:xfrm>
          <a:prstGeom prst="rect">
            <a:avLst/>
          </a:prstGeom>
        </p:spPr>
      </p:pic>
      <p:pic>
        <p:nvPicPr>
          <p:cNvPr id="4" name="Picture 3">
            <a:extLst>
              <a:ext uri="{FF2B5EF4-FFF2-40B4-BE49-F238E27FC236}">
                <a16:creationId xmlns:a16="http://schemas.microsoft.com/office/drawing/2014/main" id="{BA677826-2AD1-13BB-F614-7F270149E710}"/>
              </a:ext>
            </a:extLst>
          </p:cNvPr>
          <p:cNvPicPr>
            <a:picLocks/>
          </p:cNvPicPr>
          <p:nvPr/>
        </p:nvPicPr>
        <p:blipFill>
          <a:blip r:embed="rId5"/>
          <a:stretch>
            <a:fillRect/>
          </a:stretch>
        </p:blipFill>
        <p:spPr>
          <a:xfrm>
            <a:off x="8412480" y="4297680"/>
            <a:ext cx="3291840" cy="2377440"/>
          </a:xfrm>
          <a:prstGeom prst="rect">
            <a:avLst/>
          </a:prstGeom>
        </p:spPr>
      </p:pic>
      <p:pic>
        <p:nvPicPr>
          <p:cNvPr id="6" name="Picture 5">
            <a:extLst>
              <a:ext uri="{FF2B5EF4-FFF2-40B4-BE49-F238E27FC236}">
                <a16:creationId xmlns:a16="http://schemas.microsoft.com/office/drawing/2014/main" id="{83CED89F-3467-A78C-F13E-038CAF9EF2F3}"/>
              </a:ext>
            </a:extLst>
          </p:cNvPr>
          <p:cNvPicPr>
            <a:picLocks/>
          </p:cNvPicPr>
          <p:nvPr/>
        </p:nvPicPr>
        <p:blipFill>
          <a:blip r:embed="rId6"/>
          <a:stretch>
            <a:fillRect/>
          </a:stretch>
        </p:blipFill>
        <p:spPr>
          <a:xfrm>
            <a:off x="8229600" y="1554480"/>
            <a:ext cx="3657600" cy="2651760"/>
          </a:xfrm>
          <a:prstGeom prst="rect">
            <a:avLst/>
          </a:prstGeom>
        </p:spPr>
      </p:pic>
      <p:pic>
        <p:nvPicPr>
          <p:cNvPr id="8" name="Picture 7">
            <a:extLst>
              <a:ext uri="{FF2B5EF4-FFF2-40B4-BE49-F238E27FC236}">
                <a16:creationId xmlns:a16="http://schemas.microsoft.com/office/drawing/2014/main" id="{5AB78FC2-476B-E43E-C626-A8D8654656C2}"/>
              </a:ext>
            </a:extLst>
          </p:cNvPr>
          <p:cNvPicPr>
            <a:picLocks/>
          </p:cNvPicPr>
          <p:nvPr/>
        </p:nvPicPr>
        <p:blipFill>
          <a:blip r:embed="rId7"/>
          <a:stretch>
            <a:fillRect/>
          </a:stretch>
        </p:blipFill>
        <p:spPr>
          <a:xfrm>
            <a:off x="1005840" y="2743200"/>
            <a:ext cx="6766560" cy="1097280"/>
          </a:xfrm>
          <a:prstGeom prst="rect">
            <a:avLst/>
          </a:prstGeom>
        </p:spPr>
      </p:pic>
    </p:spTree>
    <p:extLst>
      <p:ext uri="{BB962C8B-B14F-4D97-AF65-F5344CB8AC3E}">
        <p14:creationId xmlns:p14="http://schemas.microsoft.com/office/powerpoint/2010/main" val="44102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23FD7-1B45-01F7-99B0-E8D8AA307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F01B1-D09F-E45C-A7C1-074634BDF779}"/>
              </a:ext>
            </a:extLst>
          </p:cNvPr>
          <p:cNvSpPr>
            <a:spLocks noGrp="1"/>
          </p:cNvSpPr>
          <p:nvPr>
            <p:ph type="title"/>
          </p:nvPr>
        </p:nvSpPr>
        <p:spPr/>
        <p:txBody>
          <a:bodyPr/>
          <a:lstStyle/>
          <a:p>
            <a:r>
              <a:rPr lang="en-US" dirty="0"/>
              <a:t>Raw Data - Extension data 4x4</a:t>
            </a:r>
          </a:p>
        </p:txBody>
      </p:sp>
      <p:sp>
        <p:nvSpPr>
          <p:cNvPr id="3" name="Content Placeholder 2">
            <a:extLst>
              <a:ext uri="{FF2B5EF4-FFF2-40B4-BE49-F238E27FC236}">
                <a16:creationId xmlns:a16="http://schemas.microsoft.com/office/drawing/2014/main" id="{9D986E94-DA60-C881-6DB6-EED10A4E570B}"/>
              </a:ext>
            </a:extLst>
          </p:cNvPr>
          <p:cNvSpPr>
            <a:spLocks noGrp="1"/>
          </p:cNvSpPr>
          <p:nvPr>
            <p:ph idx="1"/>
          </p:nvPr>
        </p:nvSpPr>
        <p:spPr/>
        <p:txBody>
          <a:bodyPr/>
          <a:lstStyle/>
          <a:p>
            <a:r>
              <a:rPr lang="en-US" sz="1400" dirty="0">
                <a:latin typeface="Helvetica" pitchFamily="2" charset="0"/>
              </a:rPr>
              <a:t>The values for </a:t>
            </a:r>
            <a:r>
              <a:rPr lang="en-US" sz="1400" dirty="0" err="1">
                <a:latin typeface="Helvetica" pitchFamily="2" charset="0"/>
              </a:rPr>
              <a:t>Image_header</a:t>
            </a:r>
            <a:r>
              <a:rPr lang="en-US" sz="1400" dirty="0">
                <a:latin typeface="Helvetica" pitchFamily="2" charset="0"/>
              </a:rPr>
              <a:t> and Image descriptor are identical. Is that what is expected? What does that mean for </a:t>
            </a:r>
            <a:r>
              <a:rPr lang="en-US" sz="1400" dirty="0" err="1">
                <a:latin typeface="Helvetica" pitchFamily="2" charset="0"/>
              </a:rPr>
              <a:t>Image_header</a:t>
            </a:r>
            <a:r>
              <a:rPr lang="en-US" sz="1400" dirty="0">
                <a:latin typeface="Helvetica" pitchFamily="2" charset="0"/>
              </a:rPr>
              <a:t> and Image descriptor ?</a:t>
            </a:r>
          </a:p>
          <a:p>
            <a:r>
              <a:rPr lang="en-US" sz="1400" dirty="0">
                <a:latin typeface="Helvetica" pitchFamily="2" charset="0"/>
              </a:rPr>
              <a:t>Example lor_0798351569_04392_00005_4x4_eng_03</a:t>
            </a:r>
          </a:p>
          <a:p>
            <a:endParaRPr lang="en-US" sz="1400" dirty="0">
              <a:latin typeface="Helvetica" pitchFamily="2" charset="0"/>
            </a:endParaRPr>
          </a:p>
          <a:p>
            <a:pPr marL="0" indent="0">
              <a:buNone/>
            </a:pPr>
            <a:endParaRPr lang="en-US" sz="1400" dirty="0">
              <a:latin typeface="Helvetica" pitchFamily="2" charset="0"/>
            </a:endParaRPr>
          </a:p>
          <a:p>
            <a:endParaRPr lang="en-US" dirty="0"/>
          </a:p>
        </p:txBody>
      </p:sp>
      <p:pic>
        <p:nvPicPr>
          <p:cNvPr id="8" name="Picture 7">
            <a:extLst>
              <a:ext uri="{FF2B5EF4-FFF2-40B4-BE49-F238E27FC236}">
                <a16:creationId xmlns:a16="http://schemas.microsoft.com/office/drawing/2014/main" id="{36947FBD-B0C8-DE5F-5ECD-8FA6470F741A}"/>
              </a:ext>
            </a:extLst>
          </p:cNvPr>
          <p:cNvPicPr>
            <a:picLocks noChangeAspect="1"/>
          </p:cNvPicPr>
          <p:nvPr/>
        </p:nvPicPr>
        <p:blipFill>
          <a:blip r:embed="rId3"/>
          <a:srcRect/>
          <a:stretch/>
        </p:blipFill>
        <p:spPr>
          <a:xfrm>
            <a:off x="314239" y="2834640"/>
            <a:ext cx="3657600" cy="3657600"/>
          </a:xfrm>
          <a:prstGeom prst="rect">
            <a:avLst/>
          </a:prstGeom>
        </p:spPr>
      </p:pic>
      <p:pic>
        <p:nvPicPr>
          <p:cNvPr id="12" name="Picture 11">
            <a:extLst>
              <a:ext uri="{FF2B5EF4-FFF2-40B4-BE49-F238E27FC236}">
                <a16:creationId xmlns:a16="http://schemas.microsoft.com/office/drawing/2014/main" id="{E1D6AFB4-A0C9-CC39-FB7D-B94380E8CC33}"/>
              </a:ext>
            </a:extLst>
          </p:cNvPr>
          <p:cNvPicPr>
            <a:picLocks noChangeAspect="1"/>
          </p:cNvPicPr>
          <p:nvPr/>
        </p:nvPicPr>
        <p:blipFill>
          <a:blip r:embed="rId4"/>
          <a:srcRect/>
          <a:stretch/>
        </p:blipFill>
        <p:spPr>
          <a:xfrm>
            <a:off x="4136218" y="2834640"/>
            <a:ext cx="3657600" cy="3657600"/>
          </a:xfrm>
          <a:prstGeom prst="rect">
            <a:avLst/>
          </a:prstGeom>
        </p:spPr>
      </p:pic>
      <p:pic>
        <p:nvPicPr>
          <p:cNvPr id="14" name="Picture 13">
            <a:extLst>
              <a:ext uri="{FF2B5EF4-FFF2-40B4-BE49-F238E27FC236}">
                <a16:creationId xmlns:a16="http://schemas.microsoft.com/office/drawing/2014/main" id="{4E104CC9-8158-D86E-E1BC-70BC5AF7BFEA}"/>
              </a:ext>
            </a:extLst>
          </p:cNvPr>
          <p:cNvPicPr>
            <a:picLocks noChangeAspect="1"/>
          </p:cNvPicPr>
          <p:nvPr/>
        </p:nvPicPr>
        <p:blipFill>
          <a:blip r:embed="rId5"/>
          <a:srcRect/>
          <a:stretch/>
        </p:blipFill>
        <p:spPr>
          <a:xfrm>
            <a:off x="8220161" y="2834640"/>
            <a:ext cx="3657600" cy="3657600"/>
          </a:xfrm>
          <a:prstGeom prst="rect">
            <a:avLst/>
          </a:prstGeom>
        </p:spPr>
      </p:pic>
    </p:spTree>
    <p:extLst>
      <p:ext uri="{BB962C8B-B14F-4D97-AF65-F5344CB8AC3E}">
        <p14:creationId xmlns:p14="http://schemas.microsoft.com/office/powerpoint/2010/main" val="840469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FE813-DDEF-5204-B573-412FC8B91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02ED0-7236-1AE1-BC02-DF957D175330}"/>
              </a:ext>
            </a:extLst>
          </p:cNvPr>
          <p:cNvSpPr>
            <a:spLocks noGrp="1"/>
          </p:cNvSpPr>
          <p:nvPr>
            <p:ph type="title"/>
          </p:nvPr>
        </p:nvSpPr>
        <p:spPr/>
        <p:txBody>
          <a:bodyPr/>
          <a:lstStyle/>
          <a:p>
            <a:r>
              <a:rPr lang="en-US" dirty="0"/>
              <a:t>Partially Processed Data - Primary data 4x4</a:t>
            </a:r>
          </a:p>
        </p:txBody>
      </p:sp>
      <p:sp>
        <p:nvSpPr>
          <p:cNvPr id="3" name="Content Placeholder 2">
            <a:extLst>
              <a:ext uri="{FF2B5EF4-FFF2-40B4-BE49-F238E27FC236}">
                <a16:creationId xmlns:a16="http://schemas.microsoft.com/office/drawing/2014/main" id="{CFB1D868-A99F-9C93-39DD-DE309AB2950E}"/>
              </a:ext>
            </a:extLst>
          </p:cNvPr>
          <p:cNvSpPr>
            <a:spLocks noGrp="1"/>
          </p:cNvSpPr>
          <p:nvPr>
            <p:ph idx="1"/>
          </p:nvPr>
        </p:nvSpPr>
        <p:spPr/>
        <p:txBody>
          <a:bodyPr/>
          <a:lstStyle/>
          <a:p>
            <a:r>
              <a:rPr lang="en-US" sz="1400" dirty="0">
                <a:latin typeface="Helvetica" pitchFamily="2" charset="0"/>
              </a:rPr>
              <a:t>No difference in display between DS9, </a:t>
            </a:r>
            <a:r>
              <a:rPr lang="en-US" sz="1400" dirty="0" err="1">
                <a:latin typeface="Helvetica" pitchFamily="2" charset="0"/>
              </a:rPr>
              <a:t>fv</a:t>
            </a:r>
            <a:r>
              <a:rPr lang="en-US" sz="1400" dirty="0">
                <a:latin typeface="Helvetica" pitchFamily="2" charset="0"/>
              </a:rPr>
              <a:t>, and PDS4 viewer</a:t>
            </a:r>
          </a:p>
          <a:p>
            <a:r>
              <a:rPr lang="en-US" sz="1400" dirty="0">
                <a:latin typeface="Helvetica" pitchFamily="2" charset="0"/>
              </a:rPr>
              <a:t>Able to open primary data and extensions with PDS4 viewer</a:t>
            </a:r>
          </a:p>
          <a:p>
            <a:r>
              <a:rPr lang="en-US" sz="1400" dirty="0">
                <a:latin typeface="Helvetica" pitchFamily="2" charset="0"/>
              </a:rPr>
              <a:t>Example lor_0798351569_04392_00005_4x4_sci_03</a:t>
            </a:r>
          </a:p>
          <a:p>
            <a:endParaRPr lang="en-US" sz="1400" dirty="0">
              <a:latin typeface="Helvetica" pitchFamily="2" charset="0"/>
            </a:endParaRPr>
          </a:p>
          <a:p>
            <a:pPr marL="0" indent="0">
              <a:buNone/>
            </a:pPr>
            <a:endParaRPr lang="en-US" sz="1400" dirty="0">
              <a:latin typeface="Helvetica" pitchFamily="2" charset="0"/>
            </a:endParaRPr>
          </a:p>
          <a:p>
            <a:endParaRPr lang="en-US" dirty="0"/>
          </a:p>
        </p:txBody>
      </p:sp>
      <p:pic>
        <p:nvPicPr>
          <p:cNvPr id="5" name="Picture 4">
            <a:extLst>
              <a:ext uri="{FF2B5EF4-FFF2-40B4-BE49-F238E27FC236}">
                <a16:creationId xmlns:a16="http://schemas.microsoft.com/office/drawing/2014/main" id="{9423F2AD-0CA7-05D5-D06F-4439C419CA96}"/>
              </a:ext>
            </a:extLst>
          </p:cNvPr>
          <p:cNvPicPr>
            <a:picLocks noChangeAspect="1"/>
          </p:cNvPicPr>
          <p:nvPr/>
        </p:nvPicPr>
        <p:blipFill>
          <a:blip r:embed="rId3"/>
          <a:srcRect/>
          <a:stretch/>
        </p:blipFill>
        <p:spPr>
          <a:xfrm>
            <a:off x="1371600" y="3840480"/>
            <a:ext cx="2746430" cy="3017520"/>
          </a:xfrm>
          <a:prstGeom prst="rect">
            <a:avLst/>
          </a:prstGeom>
        </p:spPr>
      </p:pic>
      <p:pic>
        <p:nvPicPr>
          <p:cNvPr id="7" name="Picture 6">
            <a:extLst>
              <a:ext uri="{FF2B5EF4-FFF2-40B4-BE49-F238E27FC236}">
                <a16:creationId xmlns:a16="http://schemas.microsoft.com/office/drawing/2014/main" id="{834F2F00-E8F1-0B76-80EE-E0170CBDD174}"/>
              </a:ext>
            </a:extLst>
          </p:cNvPr>
          <p:cNvPicPr>
            <a:picLocks/>
          </p:cNvPicPr>
          <p:nvPr/>
        </p:nvPicPr>
        <p:blipFill>
          <a:blip r:embed="rId4"/>
          <a:srcRect/>
          <a:stretch/>
        </p:blipFill>
        <p:spPr>
          <a:xfrm>
            <a:off x="4572000" y="3840480"/>
            <a:ext cx="2743200" cy="3017520"/>
          </a:xfrm>
          <a:prstGeom prst="rect">
            <a:avLst/>
          </a:prstGeom>
        </p:spPr>
      </p:pic>
      <p:pic>
        <p:nvPicPr>
          <p:cNvPr id="4" name="Picture 3">
            <a:extLst>
              <a:ext uri="{FF2B5EF4-FFF2-40B4-BE49-F238E27FC236}">
                <a16:creationId xmlns:a16="http://schemas.microsoft.com/office/drawing/2014/main" id="{A33C501C-154F-947D-92F8-F20E5C38BB3C}"/>
              </a:ext>
            </a:extLst>
          </p:cNvPr>
          <p:cNvPicPr>
            <a:picLocks/>
          </p:cNvPicPr>
          <p:nvPr/>
        </p:nvPicPr>
        <p:blipFill>
          <a:blip r:embed="rId5"/>
          <a:srcRect/>
          <a:stretch/>
        </p:blipFill>
        <p:spPr>
          <a:xfrm>
            <a:off x="8354759" y="4256045"/>
            <a:ext cx="3291840" cy="2377440"/>
          </a:xfrm>
          <a:prstGeom prst="rect">
            <a:avLst/>
          </a:prstGeom>
        </p:spPr>
      </p:pic>
      <p:pic>
        <p:nvPicPr>
          <p:cNvPr id="6" name="Picture 5">
            <a:extLst>
              <a:ext uri="{FF2B5EF4-FFF2-40B4-BE49-F238E27FC236}">
                <a16:creationId xmlns:a16="http://schemas.microsoft.com/office/drawing/2014/main" id="{22250D2B-17D3-554C-2E6D-D82CD6151C2F}"/>
              </a:ext>
            </a:extLst>
          </p:cNvPr>
          <p:cNvPicPr>
            <a:picLocks/>
          </p:cNvPicPr>
          <p:nvPr/>
        </p:nvPicPr>
        <p:blipFill>
          <a:blip r:embed="rId6"/>
          <a:srcRect/>
          <a:stretch/>
        </p:blipFill>
        <p:spPr>
          <a:xfrm>
            <a:off x="8171879" y="1413235"/>
            <a:ext cx="3657600" cy="2651760"/>
          </a:xfrm>
          <a:prstGeom prst="rect">
            <a:avLst/>
          </a:prstGeom>
        </p:spPr>
      </p:pic>
      <p:pic>
        <p:nvPicPr>
          <p:cNvPr id="9" name="Picture 8">
            <a:extLst>
              <a:ext uri="{FF2B5EF4-FFF2-40B4-BE49-F238E27FC236}">
                <a16:creationId xmlns:a16="http://schemas.microsoft.com/office/drawing/2014/main" id="{127A390F-ADD5-18A3-AB2E-CC3C76F66E76}"/>
              </a:ext>
            </a:extLst>
          </p:cNvPr>
          <p:cNvPicPr>
            <a:picLocks/>
          </p:cNvPicPr>
          <p:nvPr/>
        </p:nvPicPr>
        <p:blipFill>
          <a:blip r:embed="rId7"/>
          <a:stretch>
            <a:fillRect/>
          </a:stretch>
        </p:blipFill>
        <p:spPr>
          <a:xfrm>
            <a:off x="1005840" y="2743200"/>
            <a:ext cx="6766560" cy="1097280"/>
          </a:xfrm>
          <a:prstGeom prst="rect">
            <a:avLst/>
          </a:prstGeom>
        </p:spPr>
      </p:pic>
    </p:spTree>
    <p:extLst>
      <p:ext uri="{BB962C8B-B14F-4D97-AF65-F5344CB8AC3E}">
        <p14:creationId xmlns:p14="http://schemas.microsoft.com/office/powerpoint/2010/main" val="3725188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AA114-CC83-6620-6CD3-EC0F6D674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5A3BD-FC8C-7E4A-E358-3977A140154D}"/>
              </a:ext>
            </a:extLst>
          </p:cNvPr>
          <p:cNvSpPr>
            <a:spLocks noGrp="1"/>
          </p:cNvSpPr>
          <p:nvPr>
            <p:ph type="title"/>
          </p:nvPr>
        </p:nvSpPr>
        <p:spPr/>
        <p:txBody>
          <a:bodyPr/>
          <a:lstStyle/>
          <a:p>
            <a:r>
              <a:rPr lang="en-US" dirty="0"/>
              <a:t>Partially Processed data - Extension data 4x4</a:t>
            </a:r>
          </a:p>
        </p:txBody>
      </p:sp>
      <p:sp>
        <p:nvSpPr>
          <p:cNvPr id="3" name="Content Placeholder 2">
            <a:extLst>
              <a:ext uri="{FF2B5EF4-FFF2-40B4-BE49-F238E27FC236}">
                <a16:creationId xmlns:a16="http://schemas.microsoft.com/office/drawing/2014/main" id="{EBE168A1-1CE3-6392-4594-C52F41499D9C}"/>
              </a:ext>
            </a:extLst>
          </p:cNvPr>
          <p:cNvSpPr>
            <a:spLocks noGrp="1"/>
          </p:cNvSpPr>
          <p:nvPr>
            <p:ph idx="1"/>
          </p:nvPr>
        </p:nvSpPr>
        <p:spPr/>
        <p:txBody>
          <a:bodyPr/>
          <a:lstStyle/>
          <a:p>
            <a:r>
              <a:rPr lang="en-US" sz="1400" dirty="0">
                <a:latin typeface="Helvetica" pitchFamily="2" charset="0"/>
                <a:cs typeface="Heebo" panose="020F0502020204030204" pitchFamily="34" charset="0"/>
              </a:rPr>
              <a:t>Example lor_0798351569_04392_00005_4x4_sci_03</a:t>
            </a:r>
          </a:p>
          <a:p>
            <a:endParaRPr lang="en-US" sz="1400" dirty="0">
              <a:latin typeface="Helvetica" pitchFamily="2" charset="0"/>
              <a:cs typeface="Heebo" panose="020F0502020204030204" pitchFamily="34" charset="0"/>
            </a:endParaRPr>
          </a:p>
          <a:p>
            <a:pPr marL="0" indent="0">
              <a:buNone/>
            </a:pPr>
            <a:endParaRPr lang="en-US" sz="1400" dirty="0">
              <a:latin typeface="Helvetica" pitchFamily="2" charset="0"/>
              <a:cs typeface="Heebo" panose="020F0502020204030204" pitchFamily="34" charset="0"/>
            </a:endParaRPr>
          </a:p>
          <a:p>
            <a:endParaRPr lang="en-US" dirty="0">
              <a:latin typeface="Helvetica" pitchFamily="2" charset="0"/>
              <a:cs typeface="Heebo" panose="020F0502020204030204" pitchFamily="34" charset="0"/>
            </a:endParaRPr>
          </a:p>
        </p:txBody>
      </p:sp>
      <p:pic>
        <p:nvPicPr>
          <p:cNvPr id="5" name="Picture 4" descr="A screenshot of a computer&#10;&#10;AI-generated content may be incorrect.">
            <a:extLst>
              <a:ext uri="{FF2B5EF4-FFF2-40B4-BE49-F238E27FC236}">
                <a16:creationId xmlns:a16="http://schemas.microsoft.com/office/drawing/2014/main" id="{871CA3E1-5B58-F1B7-551C-C8832EBB6AA6}"/>
              </a:ext>
            </a:extLst>
          </p:cNvPr>
          <p:cNvPicPr>
            <a:picLocks/>
          </p:cNvPicPr>
          <p:nvPr/>
        </p:nvPicPr>
        <p:blipFill>
          <a:blip r:embed="rId3"/>
          <a:stretch>
            <a:fillRect/>
          </a:stretch>
        </p:blipFill>
        <p:spPr>
          <a:xfrm>
            <a:off x="1645920" y="2377440"/>
            <a:ext cx="3383280" cy="4388650"/>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52361BBA-74CA-E855-087F-9733D6B1C8DA}"/>
              </a:ext>
            </a:extLst>
          </p:cNvPr>
          <p:cNvPicPr>
            <a:picLocks/>
          </p:cNvPicPr>
          <p:nvPr/>
        </p:nvPicPr>
        <p:blipFill>
          <a:blip r:embed="rId4"/>
          <a:stretch>
            <a:fillRect/>
          </a:stretch>
        </p:blipFill>
        <p:spPr>
          <a:xfrm>
            <a:off x="5760720" y="2377440"/>
            <a:ext cx="3383280" cy="4389120"/>
          </a:xfrm>
          <a:prstGeom prst="rect">
            <a:avLst/>
          </a:prstGeom>
        </p:spPr>
      </p:pic>
    </p:spTree>
    <p:extLst>
      <p:ext uri="{BB962C8B-B14F-4D97-AF65-F5344CB8AC3E}">
        <p14:creationId xmlns:p14="http://schemas.microsoft.com/office/powerpoint/2010/main" val="134235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AD578-C3D2-CBF0-335F-CE2DD3704373}"/>
            </a:ext>
          </a:extLst>
        </p:cNvPr>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40D5F271-E02F-4343-E9A9-C109C30EE51C}"/>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Helvetica" pitchFamily="2" charset="0"/>
              </a:rPr>
              <a:t>Able to open primary data and extensions with PDS4 viewer</a:t>
            </a:r>
          </a:p>
          <a:p>
            <a:r>
              <a:rPr lang="en-US" sz="1400" dirty="0">
                <a:latin typeface="Helvetica" pitchFamily="2" charset="0"/>
              </a:rPr>
              <a:t>Example lor_0798446314_04697_00001_1x1_eng_03</a:t>
            </a:r>
          </a:p>
          <a:p>
            <a:endParaRPr lang="en-US" dirty="0"/>
          </a:p>
        </p:txBody>
      </p:sp>
      <p:sp>
        <p:nvSpPr>
          <p:cNvPr id="2" name="Title 1">
            <a:extLst>
              <a:ext uri="{FF2B5EF4-FFF2-40B4-BE49-F238E27FC236}">
                <a16:creationId xmlns:a16="http://schemas.microsoft.com/office/drawing/2014/main" id="{EBE8FB69-6A53-B621-B276-48F65564054E}"/>
              </a:ext>
            </a:extLst>
          </p:cNvPr>
          <p:cNvSpPr>
            <a:spLocks noGrp="1"/>
          </p:cNvSpPr>
          <p:nvPr>
            <p:ph type="title"/>
          </p:nvPr>
        </p:nvSpPr>
        <p:spPr/>
        <p:txBody>
          <a:bodyPr/>
          <a:lstStyle/>
          <a:p>
            <a:r>
              <a:rPr lang="en-US" dirty="0"/>
              <a:t>Raw Data – Test Image data</a:t>
            </a:r>
          </a:p>
        </p:txBody>
      </p:sp>
      <p:pic>
        <p:nvPicPr>
          <p:cNvPr id="9" name="Picture 8">
            <a:extLst>
              <a:ext uri="{FF2B5EF4-FFF2-40B4-BE49-F238E27FC236}">
                <a16:creationId xmlns:a16="http://schemas.microsoft.com/office/drawing/2014/main" id="{B90A9EC6-8FC9-915B-DF64-541DD3EADCA9}"/>
              </a:ext>
            </a:extLst>
          </p:cNvPr>
          <p:cNvPicPr>
            <a:picLocks noChangeAspect="1"/>
          </p:cNvPicPr>
          <p:nvPr/>
        </p:nvPicPr>
        <p:blipFill>
          <a:blip r:embed="rId3"/>
          <a:srcRect/>
          <a:stretch/>
        </p:blipFill>
        <p:spPr>
          <a:xfrm>
            <a:off x="73933" y="3284661"/>
            <a:ext cx="2853540" cy="3566160"/>
          </a:xfrm>
          <a:prstGeom prst="rect">
            <a:avLst/>
          </a:prstGeom>
        </p:spPr>
      </p:pic>
      <p:sp>
        <p:nvSpPr>
          <p:cNvPr id="10" name="TextBox 9">
            <a:extLst>
              <a:ext uri="{FF2B5EF4-FFF2-40B4-BE49-F238E27FC236}">
                <a16:creationId xmlns:a16="http://schemas.microsoft.com/office/drawing/2014/main" id="{6AB141DE-13A1-908D-20B5-00D5E8D46A11}"/>
              </a:ext>
            </a:extLst>
          </p:cNvPr>
          <p:cNvSpPr txBox="1"/>
          <p:nvPr/>
        </p:nvSpPr>
        <p:spPr>
          <a:xfrm>
            <a:off x="862914" y="2861014"/>
            <a:ext cx="1143000" cy="371475"/>
          </a:xfrm>
          <a:prstGeom prst="rect">
            <a:avLst/>
          </a:prstGeom>
          <a:noFill/>
        </p:spPr>
        <p:txBody>
          <a:bodyPr wrap="square" rtlCol="0">
            <a:spAutoFit/>
          </a:bodyPr>
          <a:lstStyle/>
          <a:p>
            <a:r>
              <a:rPr lang="en-US" dirty="0"/>
              <a:t>Primary</a:t>
            </a:r>
          </a:p>
        </p:txBody>
      </p:sp>
      <p:pic>
        <p:nvPicPr>
          <p:cNvPr id="5" name="Picture 4" descr="A graph of a graph&#10;&#10;AI-generated content may be incorrect.">
            <a:extLst>
              <a:ext uri="{FF2B5EF4-FFF2-40B4-BE49-F238E27FC236}">
                <a16:creationId xmlns:a16="http://schemas.microsoft.com/office/drawing/2014/main" id="{65E186C1-1BB2-F0AD-309B-37A8D567BA1C}"/>
              </a:ext>
            </a:extLst>
          </p:cNvPr>
          <p:cNvPicPr>
            <a:picLocks noChangeAspect="1"/>
          </p:cNvPicPr>
          <p:nvPr/>
        </p:nvPicPr>
        <p:blipFill>
          <a:blip r:embed="rId4"/>
          <a:stretch>
            <a:fillRect/>
          </a:stretch>
        </p:blipFill>
        <p:spPr>
          <a:xfrm>
            <a:off x="3017520" y="3474720"/>
            <a:ext cx="3017520" cy="3017520"/>
          </a:xfrm>
          <a:prstGeom prst="rect">
            <a:avLst/>
          </a:prstGeom>
        </p:spPr>
      </p:pic>
      <p:pic>
        <p:nvPicPr>
          <p:cNvPr id="7" name="Picture 6">
            <a:extLst>
              <a:ext uri="{FF2B5EF4-FFF2-40B4-BE49-F238E27FC236}">
                <a16:creationId xmlns:a16="http://schemas.microsoft.com/office/drawing/2014/main" id="{3C42D54E-05E7-E746-B3A2-BC4A11480758}"/>
              </a:ext>
            </a:extLst>
          </p:cNvPr>
          <p:cNvPicPr>
            <a:picLocks noChangeAspect="1"/>
          </p:cNvPicPr>
          <p:nvPr/>
        </p:nvPicPr>
        <p:blipFill>
          <a:blip r:embed="rId5"/>
          <a:stretch>
            <a:fillRect/>
          </a:stretch>
        </p:blipFill>
        <p:spPr>
          <a:xfrm>
            <a:off x="6034628" y="3474720"/>
            <a:ext cx="3017520" cy="3017520"/>
          </a:xfrm>
          <a:prstGeom prst="rect">
            <a:avLst/>
          </a:prstGeom>
        </p:spPr>
      </p:pic>
      <p:pic>
        <p:nvPicPr>
          <p:cNvPr id="11" name="Picture 10">
            <a:extLst>
              <a:ext uri="{FF2B5EF4-FFF2-40B4-BE49-F238E27FC236}">
                <a16:creationId xmlns:a16="http://schemas.microsoft.com/office/drawing/2014/main" id="{83151338-82CB-B4B5-22A5-36CE6EE77B79}"/>
              </a:ext>
            </a:extLst>
          </p:cNvPr>
          <p:cNvPicPr>
            <a:picLocks noChangeAspect="1"/>
          </p:cNvPicPr>
          <p:nvPr/>
        </p:nvPicPr>
        <p:blipFill>
          <a:blip r:embed="rId6"/>
          <a:stretch>
            <a:fillRect/>
          </a:stretch>
        </p:blipFill>
        <p:spPr>
          <a:xfrm>
            <a:off x="9100547" y="3474720"/>
            <a:ext cx="3017520" cy="3017520"/>
          </a:xfrm>
          <a:prstGeom prst="rect">
            <a:avLst/>
          </a:prstGeom>
        </p:spPr>
      </p:pic>
      <p:sp>
        <p:nvSpPr>
          <p:cNvPr id="16" name="TextBox 15">
            <a:extLst>
              <a:ext uri="{FF2B5EF4-FFF2-40B4-BE49-F238E27FC236}">
                <a16:creationId xmlns:a16="http://schemas.microsoft.com/office/drawing/2014/main" id="{80F0628B-8B48-5957-6FF9-571E49D44686}"/>
              </a:ext>
            </a:extLst>
          </p:cNvPr>
          <p:cNvSpPr txBox="1"/>
          <p:nvPr/>
        </p:nvSpPr>
        <p:spPr>
          <a:xfrm>
            <a:off x="3692567" y="3108960"/>
            <a:ext cx="2296756" cy="369332"/>
          </a:xfrm>
          <a:prstGeom prst="rect">
            <a:avLst/>
          </a:prstGeom>
          <a:noFill/>
        </p:spPr>
        <p:txBody>
          <a:bodyPr wrap="square" rtlCol="0">
            <a:spAutoFit/>
          </a:bodyPr>
          <a:lstStyle/>
          <a:p>
            <a:r>
              <a:rPr lang="en-US" dirty="0"/>
              <a:t>Extension -Histogram</a:t>
            </a:r>
          </a:p>
        </p:txBody>
      </p:sp>
      <p:sp>
        <p:nvSpPr>
          <p:cNvPr id="17" name="TextBox 16">
            <a:extLst>
              <a:ext uri="{FF2B5EF4-FFF2-40B4-BE49-F238E27FC236}">
                <a16:creationId xmlns:a16="http://schemas.microsoft.com/office/drawing/2014/main" id="{037A1A4F-80FA-D878-A5BF-8B4884EF9167}"/>
              </a:ext>
            </a:extLst>
          </p:cNvPr>
          <p:cNvSpPr txBox="1"/>
          <p:nvPr/>
        </p:nvSpPr>
        <p:spPr>
          <a:xfrm>
            <a:off x="6423038" y="3108960"/>
            <a:ext cx="2534155" cy="369332"/>
          </a:xfrm>
          <a:prstGeom prst="rect">
            <a:avLst/>
          </a:prstGeom>
          <a:noFill/>
        </p:spPr>
        <p:txBody>
          <a:bodyPr wrap="none" rtlCol="0">
            <a:spAutoFit/>
          </a:bodyPr>
          <a:lstStyle/>
          <a:p>
            <a:r>
              <a:rPr lang="en-US" dirty="0"/>
              <a:t>Extension -Image Header</a:t>
            </a:r>
          </a:p>
        </p:txBody>
      </p:sp>
      <p:sp>
        <p:nvSpPr>
          <p:cNvPr id="20" name="TextBox 19">
            <a:extLst>
              <a:ext uri="{FF2B5EF4-FFF2-40B4-BE49-F238E27FC236}">
                <a16:creationId xmlns:a16="http://schemas.microsoft.com/office/drawing/2014/main" id="{65EA90EA-5279-8409-185F-4BE82AD2ADD1}"/>
              </a:ext>
            </a:extLst>
          </p:cNvPr>
          <p:cNvSpPr txBox="1"/>
          <p:nvPr/>
        </p:nvSpPr>
        <p:spPr>
          <a:xfrm>
            <a:off x="9356533" y="3108960"/>
            <a:ext cx="2822632" cy="369332"/>
          </a:xfrm>
          <a:prstGeom prst="rect">
            <a:avLst/>
          </a:prstGeom>
          <a:noFill/>
        </p:spPr>
        <p:txBody>
          <a:bodyPr wrap="none" rtlCol="0">
            <a:spAutoFit/>
          </a:bodyPr>
          <a:lstStyle/>
          <a:p>
            <a:r>
              <a:rPr lang="en-US" dirty="0"/>
              <a:t>Extension -Image Descriptor</a:t>
            </a:r>
          </a:p>
        </p:txBody>
      </p:sp>
    </p:spTree>
    <p:extLst>
      <p:ext uri="{BB962C8B-B14F-4D97-AF65-F5344CB8AC3E}">
        <p14:creationId xmlns:p14="http://schemas.microsoft.com/office/powerpoint/2010/main" val="3833218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C179F-530B-3B7B-4570-97080BDE57DA}"/>
            </a:ext>
          </a:extLst>
        </p:cNvPr>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A11F5256-E012-304E-50C3-82740BD4D876}"/>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Helvetica" pitchFamily="2" charset="0"/>
              </a:rPr>
              <a:t>Able to open primary data and extensions with PDS4 viewer</a:t>
            </a:r>
          </a:p>
          <a:p>
            <a:r>
              <a:rPr lang="en-US" sz="1400" dirty="0">
                <a:latin typeface="Helvetica" pitchFamily="2" charset="0"/>
              </a:rPr>
              <a:t>Example lor_0798446314_04697_00001_1x1_sci_03</a:t>
            </a:r>
          </a:p>
          <a:p>
            <a:endParaRPr lang="en-US" dirty="0"/>
          </a:p>
        </p:txBody>
      </p:sp>
      <p:sp>
        <p:nvSpPr>
          <p:cNvPr id="2" name="Title 1">
            <a:extLst>
              <a:ext uri="{FF2B5EF4-FFF2-40B4-BE49-F238E27FC236}">
                <a16:creationId xmlns:a16="http://schemas.microsoft.com/office/drawing/2014/main" id="{6DABF231-BE9C-01CF-DCBC-72E013A94EF4}"/>
              </a:ext>
            </a:extLst>
          </p:cNvPr>
          <p:cNvSpPr>
            <a:spLocks noGrp="1"/>
          </p:cNvSpPr>
          <p:nvPr>
            <p:ph type="title"/>
          </p:nvPr>
        </p:nvSpPr>
        <p:spPr/>
        <p:txBody>
          <a:bodyPr/>
          <a:lstStyle/>
          <a:p>
            <a:r>
              <a:rPr lang="en-US" dirty="0"/>
              <a:t>Partially Processed Data – Test Image data</a:t>
            </a:r>
          </a:p>
        </p:txBody>
      </p:sp>
      <p:pic>
        <p:nvPicPr>
          <p:cNvPr id="12" name="Picture 11">
            <a:extLst>
              <a:ext uri="{FF2B5EF4-FFF2-40B4-BE49-F238E27FC236}">
                <a16:creationId xmlns:a16="http://schemas.microsoft.com/office/drawing/2014/main" id="{B4CEF473-E84B-5435-0CC2-DD3E8E17F2F9}"/>
              </a:ext>
            </a:extLst>
          </p:cNvPr>
          <p:cNvPicPr>
            <a:picLocks/>
          </p:cNvPicPr>
          <p:nvPr/>
        </p:nvPicPr>
        <p:blipFill>
          <a:blip r:embed="rId3"/>
          <a:srcRect/>
          <a:stretch/>
        </p:blipFill>
        <p:spPr>
          <a:xfrm>
            <a:off x="914400" y="2926080"/>
            <a:ext cx="3108960" cy="3931920"/>
          </a:xfrm>
          <a:prstGeom prst="rect">
            <a:avLst/>
          </a:prstGeom>
        </p:spPr>
      </p:pic>
      <p:pic>
        <p:nvPicPr>
          <p:cNvPr id="13" name="Picture 12">
            <a:extLst>
              <a:ext uri="{FF2B5EF4-FFF2-40B4-BE49-F238E27FC236}">
                <a16:creationId xmlns:a16="http://schemas.microsoft.com/office/drawing/2014/main" id="{4BAFC96D-59A2-FB0B-C2CC-826CC7C84F78}"/>
              </a:ext>
            </a:extLst>
          </p:cNvPr>
          <p:cNvPicPr>
            <a:picLocks/>
          </p:cNvPicPr>
          <p:nvPr/>
        </p:nvPicPr>
        <p:blipFill>
          <a:blip r:embed="rId4"/>
          <a:srcRect/>
          <a:stretch/>
        </p:blipFill>
        <p:spPr>
          <a:xfrm>
            <a:off x="4425924" y="2926080"/>
            <a:ext cx="3108960" cy="3931920"/>
          </a:xfrm>
          <a:prstGeom prst="rect">
            <a:avLst/>
          </a:prstGeom>
        </p:spPr>
      </p:pic>
      <p:pic>
        <p:nvPicPr>
          <p:cNvPr id="14" name="Picture 13">
            <a:extLst>
              <a:ext uri="{FF2B5EF4-FFF2-40B4-BE49-F238E27FC236}">
                <a16:creationId xmlns:a16="http://schemas.microsoft.com/office/drawing/2014/main" id="{DCDD53BC-5636-A417-999B-CF2774747EE8}"/>
              </a:ext>
            </a:extLst>
          </p:cNvPr>
          <p:cNvPicPr>
            <a:picLocks/>
          </p:cNvPicPr>
          <p:nvPr/>
        </p:nvPicPr>
        <p:blipFill>
          <a:blip r:embed="rId5"/>
          <a:srcRect/>
          <a:stretch/>
        </p:blipFill>
        <p:spPr>
          <a:xfrm>
            <a:off x="8067123" y="2926080"/>
            <a:ext cx="3108960" cy="3931920"/>
          </a:xfrm>
          <a:prstGeom prst="rect">
            <a:avLst/>
          </a:prstGeom>
        </p:spPr>
      </p:pic>
      <p:sp>
        <p:nvSpPr>
          <p:cNvPr id="19" name="TextBox 18">
            <a:extLst>
              <a:ext uri="{FF2B5EF4-FFF2-40B4-BE49-F238E27FC236}">
                <a16:creationId xmlns:a16="http://schemas.microsoft.com/office/drawing/2014/main" id="{26D632CF-4846-8F1F-F9A6-B40A378BE28E}"/>
              </a:ext>
            </a:extLst>
          </p:cNvPr>
          <p:cNvSpPr txBox="1"/>
          <p:nvPr/>
        </p:nvSpPr>
        <p:spPr>
          <a:xfrm>
            <a:off x="2043554" y="2560320"/>
            <a:ext cx="1642773" cy="369332"/>
          </a:xfrm>
          <a:prstGeom prst="rect">
            <a:avLst/>
          </a:prstGeom>
          <a:noFill/>
        </p:spPr>
        <p:txBody>
          <a:bodyPr wrap="square" rtlCol="0">
            <a:spAutoFit/>
          </a:bodyPr>
          <a:lstStyle/>
          <a:p>
            <a:r>
              <a:rPr lang="en-US" dirty="0"/>
              <a:t>Primary</a:t>
            </a:r>
          </a:p>
        </p:txBody>
      </p:sp>
      <p:sp>
        <p:nvSpPr>
          <p:cNvPr id="22" name="TextBox 21">
            <a:extLst>
              <a:ext uri="{FF2B5EF4-FFF2-40B4-BE49-F238E27FC236}">
                <a16:creationId xmlns:a16="http://schemas.microsoft.com/office/drawing/2014/main" id="{0E48AFBA-7C91-7AF0-3601-232B3E736697}"/>
              </a:ext>
            </a:extLst>
          </p:cNvPr>
          <p:cNvSpPr txBox="1"/>
          <p:nvPr/>
        </p:nvSpPr>
        <p:spPr>
          <a:xfrm>
            <a:off x="4999634" y="2560320"/>
            <a:ext cx="1747157" cy="369332"/>
          </a:xfrm>
          <a:prstGeom prst="rect">
            <a:avLst/>
          </a:prstGeom>
          <a:noFill/>
        </p:spPr>
        <p:txBody>
          <a:bodyPr wrap="square" rtlCol="0">
            <a:spAutoFit/>
          </a:bodyPr>
          <a:lstStyle/>
          <a:p>
            <a:r>
              <a:rPr lang="en-US" dirty="0"/>
              <a:t>Extension - Error</a:t>
            </a:r>
          </a:p>
        </p:txBody>
      </p:sp>
      <p:sp>
        <p:nvSpPr>
          <p:cNvPr id="3" name="TextBox 2">
            <a:extLst>
              <a:ext uri="{FF2B5EF4-FFF2-40B4-BE49-F238E27FC236}">
                <a16:creationId xmlns:a16="http://schemas.microsoft.com/office/drawing/2014/main" id="{DA162395-8BCD-520A-B292-6F5FF0F5894D}"/>
              </a:ext>
            </a:extLst>
          </p:cNvPr>
          <p:cNvSpPr txBox="1"/>
          <p:nvPr/>
        </p:nvSpPr>
        <p:spPr>
          <a:xfrm>
            <a:off x="8511158" y="2560320"/>
            <a:ext cx="2203123" cy="369332"/>
          </a:xfrm>
          <a:prstGeom prst="rect">
            <a:avLst/>
          </a:prstGeom>
          <a:noFill/>
        </p:spPr>
        <p:txBody>
          <a:bodyPr wrap="square" rtlCol="0">
            <a:spAutoFit/>
          </a:bodyPr>
          <a:lstStyle/>
          <a:p>
            <a:r>
              <a:rPr lang="en-US" dirty="0"/>
              <a:t>Extension - Quality</a:t>
            </a:r>
          </a:p>
        </p:txBody>
      </p:sp>
    </p:spTree>
    <p:extLst>
      <p:ext uri="{BB962C8B-B14F-4D97-AF65-F5344CB8AC3E}">
        <p14:creationId xmlns:p14="http://schemas.microsoft.com/office/powerpoint/2010/main" val="187822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4B74B-CBEB-3FF0-EE23-FCC6038F8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024EC-7E91-287B-9709-8740DBAED943}"/>
              </a:ext>
            </a:extLst>
          </p:cNvPr>
          <p:cNvSpPr>
            <a:spLocks noGrp="1"/>
          </p:cNvSpPr>
          <p:nvPr>
            <p:ph type="title"/>
          </p:nvPr>
        </p:nvSpPr>
        <p:spPr/>
        <p:txBody>
          <a:bodyPr/>
          <a:lstStyle/>
          <a:p>
            <a:r>
              <a:rPr lang="en-US" dirty="0"/>
              <a:t>Calibration Collection</a:t>
            </a:r>
          </a:p>
        </p:txBody>
      </p:sp>
      <p:sp>
        <p:nvSpPr>
          <p:cNvPr id="3" name="Content Placeholder 2">
            <a:extLst>
              <a:ext uri="{FF2B5EF4-FFF2-40B4-BE49-F238E27FC236}">
                <a16:creationId xmlns:a16="http://schemas.microsoft.com/office/drawing/2014/main" id="{F2EE80F3-21C9-1764-6BB1-6D19377C03E9}"/>
              </a:ext>
            </a:extLst>
          </p:cNvPr>
          <p:cNvSpPr>
            <a:spLocks noGrp="1"/>
          </p:cNvSpPr>
          <p:nvPr>
            <p:ph idx="1"/>
          </p:nvPr>
        </p:nvSpPr>
        <p:spPr>
          <a:xfrm>
            <a:off x="838200" y="1825625"/>
            <a:ext cx="10515600" cy="4861614"/>
          </a:xfrm>
        </p:spPr>
        <p:txBody>
          <a:bodyPr>
            <a:noAutofit/>
          </a:bodyPr>
          <a:lstStyle/>
          <a:p>
            <a:r>
              <a:rPr lang="en-US" sz="1200" dirty="0">
                <a:latin typeface="Helvetica" pitchFamily="2" charset="0"/>
              </a:rPr>
              <a:t>No new </a:t>
            </a:r>
            <a:r>
              <a:rPr lang="en-US" sz="1200" dirty="0" err="1">
                <a:latin typeface="Helvetica" pitchFamily="2" charset="0"/>
              </a:rPr>
              <a:t>collection_overview.txt</a:t>
            </a:r>
            <a:r>
              <a:rPr lang="en-US" sz="1200" dirty="0">
                <a:latin typeface="Helvetica" pitchFamily="2" charset="0"/>
              </a:rPr>
              <a:t> </a:t>
            </a:r>
          </a:p>
          <a:p>
            <a:r>
              <a:rPr lang="en-US" sz="1200" dirty="0">
                <a:latin typeface="Helvetica" pitchFamily="2" charset="0"/>
              </a:rPr>
              <a:t>No new </a:t>
            </a:r>
            <a:r>
              <a:rPr lang="en-US" sz="1200" dirty="0" err="1">
                <a:latin typeface="Helvetica" pitchFamily="2" charset="0"/>
              </a:rPr>
              <a:t>collection_overview.xml</a:t>
            </a:r>
            <a:endParaRPr lang="en-US" sz="1200" dirty="0">
              <a:latin typeface="Helvetica" pitchFamily="2" charset="0"/>
            </a:endParaRPr>
          </a:p>
          <a:p>
            <a:endParaRPr lang="en-US" sz="1200" dirty="0">
              <a:latin typeface="Helvetica" pitchFamily="2" charset="0"/>
            </a:endParaRPr>
          </a:p>
          <a:p>
            <a:r>
              <a:rPr lang="en-US" sz="1200" dirty="0" err="1">
                <a:latin typeface="Helvetica" pitchFamily="2" charset="0"/>
              </a:rPr>
              <a:t>c</a:t>
            </a:r>
            <a:r>
              <a:rPr lang="en-US" sz="1200" dirty="0" err="1">
                <a:effectLst/>
                <a:latin typeface="Helvetica" pitchFamily="2" charset="0"/>
              </a:rPr>
              <a:t>ollection.xml</a:t>
            </a:r>
            <a:endParaRPr lang="en-US" sz="1200" dirty="0">
              <a:effectLst/>
              <a:latin typeface="Helvetica" pitchFamily="2" charset="0"/>
            </a:endParaRPr>
          </a:p>
          <a:p>
            <a:pPr lvl="1"/>
            <a:r>
              <a:rPr lang="en-US" sz="1200" dirty="0">
                <a:latin typeface="Helvetica" pitchFamily="2" charset="0"/>
              </a:rPr>
              <a:t>It should be Derived instead of Raw &lt;</a:t>
            </a:r>
            <a:r>
              <a:rPr lang="en-US" sz="1200" dirty="0" err="1">
                <a:latin typeface="Helvetica" pitchFamily="2" charset="0"/>
              </a:rPr>
              <a:t>Primary_Result_Summary</a:t>
            </a:r>
            <a:r>
              <a:rPr lang="en-US" sz="1200" dirty="0">
                <a:latin typeface="Helvetica" pitchFamily="2" charset="0"/>
              </a:rPr>
              <a:t>&gt;&lt;</a:t>
            </a:r>
            <a:r>
              <a:rPr lang="en-US" sz="1200" dirty="0" err="1">
                <a:latin typeface="Helvetica" pitchFamily="2" charset="0"/>
              </a:rPr>
              <a:t>processing_level</a:t>
            </a:r>
            <a:r>
              <a:rPr lang="en-US" sz="1200" dirty="0">
                <a:latin typeface="Helvetica" pitchFamily="2" charset="0"/>
              </a:rPr>
              <a:t>&gt;</a:t>
            </a:r>
            <a:endParaRPr lang="en-US" sz="1200" dirty="0">
              <a:effectLst/>
              <a:latin typeface="Helvetica" pitchFamily="2" charset="0"/>
            </a:endParaRPr>
          </a:p>
          <a:p>
            <a:pPr lvl="1"/>
            <a:r>
              <a:rPr lang="en-US" sz="1200" dirty="0">
                <a:latin typeface="Helvetica" pitchFamily="2" charset="0"/>
              </a:rPr>
              <a:t>Based on the inventory file the &lt;</a:t>
            </a:r>
            <a:r>
              <a:rPr lang="en-US" sz="1200" dirty="0" err="1">
                <a:latin typeface="Helvetica" pitchFamily="2" charset="0"/>
              </a:rPr>
              <a:t>File_Area_Inventory</a:t>
            </a:r>
            <a:r>
              <a:rPr lang="en-US" sz="1200" dirty="0">
                <a:latin typeface="Helvetica" pitchFamily="2" charset="0"/>
              </a:rPr>
              <a:t>&gt;&lt;Inventory&gt;&lt;records&gt; should be 10 and not 2 ?</a:t>
            </a:r>
            <a:endParaRPr lang="en-US" sz="1200" dirty="0">
              <a:effectLst/>
              <a:latin typeface="Helvetica" pitchFamily="2" charset="0"/>
            </a:endParaRPr>
          </a:p>
          <a:p>
            <a:r>
              <a:rPr lang="en-US" sz="1200" dirty="0" err="1">
                <a:effectLst/>
                <a:latin typeface="Helvetica" pitchFamily="2" charset="0"/>
              </a:rPr>
              <a:t>inventory</a:t>
            </a:r>
            <a:r>
              <a:rPr lang="en-US" sz="1200" dirty="0" err="1">
                <a:latin typeface="Helvetica" pitchFamily="2" charset="0"/>
              </a:rPr>
              <a:t>.csv</a:t>
            </a:r>
            <a:endParaRPr lang="en-US" sz="1200" dirty="0">
              <a:latin typeface="Helvetica" pitchFamily="2" charset="0"/>
            </a:endParaRPr>
          </a:p>
          <a:p>
            <a:pPr lvl="1"/>
            <a:r>
              <a:rPr lang="en-US" sz="1200" dirty="0">
                <a:effectLst/>
                <a:latin typeface="Helvetica" pitchFamily="2" charset="0"/>
              </a:rPr>
              <a:t>Bas</a:t>
            </a:r>
            <a:r>
              <a:rPr lang="en-US" sz="1200" dirty="0">
                <a:latin typeface="Helvetica" pitchFamily="2" charset="0"/>
              </a:rPr>
              <a:t>ed on the collection file you have 2 files. Not sure if this is wrong or of the records in the collection file is wrong ?</a:t>
            </a:r>
            <a:endParaRPr lang="en-US" sz="1200" dirty="0">
              <a:effectLst/>
              <a:latin typeface="Helvetica" pitchFamily="2" charset="0"/>
            </a:endParaRPr>
          </a:p>
          <a:p>
            <a:endParaRPr lang="en-US" sz="1200" dirty="0">
              <a:latin typeface="Helvetica" pitchFamily="2" charset="0"/>
            </a:endParaRPr>
          </a:p>
          <a:p>
            <a:r>
              <a:rPr lang="en-US" sz="1200" dirty="0">
                <a:latin typeface="Helvetica" pitchFamily="2" charset="0"/>
              </a:rPr>
              <a:t>dj_auto_flat_1x1.xml, dj_auto_flat_4x4.xml </a:t>
            </a:r>
          </a:p>
          <a:p>
            <a:pPr lvl="1"/>
            <a:r>
              <a:rPr lang="en-US" sz="1200" dirty="0">
                <a:latin typeface="Helvetica" pitchFamily="2" charset="0"/>
              </a:rPr>
              <a:t>Maybe adding the month at least?</a:t>
            </a:r>
          </a:p>
          <a:p>
            <a:pPr marL="457200" lvl="1" indent="0">
              <a:buNone/>
            </a:pPr>
            <a:r>
              <a:rPr lang="en-US" sz="1200" dirty="0">
                <a:latin typeface="Helvetica" pitchFamily="2" charset="0"/>
              </a:rPr>
              <a:t>	&lt;</a:t>
            </a:r>
            <a:r>
              <a:rPr lang="en-US" sz="1200" dirty="0" err="1">
                <a:latin typeface="Helvetica" pitchFamily="2" charset="0"/>
              </a:rPr>
              <a:t>Time_Coordinates</a:t>
            </a:r>
            <a:r>
              <a:rPr lang="en-US" sz="1200" dirty="0">
                <a:latin typeface="Helvetica" pitchFamily="2" charset="0"/>
              </a:rPr>
              <a:t>&gt;</a:t>
            </a:r>
            <a:br>
              <a:rPr lang="en-US" sz="1200" dirty="0">
                <a:latin typeface="Helvetica" pitchFamily="2" charset="0"/>
              </a:rPr>
            </a:br>
            <a:r>
              <a:rPr lang="en-US" sz="1200" dirty="0">
                <a:latin typeface="Helvetica" pitchFamily="2" charset="0"/>
              </a:rPr>
              <a:t>      	&lt;</a:t>
            </a:r>
            <a:r>
              <a:rPr lang="en-US" sz="1200" dirty="0" err="1">
                <a:latin typeface="Helvetica" pitchFamily="2" charset="0"/>
              </a:rPr>
              <a:t>start_date_time</a:t>
            </a:r>
            <a:r>
              <a:rPr lang="en-US" sz="1200" dirty="0">
                <a:latin typeface="Helvetica" pitchFamily="2" charset="0"/>
              </a:rPr>
              <a:t>&gt; 2025Z &lt;/</a:t>
            </a:r>
            <a:r>
              <a:rPr lang="en-US" sz="1200" dirty="0" err="1">
                <a:latin typeface="Helvetica" pitchFamily="2" charset="0"/>
              </a:rPr>
              <a:t>start_date_time</a:t>
            </a:r>
            <a:r>
              <a:rPr lang="en-US" sz="1200" dirty="0">
                <a:latin typeface="Helvetica" pitchFamily="2" charset="0"/>
              </a:rPr>
              <a:t>&gt;</a:t>
            </a:r>
            <a:br>
              <a:rPr lang="en-US" sz="1200" dirty="0">
                <a:latin typeface="Helvetica" pitchFamily="2" charset="0"/>
              </a:rPr>
            </a:br>
            <a:r>
              <a:rPr lang="en-US" sz="1200" dirty="0">
                <a:latin typeface="Helvetica" pitchFamily="2" charset="0"/>
              </a:rPr>
              <a:t>      	&lt;</a:t>
            </a:r>
            <a:r>
              <a:rPr lang="en-US" sz="1200" dirty="0" err="1">
                <a:latin typeface="Helvetica" pitchFamily="2" charset="0"/>
              </a:rPr>
              <a:t>stop_date_time</a:t>
            </a:r>
            <a:r>
              <a:rPr lang="en-US" sz="1200" dirty="0">
                <a:latin typeface="Helvetica" pitchFamily="2" charset="0"/>
              </a:rPr>
              <a:t>&gt; 2025Z &lt;/</a:t>
            </a:r>
            <a:r>
              <a:rPr lang="en-US" sz="1200" dirty="0" err="1">
                <a:latin typeface="Helvetica" pitchFamily="2" charset="0"/>
              </a:rPr>
              <a:t>stop_date_time</a:t>
            </a:r>
            <a:r>
              <a:rPr lang="en-US" sz="1200" dirty="0">
                <a:latin typeface="Helvetica" pitchFamily="2" charset="0"/>
              </a:rPr>
              <a:t>&gt;</a:t>
            </a:r>
            <a:br>
              <a:rPr lang="en-US" sz="1200" dirty="0">
                <a:latin typeface="Helvetica" pitchFamily="2" charset="0"/>
              </a:rPr>
            </a:br>
            <a:r>
              <a:rPr lang="en-US" sz="1200" dirty="0">
                <a:latin typeface="Helvetica" pitchFamily="2" charset="0"/>
              </a:rPr>
              <a:t>    	&lt;/</a:t>
            </a:r>
            <a:r>
              <a:rPr lang="en-US" sz="1200" dirty="0" err="1">
                <a:latin typeface="Helvetica" pitchFamily="2" charset="0"/>
              </a:rPr>
              <a:t>Time_Coordinates</a:t>
            </a:r>
            <a:r>
              <a:rPr lang="en-US" sz="1200" dirty="0">
                <a:latin typeface="Helvetica" pitchFamily="2" charset="0"/>
              </a:rPr>
              <a:t>&gt;</a:t>
            </a:r>
          </a:p>
          <a:p>
            <a:endParaRPr lang="en-US" sz="1200" dirty="0">
              <a:latin typeface="Helvetica" pitchFamily="2" charset="0"/>
            </a:endParaRPr>
          </a:p>
          <a:p>
            <a:r>
              <a:rPr lang="en-US" sz="1200" dirty="0">
                <a:latin typeface="Helvetica" pitchFamily="2" charset="0"/>
              </a:rPr>
              <a:t>All calibration products display correctly in PDS4 Viewer, </a:t>
            </a:r>
            <a:r>
              <a:rPr lang="en-US" sz="1200" dirty="0" err="1">
                <a:latin typeface="Helvetica" pitchFamily="2" charset="0"/>
              </a:rPr>
              <a:t>fv</a:t>
            </a:r>
            <a:r>
              <a:rPr lang="en-US" sz="1200" dirty="0">
                <a:latin typeface="Helvetica" pitchFamily="2" charset="0"/>
              </a:rPr>
              <a:t> and DS9. </a:t>
            </a:r>
          </a:p>
          <a:p>
            <a:pPr marL="0" indent="0">
              <a:buNone/>
            </a:pPr>
            <a:r>
              <a:rPr lang="en-US" sz="1200" dirty="0">
                <a:latin typeface="Helvetica" pitchFamily="2" charset="0"/>
              </a:rPr>
              <a:t>	Example : dj_auto_flat_1x1</a:t>
            </a:r>
          </a:p>
          <a:p>
            <a:pPr marL="457200" lvl="1" indent="0">
              <a:buNone/>
            </a:pPr>
            <a:endParaRPr lang="en-US" sz="1100" dirty="0">
              <a:latin typeface="Helvetica" pitchFamily="2" charset="0"/>
            </a:endParaRPr>
          </a:p>
          <a:p>
            <a:pPr lvl="2"/>
            <a:endParaRPr lang="en-US" sz="500" dirty="0">
              <a:effectLst/>
              <a:latin typeface="Helvetica" pitchFamily="2" charset="0"/>
            </a:endParaRPr>
          </a:p>
        </p:txBody>
      </p:sp>
      <p:pic>
        <p:nvPicPr>
          <p:cNvPr id="4" name="Picture 3">
            <a:extLst>
              <a:ext uri="{FF2B5EF4-FFF2-40B4-BE49-F238E27FC236}">
                <a16:creationId xmlns:a16="http://schemas.microsoft.com/office/drawing/2014/main" id="{730C729D-D1D3-5921-8AEA-AC88D2CA9F45}"/>
              </a:ext>
            </a:extLst>
          </p:cNvPr>
          <p:cNvPicPr>
            <a:picLocks noChangeAspect="1"/>
          </p:cNvPicPr>
          <p:nvPr/>
        </p:nvPicPr>
        <p:blipFill>
          <a:blip r:embed="rId2"/>
          <a:stretch>
            <a:fillRect/>
          </a:stretch>
        </p:blipFill>
        <p:spPr>
          <a:xfrm>
            <a:off x="6096000" y="4085787"/>
            <a:ext cx="5774724" cy="2736389"/>
          </a:xfrm>
          <a:prstGeom prst="rect">
            <a:avLst/>
          </a:prstGeom>
        </p:spPr>
      </p:pic>
    </p:spTree>
    <p:extLst>
      <p:ext uri="{BB962C8B-B14F-4D97-AF65-F5344CB8AC3E}">
        <p14:creationId xmlns:p14="http://schemas.microsoft.com/office/powerpoint/2010/main" val="84967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7B93-6BD3-141C-CFED-9BA54143164B}"/>
              </a:ext>
            </a:extLst>
          </p:cNvPr>
          <p:cNvSpPr>
            <a:spLocks noGrp="1"/>
          </p:cNvSpPr>
          <p:nvPr>
            <p:ph type="title"/>
          </p:nvPr>
        </p:nvSpPr>
        <p:spPr/>
        <p:txBody>
          <a:bodyPr/>
          <a:lstStyle/>
          <a:p>
            <a:r>
              <a:rPr lang="en-US" dirty="0"/>
              <a:t>Dataset overview</a:t>
            </a:r>
          </a:p>
        </p:txBody>
      </p:sp>
      <p:sp>
        <p:nvSpPr>
          <p:cNvPr id="3" name="Content Placeholder 2">
            <a:extLst>
              <a:ext uri="{FF2B5EF4-FFF2-40B4-BE49-F238E27FC236}">
                <a16:creationId xmlns:a16="http://schemas.microsoft.com/office/drawing/2014/main" id="{D30309E3-FDA5-6C23-213D-521CA6D01A13}"/>
              </a:ext>
            </a:extLst>
          </p:cNvPr>
          <p:cNvSpPr>
            <a:spLocks noGrp="1"/>
          </p:cNvSpPr>
          <p:nvPr>
            <p:ph idx="1"/>
          </p:nvPr>
        </p:nvSpPr>
        <p:spPr/>
        <p:txBody>
          <a:bodyPr>
            <a:noAutofit/>
          </a:bodyPr>
          <a:lstStyle/>
          <a:p>
            <a:r>
              <a:rPr lang="en-US" sz="1100" dirty="0">
                <a:latin typeface="Helvetica" pitchFamily="2" charset="0"/>
              </a:rPr>
              <a:t>Validation passed EXCEPT for some </a:t>
            </a:r>
            <a:r>
              <a:rPr lang="en-US" sz="1100" dirty="0" err="1">
                <a:latin typeface="Helvetica" pitchFamily="2" charset="0"/>
              </a:rPr>
              <a:t>collection.xml</a:t>
            </a:r>
            <a:r>
              <a:rPr lang="en-US" sz="1100" dirty="0">
                <a:latin typeface="Helvetica" pitchFamily="2" charset="0"/>
              </a:rPr>
              <a:t> (see later)</a:t>
            </a:r>
          </a:p>
          <a:p>
            <a:r>
              <a:rPr lang="en-US" sz="1100" dirty="0">
                <a:latin typeface="Helvetica" pitchFamily="2" charset="0"/>
              </a:rPr>
              <a:t>PDS4 XML labels accurately describes the data when using he PDS4 Viewer. </a:t>
            </a:r>
          </a:p>
          <a:p>
            <a:r>
              <a:rPr lang="en-US" sz="1100" dirty="0">
                <a:latin typeface="Helvetica" pitchFamily="2" charset="0"/>
              </a:rPr>
              <a:t>The values in the PDS3 fits header and PDS4 XML labels are identical</a:t>
            </a:r>
          </a:p>
          <a:p>
            <a:r>
              <a:rPr lang="en-US" sz="1100" dirty="0">
                <a:latin typeface="Helvetica" pitchFamily="2" charset="0"/>
              </a:rPr>
              <a:t>Bundle file – No problem </a:t>
            </a:r>
          </a:p>
          <a:p>
            <a:r>
              <a:rPr lang="en-US" sz="1100" dirty="0">
                <a:latin typeface="Helvetica" pitchFamily="2" charset="0"/>
              </a:rPr>
              <a:t>Two modes 1x1 and 4x4</a:t>
            </a:r>
          </a:p>
          <a:p>
            <a:r>
              <a:rPr lang="en-US" sz="1100" dirty="0">
                <a:latin typeface="Helvetica" pitchFamily="2" charset="0"/>
              </a:rPr>
              <a:t> 2259 Raw data (1843 1x1 + 416 4x4)+ labels	</a:t>
            </a:r>
          </a:p>
          <a:p>
            <a:pPr lvl="1"/>
            <a:r>
              <a:rPr lang="en-US" sz="1100" dirty="0">
                <a:latin typeface="Helvetica" pitchFamily="2" charset="0"/>
              </a:rPr>
              <a:t>1x1: Primary 2D image 1024 x 1028 (L'LORRI observational image) – Unit (DN) </a:t>
            </a:r>
          </a:p>
          <a:p>
            <a:pPr lvl="1"/>
            <a:r>
              <a:rPr lang="en-US" sz="1100" dirty="0">
                <a:latin typeface="Helvetica" pitchFamily="2" charset="0"/>
              </a:rPr>
              <a:t>4x4 : Primary 2D image 256 x 258 (L'LORRI observational image) – Unit (DN) </a:t>
            </a:r>
          </a:p>
          <a:p>
            <a:pPr lvl="1"/>
            <a:r>
              <a:rPr lang="en-US" sz="1100" dirty="0">
                <a:latin typeface="Helvetica" pitchFamily="2" charset="0"/>
              </a:rPr>
              <a:t>1x1 and 4x4: 3 Extensions 1D array (Histogram, Image Header, Image Descriptor) – Unit (DN)</a:t>
            </a:r>
          </a:p>
          <a:p>
            <a:pPr lvl="1"/>
            <a:r>
              <a:rPr lang="en-US" sz="1100" dirty="0">
                <a:latin typeface="Helvetica" pitchFamily="2" charset="0"/>
              </a:rPr>
              <a:t>716 TEST_IMAGE (714 1x1 + 2 4x4)</a:t>
            </a:r>
          </a:p>
          <a:p>
            <a:pPr lvl="1"/>
            <a:endParaRPr lang="en-US" sz="1100" dirty="0">
              <a:latin typeface="Helvetica" pitchFamily="2" charset="0"/>
            </a:endParaRPr>
          </a:p>
          <a:p>
            <a:r>
              <a:rPr lang="en-US" sz="1100" dirty="0">
                <a:latin typeface="Helvetica" pitchFamily="2" charset="0"/>
              </a:rPr>
              <a:t> 2259 Partially Processed data (1843 1x1 + 416 4x4) + labels</a:t>
            </a:r>
          </a:p>
          <a:p>
            <a:pPr lvl="1"/>
            <a:r>
              <a:rPr lang="en-US" sz="1100" dirty="0">
                <a:latin typeface="Helvetica" pitchFamily="2" charset="0"/>
              </a:rPr>
              <a:t>1x1 : Primary 2D image 1024 x 1024 (L'LORRI observational image) – Unit (DN/s) </a:t>
            </a:r>
          </a:p>
          <a:p>
            <a:pPr lvl="1"/>
            <a:r>
              <a:rPr lang="en-US" sz="1100" dirty="0">
                <a:latin typeface="Helvetica" pitchFamily="2" charset="0"/>
              </a:rPr>
              <a:t>1x1: 2 Extensions 2D images 1024 x 1024 (Error, Quality Flag) – Unit (DN/s) </a:t>
            </a:r>
          </a:p>
          <a:p>
            <a:pPr lvl="1"/>
            <a:r>
              <a:rPr lang="en-US" sz="1100" dirty="0">
                <a:latin typeface="Helvetica" pitchFamily="2" charset="0"/>
              </a:rPr>
              <a:t>4x4 : Primary 2D image 256 x 256 (L'LORRI observational image) – Unit (DN/s) </a:t>
            </a:r>
          </a:p>
          <a:p>
            <a:pPr lvl="1"/>
            <a:r>
              <a:rPr lang="en-US" sz="1100" dirty="0">
                <a:latin typeface="Helvetica" pitchFamily="2" charset="0"/>
              </a:rPr>
              <a:t>4x4 : 2 Extensions 2D images 256 x 256 (Error, Quality Flag) – Unit (DN/s)</a:t>
            </a:r>
          </a:p>
          <a:p>
            <a:pPr lvl="1"/>
            <a:r>
              <a:rPr lang="en-US" sz="1100" dirty="0">
                <a:latin typeface="Helvetica" pitchFamily="2" charset="0"/>
              </a:rPr>
              <a:t>716 TEST_IMAGE (714 1x1 + 2 4x4)</a:t>
            </a:r>
          </a:p>
          <a:p>
            <a:pPr lvl="1"/>
            <a:endParaRPr lang="en-US" sz="1100" dirty="0">
              <a:latin typeface="Helvetica" pitchFamily="2" charset="0"/>
            </a:endParaRPr>
          </a:p>
        </p:txBody>
      </p:sp>
    </p:spTree>
    <p:extLst>
      <p:ext uri="{BB962C8B-B14F-4D97-AF65-F5344CB8AC3E}">
        <p14:creationId xmlns:p14="http://schemas.microsoft.com/office/powerpoint/2010/main" val="186702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CBDD-765A-D3DF-3575-B4BD83FA873E}"/>
              </a:ext>
            </a:extLst>
          </p:cNvPr>
          <p:cNvSpPr>
            <a:spLocks noGrp="1"/>
          </p:cNvSpPr>
          <p:nvPr>
            <p:ph type="title"/>
          </p:nvPr>
        </p:nvSpPr>
        <p:spPr/>
        <p:txBody>
          <a:bodyPr/>
          <a:lstStyle/>
          <a:p>
            <a:r>
              <a:rPr lang="en-US" dirty="0"/>
              <a:t>Calibration steps</a:t>
            </a:r>
          </a:p>
        </p:txBody>
      </p:sp>
      <p:sp>
        <p:nvSpPr>
          <p:cNvPr id="3" name="Content Placeholder 2">
            <a:extLst>
              <a:ext uri="{FF2B5EF4-FFF2-40B4-BE49-F238E27FC236}">
                <a16:creationId xmlns:a16="http://schemas.microsoft.com/office/drawing/2014/main" id="{96398EE0-CD7E-6927-8EB0-0CDC3F73310A}"/>
              </a:ext>
            </a:extLst>
          </p:cNvPr>
          <p:cNvSpPr>
            <a:spLocks noGrp="1"/>
          </p:cNvSpPr>
          <p:nvPr>
            <p:ph idx="1"/>
          </p:nvPr>
        </p:nvSpPr>
        <p:spPr/>
        <p:txBody>
          <a:bodyPr/>
          <a:lstStyle/>
          <a:p>
            <a:r>
              <a:rPr lang="en-US" sz="1600" dirty="0">
                <a:latin typeface="Helvetica" pitchFamily="2" charset="0"/>
              </a:rPr>
              <a:t>Verify that the LIDVID for the calibration files in the partially processed files are valid</a:t>
            </a:r>
          </a:p>
          <a:p>
            <a:endParaRPr lang="en-US" sz="1600" dirty="0">
              <a:latin typeface="Helvetica" pitchFamily="2" charset="0"/>
            </a:endParaRPr>
          </a:p>
          <a:p>
            <a:r>
              <a:rPr lang="en-US" sz="1600" dirty="0">
                <a:latin typeface="Helvetica" pitchFamily="2" charset="0"/>
              </a:rPr>
              <a:t>Didn’t try to reproduce the partially processed images from the raw images based on the problem previously reported and because I’m not sure if this step is done is the calibration process: </a:t>
            </a:r>
          </a:p>
          <a:p>
            <a:pPr lvl="1"/>
            <a:r>
              <a:rPr lang="en-US" sz="1400" dirty="0">
                <a:latin typeface="Helvetica" pitchFamily="2" charset="0"/>
              </a:rPr>
              <a:t>In the PDS4 XML label the exposure time is 30 s. And in the files llorri_toffsets_1x1.txt and llorri_toffsets_4x4.txt the exposure time is in </a:t>
            </a:r>
            <a:r>
              <a:rPr lang="en-US" sz="1400" dirty="0" err="1">
                <a:latin typeface="Helvetica" pitchFamily="2" charset="0"/>
              </a:rPr>
              <a:t>ms</a:t>
            </a:r>
            <a:r>
              <a:rPr lang="en-US" sz="1400" dirty="0">
                <a:latin typeface="Helvetica" pitchFamily="2" charset="0"/>
              </a:rPr>
              <a:t> with a max exposure of 999ms</a:t>
            </a:r>
          </a:p>
          <a:p>
            <a:endParaRPr lang="en-US" dirty="0"/>
          </a:p>
        </p:txBody>
      </p:sp>
    </p:spTree>
    <p:extLst>
      <p:ext uri="{BB962C8B-B14F-4D97-AF65-F5344CB8AC3E}">
        <p14:creationId xmlns:p14="http://schemas.microsoft.com/office/powerpoint/2010/main" val="2726153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E7799-2333-B8B3-A76E-05FA59D6E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99E4B-1942-5CED-E00C-BBCAE5E2F38C}"/>
              </a:ext>
            </a:extLst>
          </p:cNvPr>
          <p:cNvSpPr>
            <a:spLocks noGrp="1"/>
          </p:cNvSpPr>
          <p:nvPr>
            <p:ph type="title"/>
          </p:nvPr>
        </p:nvSpPr>
        <p:spPr/>
        <p:txBody>
          <a:bodyPr/>
          <a:lstStyle/>
          <a:p>
            <a:r>
              <a:rPr lang="en-US" dirty="0"/>
              <a:t>Document Collection </a:t>
            </a:r>
          </a:p>
        </p:txBody>
      </p:sp>
      <p:sp>
        <p:nvSpPr>
          <p:cNvPr id="3" name="Content Placeholder 2">
            <a:extLst>
              <a:ext uri="{FF2B5EF4-FFF2-40B4-BE49-F238E27FC236}">
                <a16:creationId xmlns:a16="http://schemas.microsoft.com/office/drawing/2014/main" id="{F0742AF6-EA08-2729-E0A3-B73E0FD0AF39}"/>
              </a:ext>
            </a:extLst>
          </p:cNvPr>
          <p:cNvSpPr>
            <a:spLocks noGrp="1"/>
          </p:cNvSpPr>
          <p:nvPr>
            <p:ph idx="1"/>
          </p:nvPr>
        </p:nvSpPr>
        <p:spPr/>
        <p:txBody>
          <a:bodyPr>
            <a:normAutofit/>
          </a:bodyPr>
          <a:lstStyle/>
          <a:p>
            <a:r>
              <a:rPr lang="en-US" sz="1400" dirty="0">
                <a:latin typeface="Helvetica" pitchFamily="2" charset="0"/>
              </a:rPr>
              <a:t>No version 3.0 of the document collection – Are you still fixing the errors from the previous review?</a:t>
            </a:r>
          </a:p>
          <a:p>
            <a:endParaRPr lang="en-US" sz="1400" dirty="0">
              <a:latin typeface="Helvetica" pitchFamily="2" charset="0"/>
            </a:endParaRPr>
          </a:p>
          <a:p>
            <a:endParaRPr lang="en-US" sz="1400" dirty="0">
              <a:latin typeface="Helvetica" pitchFamily="2" charset="0"/>
            </a:endParaRPr>
          </a:p>
          <a:p>
            <a:endParaRPr lang="en-US" sz="1400" dirty="0">
              <a:latin typeface="Helvetica" pitchFamily="2" charset="0"/>
            </a:endParaRPr>
          </a:p>
          <a:p>
            <a:endParaRPr lang="en-US" sz="1400" dirty="0">
              <a:latin typeface="Helvetica" pitchFamily="2" charset="0"/>
            </a:endParaRPr>
          </a:p>
          <a:p>
            <a:r>
              <a:rPr lang="en-US" sz="1400" dirty="0">
                <a:latin typeface="Helvetica" pitchFamily="2" charset="0"/>
              </a:rPr>
              <a:t>Can be certified</a:t>
            </a:r>
          </a:p>
          <a:p>
            <a:endParaRPr lang="en-US" sz="1400" dirty="0">
              <a:latin typeface="Helvetica" pitchFamily="2" charset="0"/>
            </a:endParaRPr>
          </a:p>
        </p:txBody>
      </p:sp>
    </p:spTree>
    <p:extLst>
      <p:ext uri="{BB962C8B-B14F-4D97-AF65-F5344CB8AC3E}">
        <p14:creationId xmlns:p14="http://schemas.microsoft.com/office/powerpoint/2010/main" val="246164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C331-8D72-0C3D-7C33-68F6B86B9ED3}"/>
              </a:ext>
            </a:extLst>
          </p:cNvPr>
          <p:cNvSpPr>
            <a:spLocks noGrp="1"/>
          </p:cNvSpPr>
          <p:nvPr>
            <p:ph type="title"/>
          </p:nvPr>
        </p:nvSpPr>
        <p:spPr/>
        <p:txBody>
          <a:bodyPr/>
          <a:lstStyle/>
          <a:p>
            <a:r>
              <a:rPr lang="en-US" dirty="0"/>
              <a:t>Collection files - Raw and Partially Processed  data</a:t>
            </a:r>
          </a:p>
        </p:txBody>
      </p:sp>
      <p:sp>
        <p:nvSpPr>
          <p:cNvPr id="3" name="Content Placeholder 2">
            <a:extLst>
              <a:ext uri="{FF2B5EF4-FFF2-40B4-BE49-F238E27FC236}">
                <a16:creationId xmlns:a16="http://schemas.microsoft.com/office/drawing/2014/main" id="{63357F87-808E-55A1-31C9-315308A3FBDF}"/>
              </a:ext>
            </a:extLst>
          </p:cNvPr>
          <p:cNvSpPr>
            <a:spLocks noGrp="1"/>
          </p:cNvSpPr>
          <p:nvPr>
            <p:ph idx="1"/>
          </p:nvPr>
        </p:nvSpPr>
        <p:spPr/>
        <p:txBody>
          <a:bodyPr>
            <a:normAutofit/>
          </a:bodyPr>
          <a:lstStyle/>
          <a:p>
            <a:r>
              <a:rPr lang="en-US" sz="1400" dirty="0" err="1">
                <a:latin typeface="Helvetica" pitchFamily="2" charset="0"/>
              </a:rPr>
              <a:t>c</a:t>
            </a:r>
            <a:r>
              <a:rPr lang="en-US" sz="1400" dirty="0" err="1">
                <a:effectLst/>
                <a:latin typeface="Helvetica" pitchFamily="2" charset="0"/>
              </a:rPr>
              <a:t>ollection.xml</a:t>
            </a:r>
            <a:r>
              <a:rPr lang="en-US" sz="1400" dirty="0">
                <a:effectLst/>
                <a:latin typeface="Helvetica" pitchFamily="2" charset="0"/>
              </a:rPr>
              <a:t> </a:t>
            </a:r>
            <a:endParaRPr lang="en-US" sz="1000" dirty="0">
              <a:effectLst/>
              <a:latin typeface="Helvetica" pitchFamily="2" charset="0"/>
            </a:endParaRPr>
          </a:p>
          <a:p>
            <a:pPr lvl="1"/>
            <a:r>
              <a:rPr lang="en-US" sz="1400" dirty="0">
                <a:latin typeface="Helvetica" pitchFamily="2" charset="0"/>
              </a:rPr>
              <a:t>You should add the &lt;</a:t>
            </a:r>
            <a:r>
              <a:rPr lang="en-US" sz="1400" dirty="0" err="1">
                <a:latin typeface="Helvetica" pitchFamily="2" charset="0"/>
              </a:rPr>
              <a:t>Primary_Result_Summary</a:t>
            </a:r>
            <a:r>
              <a:rPr lang="en-US" sz="1400" dirty="0">
                <a:latin typeface="Helvetica" pitchFamily="2" charset="0"/>
              </a:rPr>
              <a:t>&gt;&lt;purpose&gt;Calibration because you have files that are TEST_IMAGE described as “Calibrator” types in the data labels</a:t>
            </a:r>
          </a:p>
          <a:p>
            <a:pPr lvl="1"/>
            <a:r>
              <a:rPr lang="en-US" sz="1400" dirty="0">
                <a:latin typeface="Helvetica" pitchFamily="2" charset="0"/>
              </a:rPr>
              <a:t>I’m getting an error for the raw collection file</a:t>
            </a:r>
            <a:r>
              <a:rPr lang="en-US" sz="1400">
                <a:latin typeface="Helvetica" pitchFamily="2" charset="0"/>
              </a:rPr>
              <a:t>: The primary member 'urn</a:t>
            </a:r>
            <a:r>
              <a:rPr lang="en-US" sz="1400" dirty="0">
                <a:latin typeface="Helvetica" pitchFamily="2" charset="0"/>
              </a:rPr>
              <a:t>:nasa:pds:lucy.llorri:data_donaldjohanson_raw:collection_overview' should include the version number</a:t>
            </a:r>
          </a:p>
          <a:p>
            <a:endParaRPr lang="en-US" sz="1400" dirty="0">
              <a:latin typeface="Helvetica" pitchFamily="2" charset="0"/>
            </a:endParaRPr>
          </a:p>
          <a:p>
            <a:r>
              <a:rPr lang="en-US" sz="1400" dirty="0" err="1">
                <a:latin typeface="Helvetica" pitchFamily="2" charset="0"/>
              </a:rPr>
              <a:t>c</a:t>
            </a:r>
            <a:r>
              <a:rPr lang="en-US" sz="1400" dirty="0" err="1">
                <a:effectLst/>
                <a:latin typeface="Helvetica" pitchFamily="2" charset="0"/>
              </a:rPr>
              <a:t>ollection_inventory</a:t>
            </a:r>
            <a:r>
              <a:rPr lang="en-US" sz="1400" dirty="0" err="1">
                <a:latin typeface="Helvetica" pitchFamily="2" charset="0"/>
              </a:rPr>
              <a:t>.csv</a:t>
            </a:r>
            <a:endParaRPr lang="en-US" sz="1400" dirty="0">
              <a:latin typeface="Helvetica" pitchFamily="2" charset="0"/>
            </a:endParaRPr>
          </a:p>
          <a:p>
            <a:pPr lvl="1"/>
            <a:r>
              <a:rPr lang="en-US" sz="1400" dirty="0">
                <a:effectLst/>
                <a:latin typeface="Helvetica" pitchFamily="2" charset="0"/>
              </a:rPr>
              <a:t>No problem. </a:t>
            </a:r>
          </a:p>
          <a:p>
            <a:pPr lvl="1"/>
            <a:endParaRPr lang="en-US" sz="1400" dirty="0">
              <a:latin typeface="Helvetica" pitchFamily="2" charset="0"/>
            </a:endParaRPr>
          </a:p>
          <a:p>
            <a:r>
              <a:rPr lang="en-US" sz="1400" dirty="0" err="1">
                <a:latin typeface="Helvetica" pitchFamily="2" charset="0"/>
              </a:rPr>
              <a:t>collection_overview.txt</a:t>
            </a:r>
            <a:r>
              <a:rPr lang="en-US" sz="1400" dirty="0">
                <a:latin typeface="Helvetica" pitchFamily="2" charset="0"/>
              </a:rPr>
              <a:t> </a:t>
            </a:r>
          </a:p>
          <a:p>
            <a:pPr lvl="1"/>
            <a:r>
              <a:rPr lang="en-US" sz="1400" dirty="0">
                <a:latin typeface="Helvetica" pitchFamily="2" charset="0"/>
              </a:rPr>
              <a:t>No Problem</a:t>
            </a:r>
          </a:p>
          <a:p>
            <a:endParaRPr lang="en-US" sz="1400" dirty="0">
              <a:latin typeface="Helvetica" pitchFamily="2" charset="0"/>
            </a:endParaRPr>
          </a:p>
          <a:p>
            <a:r>
              <a:rPr lang="en-US" sz="1400" dirty="0" err="1">
                <a:latin typeface="Helvetica" pitchFamily="2" charset="0"/>
              </a:rPr>
              <a:t>collection_overview.xml</a:t>
            </a:r>
            <a:r>
              <a:rPr lang="en-US" sz="1400" dirty="0">
                <a:latin typeface="Helvetica" pitchFamily="2" charset="0"/>
              </a:rPr>
              <a:t> </a:t>
            </a:r>
          </a:p>
          <a:p>
            <a:pPr lvl="1"/>
            <a:r>
              <a:rPr lang="en-US" sz="1400" dirty="0">
                <a:latin typeface="Helvetica" pitchFamily="2" charset="0"/>
              </a:rPr>
              <a:t>No Problem</a:t>
            </a:r>
          </a:p>
          <a:p>
            <a:endParaRPr lang="en-US" sz="1400" dirty="0">
              <a:latin typeface="Helvetica" pitchFamily="2" charset="0"/>
            </a:endParaRPr>
          </a:p>
        </p:txBody>
      </p:sp>
    </p:spTree>
    <p:extLst>
      <p:ext uri="{BB962C8B-B14F-4D97-AF65-F5344CB8AC3E}">
        <p14:creationId xmlns:p14="http://schemas.microsoft.com/office/powerpoint/2010/main" val="393468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9123D-FCE9-E75B-A522-A7B9F7525797}"/>
              </a:ext>
            </a:extLst>
          </p:cNvPr>
          <p:cNvSpPr>
            <a:spLocks noGrp="1"/>
          </p:cNvSpPr>
          <p:nvPr>
            <p:ph type="title"/>
          </p:nvPr>
        </p:nvSpPr>
        <p:spPr/>
        <p:txBody>
          <a:bodyPr/>
          <a:lstStyle/>
          <a:p>
            <a:r>
              <a:rPr lang="en-US" dirty="0"/>
              <a:t>Raw and Partially Processed data</a:t>
            </a:r>
          </a:p>
        </p:txBody>
      </p:sp>
      <p:sp>
        <p:nvSpPr>
          <p:cNvPr id="3" name="Content Placeholder 2">
            <a:extLst>
              <a:ext uri="{FF2B5EF4-FFF2-40B4-BE49-F238E27FC236}">
                <a16:creationId xmlns:a16="http://schemas.microsoft.com/office/drawing/2014/main" id="{777C2221-511E-50F2-F052-C4701720222D}"/>
              </a:ext>
            </a:extLst>
          </p:cNvPr>
          <p:cNvSpPr>
            <a:spLocks noGrp="1"/>
          </p:cNvSpPr>
          <p:nvPr>
            <p:ph idx="1"/>
          </p:nvPr>
        </p:nvSpPr>
        <p:spPr/>
        <p:txBody>
          <a:bodyPr>
            <a:noAutofit/>
          </a:bodyPr>
          <a:lstStyle/>
          <a:p>
            <a:r>
              <a:rPr lang="en-US" sz="1400" dirty="0">
                <a:latin typeface="Helvetica" pitchFamily="2" charset="0"/>
              </a:rPr>
              <a:t>The target name should probably always be in this format (52246) </a:t>
            </a:r>
            <a:r>
              <a:rPr lang="en-US" sz="1400" dirty="0" err="1">
                <a:latin typeface="Helvetica" pitchFamily="2" charset="0"/>
              </a:rPr>
              <a:t>Donaldjohanson</a:t>
            </a:r>
            <a:r>
              <a:rPr lang="en-US" sz="1400" dirty="0">
                <a:latin typeface="Helvetica" pitchFamily="2" charset="0"/>
              </a:rPr>
              <a:t> instead of DONALDJOHANSON</a:t>
            </a:r>
          </a:p>
          <a:p>
            <a:pPr marL="0" indent="0">
              <a:buNone/>
            </a:pPr>
            <a:endParaRPr lang="en-US" sz="1400" dirty="0">
              <a:latin typeface="Helvetica" pitchFamily="2" charset="0"/>
            </a:endParaRPr>
          </a:p>
          <a:p>
            <a:r>
              <a:rPr lang="en-US" sz="1400" dirty="0">
                <a:latin typeface="Helvetica" pitchFamily="2" charset="0"/>
              </a:rPr>
              <a:t>You could add the target NAIF ID if applicable:	 &lt;</a:t>
            </a:r>
            <a:r>
              <a:rPr lang="en-US" sz="1400" dirty="0" err="1">
                <a:latin typeface="Helvetica" pitchFamily="2" charset="0"/>
              </a:rPr>
              <a:t>Discipline_Area</a:t>
            </a:r>
            <a:r>
              <a:rPr lang="en-US" sz="1400" dirty="0">
                <a:latin typeface="Helvetica" pitchFamily="2" charset="0"/>
              </a:rPr>
              <a:t>&gt;&lt;</a:t>
            </a:r>
            <a:r>
              <a:rPr lang="en-US" sz="1400" dirty="0" err="1">
                <a:latin typeface="Helvetica" pitchFamily="2" charset="0"/>
              </a:rPr>
              <a:t>geom:Geometry</a:t>
            </a:r>
            <a:r>
              <a:rPr lang="en-US" sz="1400" dirty="0">
                <a:latin typeface="Helvetica" pitchFamily="2" charset="0"/>
              </a:rPr>
              <a:t>&gt;&lt;</a:t>
            </a:r>
            <a:r>
              <a:rPr lang="en-US" sz="1400" dirty="0" err="1">
                <a:latin typeface="Helvetica" pitchFamily="2" charset="0"/>
              </a:rPr>
              <a:t>geom:Geometry_Orbiter</a:t>
            </a:r>
            <a:r>
              <a:rPr lang="en-US" sz="1400" dirty="0">
                <a:latin typeface="Helvetica" pitchFamily="2" charset="0"/>
              </a:rPr>
              <a:t>&gt;&lt;</a:t>
            </a:r>
            <a:r>
              <a:rPr lang="en-US" sz="1400" dirty="0" err="1">
                <a:latin typeface="Helvetica" pitchFamily="2" charset="0"/>
              </a:rPr>
              <a:t>geom:Orbiter_Identification</a:t>
            </a:r>
            <a:r>
              <a:rPr lang="en-US" sz="1400" dirty="0">
                <a:latin typeface="Helvetica" pitchFamily="2" charset="0"/>
              </a:rPr>
              <a:t>&gt;&lt;</a:t>
            </a:r>
            <a:r>
              <a:rPr lang="en-US" sz="1400" dirty="0" err="1">
                <a:latin typeface="Helvetica" pitchFamily="2" charset="0"/>
              </a:rPr>
              <a:t>geom:Geometry_Target_Identification</a:t>
            </a:r>
            <a:r>
              <a:rPr lang="en-US" sz="1400" dirty="0">
                <a:latin typeface="Helvetica" pitchFamily="2" charset="0"/>
              </a:rPr>
              <a:t>&gt;&lt;</a:t>
            </a:r>
            <a:r>
              <a:rPr lang="en-US" sz="1400" dirty="0" err="1">
                <a:latin typeface="Helvetica" pitchFamily="2" charset="0"/>
              </a:rPr>
              <a:t>geom:body_spice_name</a:t>
            </a:r>
            <a:r>
              <a:rPr lang="en-US" sz="1400" dirty="0">
                <a:latin typeface="Helvetica" pitchFamily="2" charset="0"/>
              </a:rPr>
              <a:t>&gt;</a:t>
            </a:r>
          </a:p>
          <a:p>
            <a:pPr marL="0" indent="0">
              <a:buNone/>
            </a:pPr>
            <a:endParaRPr lang="en-US" sz="1400" dirty="0">
              <a:latin typeface="Helvetica" pitchFamily="2" charset="0"/>
            </a:endParaRPr>
          </a:p>
          <a:p>
            <a:r>
              <a:rPr lang="en-US" sz="1400" dirty="0">
                <a:latin typeface="Helvetica" pitchFamily="2" charset="0"/>
              </a:rPr>
              <a:t>For the </a:t>
            </a:r>
            <a:r>
              <a:rPr lang="en-US" sz="1400" b="1" dirty="0">
                <a:latin typeface="Helvetica" pitchFamily="2" charset="0"/>
              </a:rPr>
              <a:t>test images</a:t>
            </a:r>
            <a:r>
              <a:rPr lang="en-US" sz="1400" dirty="0">
                <a:latin typeface="Helvetica" pitchFamily="2" charset="0"/>
              </a:rPr>
              <a:t>. See lor_0798446314_04697_00001_1x1_sci_03.xml</a:t>
            </a:r>
          </a:p>
          <a:p>
            <a:pPr lvl="1"/>
            <a:r>
              <a:rPr lang="en-US" sz="1400" dirty="0">
                <a:latin typeface="Helvetica" pitchFamily="2" charset="0"/>
              </a:rPr>
              <a:t>It should not be Science for the &lt;</a:t>
            </a:r>
            <a:r>
              <a:rPr lang="en-US" sz="1400" dirty="0" err="1">
                <a:latin typeface="Helvetica" pitchFamily="2" charset="0"/>
              </a:rPr>
              <a:t>Primary_Result_Summary</a:t>
            </a:r>
            <a:r>
              <a:rPr lang="en-US" sz="1400" dirty="0">
                <a:latin typeface="Helvetica" pitchFamily="2" charset="0"/>
              </a:rPr>
              <a:t>&gt;&lt;purpose&gt; </a:t>
            </a:r>
          </a:p>
          <a:p>
            <a:pPr lvl="1"/>
            <a:r>
              <a:rPr lang="en-US" sz="1400" dirty="0">
                <a:latin typeface="Helvetica" pitchFamily="2" charset="0"/>
              </a:rPr>
              <a:t>The name TEST_IMAGE  is producing warning in the validation report &lt;</a:t>
            </a:r>
            <a:r>
              <a:rPr lang="en-US" sz="1400" dirty="0" err="1">
                <a:latin typeface="Helvetica" pitchFamily="2" charset="0"/>
              </a:rPr>
              <a:t>Target_Identification</a:t>
            </a:r>
            <a:r>
              <a:rPr lang="en-US" sz="1400" dirty="0">
                <a:latin typeface="Helvetica" pitchFamily="2" charset="0"/>
              </a:rPr>
              <a:t>&gt;&lt;name&gt;</a:t>
            </a:r>
          </a:p>
          <a:p>
            <a:pPr lvl="1"/>
            <a:r>
              <a:rPr lang="en-US" sz="1400" dirty="0">
                <a:latin typeface="Helvetica" pitchFamily="2" charset="0"/>
              </a:rPr>
              <a:t>You can remove </a:t>
            </a:r>
            <a:r>
              <a:rPr lang="en-US" sz="1400" dirty="0" err="1">
                <a:latin typeface="Helvetica" pitchFamily="2" charset="0"/>
              </a:rPr>
              <a:t>geom:Orbiter_Identification</a:t>
            </a:r>
            <a:r>
              <a:rPr lang="en-US" sz="1400" dirty="0">
                <a:latin typeface="Helvetica" pitchFamily="2" charset="0"/>
              </a:rPr>
              <a:t> because it’s empty &lt;</a:t>
            </a:r>
            <a:r>
              <a:rPr lang="en-US" sz="1400" dirty="0" err="1">
                <a:latin typeface="Helvetica" pitchFamily="2" charset="0"/>
              </a:rPr>
              <a:t>Discipline_Area</a:t>
            </a:r>
            <a:r>
              <a:rPr lang="en-US" sz="1400" dirty="0">
                <a:latin typeface="Helvetica" pitchFamily="2" charset="0"/>
              </a:rPr>
              <a:t>&gt;&lt;</a:t>
            </a:r>
            <a:r>
              <a:rPr lang="en-US" sz="1400" dirty="0" err="1">
                <a:latin typeface="Helvetica" pitchFamily="2" charset="0"/>
              </a:rPr>
              <a:t>geom:Geometry</a:t>
            </a:r>
            <a:r>
              <a:rPr lang="en-US" sz="1400" dirty="0">
                <a:latin typeface="Helvetica" pitchFamily="2" charset="0"/>
              </a:rPr>
              <a:t>&gt;&lt;</a:t>
            </a:r>
            <a:r>
              <a:rPr lang="en-US" sz="1400" dirty="0" err="1">
                <a:latin typeface="Helvetica" pitchFamily="2" charset="0"/>
              </a:rPr>
              <a:t>geom:Geometry_Orbiter</a:t>
            </a:r>
            <a:r>
              <a:rPr lang="en-US" sz="1400" dirty="0">
                <a:latin typeface="Helvetica" pitchFamily="2" charset="0"/>
              </a:rPr>
              <a:t>&gt;&lt;</a:t>
            </a:r>
            <a:r>
              <a:rPr lang="en-US" sz="1400" dirty="0" err="1">
                <a:latin typeface="Helvetica" pitchFamily="2" charset="0"/>
              </a:rPr>
              <a:t>geom:Orbiter_Identification</a:t>
            </a:r>
            <a:r>
              <a:rPr lang="en-US" sz="1400" dirty="0">
                <a:latin typeface="Helvetica" pitchFamily="2" charset="0"/>
              </a:rPr>
              <a:t>&gt;</a:t>
            </a:r>
          </a:p>
          <a:p>
            <a:pPr lvl="1"/>
            <a:endParaRPr lang="en-US" sz="1400" dirty="0">
              <a:latin typeface="Helvetica" pitchFamily="2" charset="0"/>
            </a:endParaRPr>
          </a:p>
          <a:p>
            <a:pPr lvl="1"/>
            <a:endParaRPr lang="en-US" sz="1400" dirty="0">
              <a:latin typeface="Helvetica" pitchFamily="2" charset="0"/>
            </a:endParaRPr>
          </a:p>
        </p:txBody>
      </p:sp>
    </p:spTree>
    <p:extLst>
      <p:ext uri="{BB962C8B-B14F-4D97-AF65-F5344CB8AC3E}">
        <p14:creationId xmlns:p14="http://schemas.microsoft.com/office/powerpoint/2010/main" val="71994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4E510-FE21-098A-9C13-AB834BFFE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4B334-4906-374E-C63F-113C2A45629F}"/>
              </a:ext>
            </a:extLst>
          </p:cNvPr>
          <p:cNvSpPr>
            <a:spLocks noGrp="1"/>
          </p:cNvSpPr>
          <p:nvPr>
            <p:ph type="title"/>
          </p:nvPr>
        </p:nvSpPr>
        <p:spPr/>
        <p:txBody>
          <a:bodyPr/>
          <a:lstStyle/>
          <a:p>
            <a:r>
              <a:rPr lang="en-US" dirty="0"/>
              <a:t>Raw and Partially Processed data</a:t>
            </a:r>
          </a:p>
        </p:txBody>
      </p:sp>
      <p:sp>
        <p:nvSpPr>
          <p:cNvPr id="3" name="Content Placeholder 2">
            <a:extLst>
              <a:ext uri="{FF2B5EF4-FFF2-40B4-BE49-F238E27FC236}">
                <a16:creationId xmlns:a16="http://schemas.microsoft.com/office/drawing/2014/main" id="{EBDE510F-7E98-3E44-5C97-E6DAA979E68D}"/>
              </a:ext>
            </a:extLst>
          </p:cNvPr>
          <p:cNvSpPr>
            <a:spLocks noGrp="1"/>
          </p:cNvSpPr>
          <p:nvPr>
            <p:ph idx="1"/>
          </p:nvPr>
        </p:nvSpPr>
        <p:spPr/>
        <p:txBody>
          <a:bodyPr>
            <a:noAutofit/>
          </a:bodyPr>
          <a:lstStyle/>
          <a:p>
            <a:r>
              <a:rPr lang="en-US" sz="1200" dirty="0">
                <a:latin typeface="Helvetica" pitchFamily="2" charset="0"/>
              </a:rPr>
              <a:t>Possible missing attribute?</a:t>
            </a:r>
          </a:p>
          <a:p>
            <a:pPr marL="457200" lvl="1" indent="0">
              <a:buNone/>
            </a:pPr>
            <a:r>
              <a:rPr lang="en-US" sz="1200" dirty="0">
                <a:latin typeface="Helvetica" pitchFamily="2" charset="0"/>
              </a:rPr>
              <a:t>&lt;</a:t>
            </a:r>
            <a:r>
              <a:rPr lang="en-US" sz="1200" dirty="0" err="1">
                <a:latin typeface="Helvetica" pitchFamily="2" charset="0"/>
              </a:rPr>
              <a:t>Discipline_Area</a:t>
            </a:r>
            <a:r>
              <a:rPr lang="en-US" sz="1200" dirty="0">
                <a:latin typeface="Helvetica" pitchFamily="2" charset="0"/>
              </a:rPr>
              <a:t>&gt;&lt;</a:t>
            </a:r>
            <a:r>
              <a:rPr lang="en-US" sz="1200" dirty="0" err="1">
                <a:latin typeface="Helvetica" pitchFamily="2" charset="0"/>
              </a:rPr>
              <a:t>ebt:Earth_Based_Telescope_Parameters</a:t>
            </a:r>
            <a:r>
              <a:rPr lang="en-US" sz="1200" dirty="0">
                <a:latin typeface="Helvetica" pitchFamily="2" charset="0"/>
              </a:rPr>
              <a:t>&gt;&lt;</a:t>
            </a:r>
            <a:r>
              <a:rPr lang="en-US" sz="1200" dirty="0" err="1">
                <a:latin typeface="Helvetica" pitchFamily="2" charset="0"/>
              </a:rPr>
              <a:t>ebt:Telescope_Geometry</a:t>
            </a:r>
            <a:r>
              <a:rPr lang="en-US" sz="1200" dirty="0">
                <a:latin typeface="Helvetica" pitchFamily="2" charset="0"/>
              </a:rPr>
              <a:t>&gt;&lt;</a:t>
            </a:r>
            <a:r>
              <a:rPr lang="en-US" sz="1200" dirty="0" err="1">
                <a:latin typeface="Helvetica" pitchFamily="2" charset="0"/>
              </a:rPr>
              <a:t>ebt:SIP_Distortion_Terms</a:t>
            </a:r>
            <a:r>
              <a:rPr lang="en-US" sz="1200" dirty="0">
                <a:latin typeface="Helvetica" pitchFamily="2" charset="0"/>
              </a:rPr>
              <a:t>&gt;&lt;</a:t>
            </a:r>
            <a:r>
              <a:rPr lang="en-US" sz="1200" dirty="0" err="1">
                <a:latin typeface="Helvetica" pitchFamily="2" charset="0"/>
              </a:rPr>
              <a:t>ebt:AP_ORDER</a:t>
            </a:r>
            <a:r>
              <a:rPr lang="en-US" sz="1200" dirty="0">
                <a:latin typeface="Helvetica" pitchFamily="2" charset="0"/>
              </a:rPr>
              <a:t>&gt;&lt;</a:t>
            </a:r>
            <a:r>
              <a:rPr lang="en-US" sz="1200" dirty="0" err="1">
                <a:latin typeface="Helvetica" pitchFamily="2" charset="0"/>
              </a:rPr>
              <a:t>ebt:polynomial_order</a:t>
            </a:r>
            <a:r>
              <a:rPr lang="en-US" sz="1200" dirty="0">
                <a:latin typeface="Helvetica" pitchFamily="2" charset="0"/>
              </a:rPr>
              <a:t>&gt;3</a:t>
            </a:r>
          </a:p>
          <a:p>
            <a:pPr marL="0" indent="0">
              <a:buNone/>
            </a:pPr>
            <a:r>
              <a:rPr lang="en-US" sz="1200" dirty="0">
                <a:latin typeface="Helvetica" pitchFamily="2" charset="0"/>
              </a:rPr>
              <a:t>	&lt;</a:t>
            </a:r>
            <a:r>
              <a:rPr lang="en-US" sz="1200" dirty="0" err="1">
                <a:latin typeface="Helvetica" pitchFamily="2" charset="0"/>
              </a:rPr>
              <a:t>ebt:p_polynomial_degree</a:t>
            </a:r>
            <a:r>
              <a:rPr lang="en-US" sz="1200" dirty="0">
                <a:latin typeface="Helvetica" pitchFamily="2" charset="0"/>
              </a:rPr>
              <a:t>&gt;0&lt;/</a:t>
            </a:r>
            <a:r>
              <a:rPr lang="en-US" sz="1200" dirty="0" err="1">
                <a:latin typeface="Helvetica" pitchFamily="2" charset="0"/>
              </a:rPr>
              <a:t>ebt:p_polynomial_degree</a:t>
            </a:r>
            <a:r>
              <a:rPr lang="en-US" sz="1200" dirty="0">
                <a:latin typeface="Helvetica" pitchFamily="2" charset="0"/>
              </a:rPr>
              <a:t>&gt;</a:t>
            </a:r>
            <a:br>
              <a:rPr lang="en-US" sz="1200" dirty="0">
                <a:latin typeface="Helvetica" pitchFamily="2" charset="0"/>
              </a:rPr>
            </a:br>
            <a:r>
              <a:rPr lang="en-US" sz="1200" dirty="0">
                <a:latin typeface="Helvetica" pitchFamily="2" charset="0"/>
              </a:rPr>
              <a:t>                      &lt;</a:t>
            </a:r>
            <a:r>
              <a:rPr lang="en-US" sz="1200" dirty="0" err="1">
                <a:latin typeface="Helvetica" pitchFamily="2" charset="0"/>
              </a:rPr>
              <a:t>ebt:q_polynomial_degree</a:t>
            </a:r>
            <a:r>
              <a:rPr lang="en-US" sz="1200" dirty="0">
                <a:latin typeface="Helvetica" pitchFamily="2" charset="0"/>
              </a:rPr>
              <a:t>&gt;2&lt;/</a:t>
            </a:r>
            <a:r>
              <a:rPr lang="en-US" sz="1200" dirty="0" err="1">
                <a:latin typeface="Helvetica" pitchFamily="2" charset="0"/>
              </a:rPr>
              <a:t>ebt:q_polynomial_degree</a:t>
            </a:r>
            <a:r>
              <a:rPr lang="en-US" sz="1200" dirty="0">
                <a:latin typeface="Helvetica" pitchFamily="2" charset="0"/>
              </a:rPr>
              <a:t>&gt;</a:t>
            </a:r>
          </a:p>
          <a:p>
            <a:pPr marL="0" indent="0">
              <a:buNone/>
            </a:pPr>
            <a:r>
              <a:rPr lang="en-US" sz="1200" dirty="0">
                <a:latin typeface="Helvetica" pitchFamily="2" charset="0"/>
              </a:rPr>
              <a:t>	&lt;</a:t>
            </a:r>
            <a:r>
              <a:rPr lang="en-US" sz="1200" dirty="0" err="1">
                <a:latin typeface="Helvetica" pitchFamily="2" charset="0"/>
              </a:rPr>
              <a:t>ebt:p_polynomial_degree</a:t>
            </a:r>
            <a:r>
              <a:rPr lang="en-US" sz="1200" dirty="0">
                <a:latin typeface="Helvetica" pitchFamily="2" charset="0"/>
              </a:rPr>
              <a:t>&gt;2&lt;/</a:t>
            </a:r>
            <a:r>
              <a:rPr lang="en-US" sz="1200" dirty="0" err="1">
                <a:latin typeface="Helvetica" pitchFamily="2" charset="0"/>
              </a:rPr>
              <a:t>ebt:p_polynomial_degree</a:t>
            </a:r>
            <a:r>
              <a:rPr lang="en-US" sz="1200" dirty="0">
                <a:latin typeface="Helvetica" pitchFamily="2" charset="0"/>
              </a:rPr>
              <a:t>&gt;</a:t>
            </a:r>
            <a:br>
              <a:rPr lang="en-US" sz="1200" dirty="0">
                <a:latin typeface="Helvetica" pitchFamily="2" charset="0"/>
              </a:rPr>
            </a:br>
            <a:r>
              <a:rPr lang="en-US" sz="1200" dirty="0">
                <a:latin typeface="Helvetica" pitchFamily="2" charset="0"/>
              </a:rPr>
              <a:t>                      &lt;</a:t>
            </a:r>
            <a:r>
              <a:rPr lang="en-US" sz="1200" dirty="0" err="1">
                <a:latin typeface="Helvetica" pitchFamily="2" charset="0"/>
              </a:rPr>
              <a:t>ebt:q_polynomial_degree</a:t>
            </a:r>
            <a:r>
              <a:rPr lang="en-US" sz="1200" dirty="0">
                <a:latin typeface="Helvetica" pitchFamily="2" charset="0"/>
              </a:rPr>
              <a:t>&gt;1&lt;/</a:t>
            </a:r>
            <a:r>
              <a:rPr lang="en-US" sz="1200" dirty="0" err="1">
                <a:latin typeface="Helvetica" pitchFamily="2" charset="0"/>
              </a:rPr>
              <a:t>ebt:q_polynomial_degree</a:t>
            </a:r>
            <a:r>
              <a:rPr lang="en-US" sz="1200" dirty="0">
                <a:latin typeface="Helvetica" pitchFamily="2" charset="0"/>
              </a:rPr>
              <a:t>&gt;</a:t>
            </a:r>
          </a:p>
          <a:p>
            <a:pPr marL="0" indent="0">
              <a:buNone/>
            </a:pPr>
            <a:r>
              <a:rPr lang="en-US" sz="1200" dirty="0">
                <a:latin typeface="Helvetica" pitchFamily="2" charset="0"/>
              </a:rPr>
              <a:t>	&lt;</a:t>
            </a:r>
            <a:r>
              <a:rPr lang="en-US" sz="1200" dirty="0" err="1">
                <a:latin typeface="Helvetica" pitchFamily="2" charset="0"/>
              </a:rPr>
              <a:t>ebt:p_polynomial_degree</a:t>
            </a:r>
            <a:r>
              <a:rPr lang="en-US" sz="1200" dirty="0">
                <a:latin typeface="Helvetica" pitchFamily="2" charset="0"/>
              </a:rPr>
              <a:t>&gt;0&lt;/</a:t>
            </a:r>
            <a:r>
              <a:rPr lang="en-US" sz="1200" dirty="0" err="1">
                <a:latin typeface="Helvetica" pitchFamily="2" charset="0"/>
              </a:rPr>
              <a:t>ebt:p_polynomial_degree</a:t>
            </a:r>
            <a:r>
              <a:rPr lang="en-US" sz="1200" dirty="0">
                <a:latin typeface="Helvetica" pitchFamily="2" charset="0"/>
              </a:rPr>
              <a:t>&gt;</a:t>
            </a:r>
            <a:br>
              <a:rPr lang="en-US" sz="1200" dirty="0">
                <a:latin typeface="Helvetica" pitchFamily="2" charset="0"/>
              </a:rPr>
            </a:br>
            <a:r>
              <a:rPr lang="en-US" sz="1200" dirty="0">
                <a:latin typeface="Helvetica" pitchFamily="2" charset="0"/>
              </a:rPr>
              <a:t>                      &lt;</a:t>
            </a:r>
            <a:r>
              <a:rPr lang="en-US" sz="1200" dirty="0" err="1">
                <a:latin typeface="Helvetica" pitchFamily="2" charset="0"/>
              </a:rPr>
              <a:t>ebt:q_polynomial_degree</a:t>
            </a:r>
            <a:r>
              <a:rPr lang="en-US" sz="1200" dirty="0">
                <a:latin typeface="Helvetica" pitchFamily="2" charset="0"/>
              </a:rPr>
              <a:t>&gt;3&lt;/</a:t>
            </a:r>
            <a:r>
              <a:rPr lang="en-US" sz="1200" dirty="0" err="1">
                <a:latin typeface="Helvetica" pitchFamily="2" charset="0"/>
              </a:rPr>
              <a:t>ebt:q_polynomial_degree</a:t>
            </a:r>
            <a:r>
              <a:rPr lang="en-US" sz="1200" dirty="0">
                <a:latin typeface="Helvetica" pitchFamily="2" charset="0"/>
              </a:rPr>
              <a:t>&gt;</a:t>
            </a:r>
          </a:p>
          <a:p>
            <a:endParaRPr lang="en-US" sz="1200" dirty="0">
              <a:latin typeface="Helvetica" pitchFamily="2" charset="0"/>
            </a:endParaRPr>
          </a:p>
          <a:p>
            <a:pPr marL="457200" lvl="1" indent="0">
              <a:buNone/>
            </a:pPr>
            <a:r>
              <a:rPr lang="en-US" sz="1200" dirty="0">
                <a:latin typeface="Helvetica" pitchFamily="2" charset="0"/>
              </a:rPr>
              <a:t>&lt;</a:t>
            </a:r>
            <a:r>
              <a:rPr lang="en-US" sz="1200" dirty="0" err="1">
                <a:latin typeface="Helvetica" pitchFamily="2" charset="0"/>
              </a:rPr>
              <a:t>Discipline_Area</a:t>
            </a:r>
            <a:r>
              <a:rPr lang="en-US" sz="1200" dirty="0">
                <a:latin typeface="Helvetica" pitchFamily="2" charset="0"/>
              </a:rPr>
              <a:t>&gt;&lt;</a:t>
            </a:r>
            <a:r>
              <a:rPr lang="en-US" sz="1200" dirty="0" err="1">
                <a:latin typeface="Helvetica" pitchFamily="2" charset="0"/>
              </a:rPr>
              <a:t>ebt:Earth_Based_Telescope_Parameters</a:t>
            </a:r>
            <a:r>
              <a:rPr lang="en-US" sz="1200" dirty="0">
                <a:latin typeface="Helvetica" pitchFamily="2" charset="0"/>
              </a:rPr>
              <a:t>&gt;&lt;</a:t>
            </a:r>
            <a:r>
              <a:rPr lang="en-US" sz="1200" dirty="0" err="1">
                <a:latin typeface="Helvetica" pitchFamily="2" charset="0"/>
              </a:rPr>
              <a:t>ebt:Telescope_Geometry</a:t>
            </a:r>
            <a:r>
              <a:rPr lang="en-US" sz="1200" dirty="0">
                <a:latin typeface="Helvetica" pitchFamily="2" charset="0"/>
              </a:rPr>
              <a:t>&gt;&lt;</a:t>
            </a:r>
            <a:r>
              <a:rPr lang="en-US" sz="1200" dirty="0" err="1">
                <a:latin typeface="Helvetica" pitchFamily="2" charset="0"/>
              </a:rPr>
              <a:t>ebt:SIP_Distortion_Terms</a:t>
            </a:r>
            <a:r>
              <a:rPr lang="en-US" sz="1200" dirty="0">
                <a:latin typeface="Helvetica" pitchFamily="2" charset="0"/>
              </a:rPr>
              <a:t>&gt;&lt;</a:t>
            </a:r>
            <a:r>
              <a:rPr lang="en-US" sz="1200" dirty="0" err="1">
                <a:latin typeface="Helvetica" pitchFamily="2" charset="0"/>
              </a:rPr>
              <a:t>ebt:BP_ORDER</a:t>
            </a:r>
            <a:r>
              <a:rPr lang="en-US" sz="1200" dirty="0">
                <a:latin typeface="Helvetica" pitchFamily="2" charset="0"/>
              </a:rPr>
              <a:t>&gt;&lt;</a:t>
            </a:r>
            <a:r>
              <a:rPr lang="en-US" sz="1200" dirty="0" err="1">
                <a:latin typeface="Helvetica" pitchFamily="2" charset="0"/>
              </a:rPr>
              <a:t>ebt:polynomial_order</a:t>
            </a:r>
            <a:r>
              <a:rPr lang="en-US" sz="1200" dirty="0">
                <a:latin typeface="Helvetica" pitchFamily="2" charset="0"/>
              </a:rPr>
              <a:t>&gt;3</a:t>
            </a:r>
          </a:p>
          <a:p>
            <a:pPr marL="0" indent="0">
              <a:buNone/>
            </a:pPr>
            <a:r>
              <a:rPr lang="en-US" sz="1200" dirty="0">
                <a:latin typeface="Helvetica" pitchFamily="2" charset="0"/>
              </a:rPr>
              <a:t>	&lt;</a:t>
            </a:r>
            <a:r>
              <a:rPr lang="en-US" sz="1200" dirty="0" err="1">
                <a:latin typeface="Helvetica" pitchFamily="2" charset="0"/>
              </a:rPr>
              <a:t>ebt:p_polynomial_degree</a:t>
            </a:r>
            <a:r>
              <a:rPr lang="en-US" sz="1200" dirty="0">
                <a:latin typeface="Helvetica" pitchFamily="2" charset="0"/>
              </a:rPr>
              <a:t>&gt;2&lt;/</a:t>
            </a:r>
            <a:r>
              <a:rPr lang="en-US" sz="1200" dirty="0" err="1">
                <a:latin typeface="Helvetica" pitchFamily="2" charset="0"/>
              </a:rPr>
              <a:t>ebt:p_polynomial_degree</a:t>
            </a:r>
            <a:r>
              <a:rPr lang="en-US" sz="1200" dirty="0">
                <a:latin typeface="Helvetica" pitchFamily="2" charset="0"/>
              </a:rPr>
              <a:t>&gt;</a:t>
            </a:r>
            <a:br>
              <a:rPr lang="en-US" sz="1200" dirty="0">
                <a:latin typeface="Helvetica" pitchFamily="2" charset="0"/>
              </a:rPr>
            </a:br>
            <a:r>
              <a:rPr lang="en-US" sz="1200" dirty="0">
                <a:latin typeface="Helvetica" pitchFamily="2" charset="0"/>
              </a:rPr>
              <a:t>               	&lt;</a:t>
            </a:r>
            <a:r>
              <a:rPr lang="en-US" sz="1200" dirty="0" err="1">
                <a:latin typeface="Helvetica" pitchFamily="2" charset="0"/>
              </a:rPr>
              <a:t>ebt:q_polynomial_degree</a:t>
            </a:r>
            <a:r>
              <a:rPr lang="en-US" sz="1200" dirty="0">
                <a:latin typeface="Helvetica" pitchFamily="2" charset="0"/>
              </a:rPr>
              <a:t>&gt;0&lt;/</a:t>
            </a:r>
            <a:r>
              <a:rPr lang="en-US" sz="1200" dirty="0" err="1">
                <a:latin typeface="Helvetica" pitchFamily="2" charset="0"/>
              </a:rPr>
              <a:t>ebt:q_polynomial_degree</a:t>
            </a:r>
            <a:r>
              <a:rPr lang="en-US" sz="1200" dirty="0">
                <a:latin typeface="Helvetica" pitchFamily="2" charset="0"/>
              </a:rPr>
              <a:t>&gt;</a:t>
            </a:r>
          </a:p>
          <a:p>
            <a:pPr marL="0" indent="0">
              <a:buNone/>
            </a:pPr>
            <a:r>
              <a:rPr lang="en-US" sz="1200" dirty="0">
                <a:latin typeface="Helvetica" pitchFamily="2" charset="0"/>
              </a:rPr>
              <a:t>	&lt;</a:t>
            </a:r>
            <a:r>
              <a:rPr lang="en-US" sz="1200" dirty="0" err="1">
                <a:latin typeface="Helvetica" pitchFamily="2" charset="0"/>
              </a:rPr>
              <a:t>ebt:p_polynomial_degree</a:t>
            </a:r>
            <a:r>
              <a:rPr lang="en-US" sz="1200" dirty="0">
                <a:latin typeface="Helvetica" pitchFamily="2" charset="0"/>
              </a:rPr>
              <a:t>&gt;3&lt;/</a:t>
            </a:r>
            <a:r>
              <a:rPr lang="en-US" sz="1200" dirty="0" err="1">
                <a:latin typeface="Helvetica" pitchFamily="2" charset="0"/>
              </a:rPr>
              <a:t>ebt:p_polynomial_degree</a:t>
            </a:r>
            <a:r>
              <a:rPr lang="en-US" sz="1200" dirty="0">
                <a:latin typeface="Helvetica" pitchFamily="2" charset="0"/>
              </a:rPr>
              <a:t>&gt;</a:t>
            </a:r>
            <a:br>
              <a:rPr lang="en-US" sz="1200" dirty="0">
                <a:latin typeface="Helvetica" pitchFamily="2" charset="0"/>
              </a:rPr>
            </a:br>
            <a:r>
              <a:rPr lang="en-US" sz="1200" dirty="0">
                <a:latin typeface="Helvetica" pitchFamily="2" charset="0"/>
              </a:rPr>
              <a:t>                      &lt;</a:t>
            </a:r>
            <a:r>
              <a:rPr lang="en-US" sz="1200" dirty="0" err="1">
                <a:latin typeface="Helvetica" pitchFamily="2" charset="0"/>
              </a:rPr>
              <a:t>ebt:q_polynomial_degree</a:t>
            </a:r>
            <a:r>
              <a:rPr lang="en-US" sz="1200" dirty="0">
                <a:latin typeface="Helvetica" pitchFamily="2" charset="0"/>
              </a:rPr>
              <a:t>&gt;0&lt;/</a:t>
            </a:r>
            <a:r>
              <a:rPr lang="en-US" sz="1200" dirty="0" err="1">
                <a:latin typeface="Helvetica" pitchFamily="2" charset="0"/>
              </a:rPr>
              <a:t>ebt:q_polynomial_degree</a:t>
            </a:r>
            <a:r>
              <a:rPr lang="en-US" sz="1200" dirty="0">
                <a:latin typeface="Helvetica" pitchFamily="2" charset="0"/>
              </a:rPr>
              <a:t>&gt;</a:t>
            </a:r>
          </a:p>
          <a:p>
            <a:pPr marL="0" indent="0">
              <a:buNone/>
            </a:pPr>
            <a:r>
              <a:rPr lang="en-US" sz="1200" dirty="0">
                <a:latin typeface="Helvetica" pitchFamily="2" charset="0"/>
              </a:rPr>
              <a:t>	&lt;</a:t>
            </a:r>
            <a:r>
              <a:rPr lang="en-US" sz="1200" dirty="0" err="1">
                <a:latin typeface="Helvetica" pitchFamily="2" charset="0"/>
              </a:rPr>
              <a:t>ebt:p_polynomial_degree</a:t>
            </a:r>
            <a:r>
              <a:rPr lang="en-US" sz="1200" dirty="0">
                <a:latin typeface="Helvetica" pitchFamily="2" charset="0"/>
              </a:rPr>
              <a:t>&gt;1&lt;/</a:t>
            </a:r>
            <a:r>
              <a:rPr lang="en-US" sz="1200" dirty="0" err="1">
                <a:latin typeface="Helvetica" pitchFamily="2" charset="0"/>
              </a:rPr>
              <a:t>ebt:p_polynomial_degree</a:t>
            </a:r>
            <a:r>
              <a:rPr lang="en-US" sz="1200" dirty="0">
                <a:latin typeface="Helvetica" pitchFamily="2" charset="0"/>
              </a:rPr>
              <a:t>&gt;</a:t>
            </a:r>
            <a:br>
              <a:rPr lang="en-US" sz="1200" dirty="0">
                <a:latin typeface="Helvetica" pitchFamily="2" charset="0"/>
              </a:rPr>
            </a:br>
            <a:r>
              <a:rPr lang="en-US" sz="1200" dirty="0">
                <a:latin typeface="Helvetica" pitchFamily="2" charset="0"/>
              </a:rPr>
              <a:t>                      &lt;</a:t>
            </a:r>
            <a:r>
              <a:rPr lang="en-US" sz="1200" dirty="0" err="1">
                <a:latin typeface="Helvetica" pitchFamily="2" charset="0"/>
              </a:rPr>
              <a:t>ebt:q_polynomial_degree</a:t>
            </a:r>
            <a:r>
              <a:rPr lang="en-US" sz="1200" dirty="0">
                <a:latin typeface="Helvetica" pitchFamily="2" charset="0"/>
              </a:rPr>
              <a:t>&gt;2&lt;/</a:t>
            </a:r>
            <a:r>
              <a:rPr lang="en-US" sz="1200" dirty="0" err="1">
                <a:latin typeface="Helvetica" pitchFamily="2" charset="0"/>
              </a:rPr>
              <a:t>ebt:q_polynomial_degree</a:t>
            </a:r>
            <a:r>
              <a:rPr lang="en-US" sz="1200" dirty="0">
                <a:latin typeface="Helvetica" pitchFamily="2" charset="0"/>
              </a:rPr>
              <a:t>&gt;</a:t>
            </a:r>
          </a:p>
          <a:p>
            <a:pPr marL="0" indent="0">
              <a:buNone/>
            </a:pPr>
            <a:endParaRPr lang="en-US" sz="1200" dirty="0">
              <a:latin typeface="Helvetica" pitchFamily="2" charset="0"/>
            </a:endParaRPr>
          </a:p>
          <a:p>
            <a:pPr lvl="1"/>
            <a:endParaRPr lang="en-US" sz="1200" dirty="0">
              <a:latin typeface="Helvetica" pitchFamily="2" charset="0"/>
            </a:endParaRPr>
          </a:p>
        </p:txBody>
      </p:sp>
    </p:spTree>
    <p:extLst>
      <p:ext uri="{BB962C8B-B14F-4D97-AF65-F5344CB8AC3E}">
        <p14:creationId xmlns:p14="http://schemas.microsoft.com/office/powerpoint/2010/main" val="345975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C683-9292-7655-7F97-FCD8C2A76A39}"/>
              </a:ext>
            </a:extLst>
          </p:cNvPr>
          <p:cNvSpPr>
            <a:spLocks noGrp="1"/>
          </p:cNvSpPr>
          <p:nvPr>
            <p:ph type="title"/>
          </p:nvPr>
        </p:nvSpPr>
        <p:spPr/>
        <p:txBody>
          <a:bodyPr/>
          <a:lstStyle/>
          <a:p>
            <a:r>
              <a:rPr lang="en-US" dirty="0"/>
              <a:t>Raw data</a:t>
            </a:r>
          </a:p>
        </p:txBody>
      </p:sp>
      <p:sp>
        <p:nvSpPr>
          <p:cNvPr id="3" name="Content Placeholder 2">
            <a:extLst>
              <a:ext uri="{FF2B5EF4-FFF2-40B4-BE49-F238E27FC236}">
                <a16:creationId xmlns:a16="http://schemas.microsoft.com/office/drawing/2014/main" id="{A2F07A38-01EB-500F-6612-DD2D7AA5E4EF}"/>
              </a:ext>
            </a:extLst>
          </p:cNvPr>
          <p:cNvSpPr>
            <a:spLocks noGrp="1"/>
          </p:cNvSpPr>
          <p:nvPr>
            <p:ph idx="1"/>
          </p:nvPr>
        </p:nvSpPr>
        <p:spPr/>
        <p:txBody>
          <a:bodyPr>
            <a:normAutofit/>
          </a:bodyPr>
          <a:lstStyle/>
          <a:p>
            <a:r>
              <a:rPr lang="en-US" sz="1400" dirty="0">
                <a:latin typeface="Helvetica" pitchFamily="2" charset="0"/>
                <a:cs typeface="Heebo" pitchFamily="2" charset="-79"/>
              </a:rPr>
              <a:t>You need to revise the &lt;</a:t>
            </a:r>
            <a:r>
              <a:rPr lang="en-US" sz="1400" dirty="0" err="1">
                <a:latin typeface="Helvetica" pitchFamily="2" charset="0"/>
                <a:cs typeface="Heebo" pitchFamily="2" charset="-79"/>
              </a:rPr>
              <a:t>Reference_List</a:t>
            </a:r>
            <a:r>
              <a:rPr lang="en-US" sz="1400" dirty="0">
                <a:latin typeface="Helvetica" pitchFamily="2" charset="0"/>
                <a:cs typeface="Heebo" pitchFamily="2" charset="-79"/>
              </a:rPr>
              <a:t>&gt;&lt;</a:t>
            </a:r>
            <a:r>
              <a:rPr lang="en-US" sz="1400" dirty="0" err="1">
                <a:latin typeface="Helvetica" pitchFamily="2" charset="0"/>
                <a:cs typeface="Heebo" pitchFamily="2" charset="-79"/>
              </a:rPr>
              <a:t>Internal_Reference</a:t>
            </a:r>
            <a:r>
              <a:rPr lang="en-US" sz="1400" dirty="0">
                <a:latin typeface="Helvetica" pitchFamily="2" charset="0"/>
                <a:cs typeface="Heebo" pitchFamily="2" charset="-79"/>
              </a:rPr>
              <a:t>&gt;. </a:t>
            </a:r>
          </a:p>
          <a:p>
            <a:pPr lvl="1"/>
            <a:r>
              <a:rPr lang="en-US" sz="1400" dirty="0">
                <a:latin typeface="Helvetica" pitchFamily="2" charset="0"/>
                <a:cs typeface="Heebo" pitchFamily="2" charset="-79"/>
              </a:rPr>
              <a:t>If you want to include the calibration files. Then you need to include the ones that are specific to this dataset  dj_auto_flat_1x1.xml and dj_auto_flat_4x4.xml</a:t>
            </a:r>
          </a:p>
          <a:p>
            <a:pPr lvl="1"/>
            <a:r>
              <a:rPr lang="en-US" sz="1400" dirty="0">
                <a:latin typeface="Helvetica" pitchFamily="2" charset="0"/>
                <a:cs typeface="Heebo" pitchFamily="2" charset="-79"/>
              </a:rPr>
              <a:t>Or you can remove then because this is the raw collection</a:t>
            </a:r>
          </a:p>
          <a:p>
            <a:endParaRPr lang="en-US" sz="1400" dirty="0">
              <a:latin typeface="Helvetica" pitchFamily="2" charset="0"/>
              <a:cs typeface="Heebo" pitchFamily="2" charset="-79"/>
            </a:endParaRPr>
          </a:p>
        </p:txBody>
      </p:sp>
    </p:spTree>
    <p:extLst>
      <p:ext uri="{BB962C8B-B14F-4D97-AF65-F5344CB8AC3E}">
        <p14:creationId xmlns:p14="http://schemas.microsoft.com/office/powerpoint/2010/main" val="187514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20971-13C7-D6C6-B67F-F0217B7CD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AA306-FF1E-974A-8DC7-B4F36C4154DA}"/>
              </a:ext>
            </a:extLst>
          </p:cNvPr>
          <p:cNvSpPr>
            <a:spLocks noGrp="1"/>
          </p:cNvSpPr>
          <p:nvPr>
            <p:ph type="title"/>
          </p:nvPr>
        </p:nvSpPr>
        <p:spPr/>
        <p:txBody>
          <a:bodyPr/>
          <a:lstStyle/>
          <a:p>
            <a:r>
              <a:rPr lang="en-US" dirty="0"/>
              <a:t>Partially Processed data</a:t>
            </a:r>
          </a:p>
        </p:txBody>
      </p:sp>
      <p:sp>
        <p:nvSpPr>
          <p:cNvPr id="3" name="Content Placeholder 2">
            <a:extLst>
              <a:ext uri="{FF2B5EF4-FFF2-40B4-BE49-F238E27FC236}">
                <a16:creationId xmlns:a16="http://schemas.microsoft.com/office/drawing/2014/main" id="{D42671A4-A207-ECAB-496C-F471776B630B}"/>
              </a:ext>
            </a:extLst>
          </p:cNvPr>
          <p:cNvSpPr>
            <a:spLocks noGrp="1"/>
          </p:cNvSpPr>
          <p:nvPr>
            <p:ph idx="1"/>
          </p:nvPr>
        </p:nvSpPr>
        <p:spPr>
          <a:xfrm>
            <a:off x="838200" y="1825625"/>
            <a:ext cx="10515600" cy="4667250"/>
          </a:xfrm>
        </p:spPr>
        <p:txBody>
          <a:bodyPr>
            <a:noAutofit/>
          </a:bodyPr>
          <a:lstStyle/>
          <a:p>
            <a:pPr marL="457200" lvl="1" indent="0">
              <a:buNone/>
            </a:pPr>
            <a:endParaRPr lang="en-US" sz="1200" dirty="0">
              <a:latin typeface="Helvetica" pitchFamily="2" charset="0"/>
            </a:endParaRPr>
          </a:p>
          <a:p>
            <a:r>
              <a:rPr lang="en-US" sz="1200" dirty="0">
                <a:latin typeface="Helvetica" pitchFamily="2" charset="0"/>
              </a:rPr>
              <a:t>You still have calibrated instead of partially processed in the &lt;</a:t>
            </a:r>
            <a:r>
              <a:rPr lang="en-US" sz="1200" dirty="0" err="1">
                <a:latin typeface="Helvetica" pitchFamily="2" charset="0"/>
              </a:rPr>
              <a:t>Identification_Area</a:t>
            </a:r>
            <a:r>
              <a:rPr lang="en-US" sz="1200" dirty="0">
                <a:latin typeface="Helvetica" pitchFamily="2" charset="0"/>
              </a:rPr>
              <a:t>&gt;&lt;</a:t>
            </a:r>
            <a:r>
              <a:rPr lang="en-US" sz="1200" dirty="0" err="1">
                <a:latin typeface="Helvetica" pitchFamily="2" charset="0"/>
              </a:rPr>
              <a:t>Citation_Information</a:t>
            </a:r>
            <a:r>
              <a:rPr lang="en-US" sz="1200" dirty="0">
                <a:latin typeface="Helvetica" pitchFamily="2" charset="0"/>
              </a:rPr>
              <a:t>&gt;&lt;description&gt;</a:t>
            </a:r>
          </a:p>
          <a:p>
            <a:pPr marL="0" indent="0">
              <a:buNone/>
            </a:pPr>
            <a:endParaRPr lang="en-US" sz="1200" dirty="0">
              <a:latin typeface="Helvetica" pitchFamily="2" charset="0"/>
            </a:endParaRPr>
          </a:p>
          <a:p>
            <a:r>
              <a:rPr lang="en-US" sz="1200" dirty="0">
                <a:latin typeface="Helvetica" pitchFamily="2" charset="0"/>
              </a:rPr>
              <a:t>You have the time offset corrections in the &lt;</a:t>
            </a:r>
            <a:r>
              <a:rPr lang="en-US" sz="1200" dirty="0" err="1">
                <a:latin typeface="Helvetica" pitchFamily="2" charset="0"/>
              </a:rPr>
              <a:t>Reference_List</a:t>
            </a:r>
            <a:r>
              <a:rPr lang="en-US" sz="1200" dirty="0">
                <a:latin typeface="Helvetica" pitchFamily="2" charset="0"/>
              </a:rPr>
              <a:t>&gt;&lt;</a:t>
            </a:r>
            <a:r>
              <a:rPr lang="en-US" sz="1200" dirty="0" err="1">
                <a:latin typeface="Helvetica" pitchFamily="2" charset="0"/>
              </a:rPr>
              <a:t>Internal_Reference</a:t>
            </a:r>
            <a:r>
              <a:rPr lang="en-US" sz="1200" dirty="0">
                <a:latin typeface="Helvetica" pitchFamily="2" charset="0"/>
              </a:rPr>
              <a:t>&gt; and the FITS Header but nowhere it’s listed in the SB dictionary &lt;</a:t>
            </a:r>
            <a:r>
              <a:rPr lang="en-US" sz="1200" dirty="0" err="1">
                <a:latin typeface="Helvetica" pitchFamily="2" charset="0"/>
              </a:rPr>
              <a:t>Discipline_Area</a:t>
            </a:r>
            <a:r>
              <a:rPr lang="en-US" sz="1200" dirty="0">
                <a:latin typeface="Helvetica" pitchFamily="2" charset="0"/>
              </a:rPr>
              <a:t>&gt;&lt;</a:t>
            </a:r>
            <a:r>
              <a:rPr lang="en-US" sz="1200" dirty="0" err="1">
                <a:latin typeface="Helvetica" pitchFamily="2" charset="0"/>
              </a:rPr>
              <a:t>sb:SB_Metadata</a:t>
            </a:r>
            <a:r>
              <a:rPr lang="en-US" sz="1200" dirty="0">
                <a:latin typeface="Helvetica" pitchFamily="2" charset="0"/>
              </a:rPr>
              <a:t>&gt;&lt;</a:t>
            </a:r>
            <a:r>
              <a:rPr lang="en-US" sz="1200" dirty="0" err="1">
                <a:latin typeface="Helvetica" pitchFamily="2" charset="0"/>
              </a:rPr>
              <a:t>sb:Calibration_Information</a:t>
            </a:r>
            <a:r>
              <a:rPr lang="en-US" sz="1200" dirty="0">
                <a:latin typeface="Helvetica" pitchFamily="2" charset="0"/>
              </a:rPr>
              <a:t>&gt;&lt;</a:t>
            </a:r>
            <a:r>
              <a:rPr lang="en-US" sz="1200" dirty="0" err="1">
                <a:latin typeface="Helvetica" pitchFamily="2" charset="0"/>
              </a:rPr>
              <a:t>sb:Calibration_Applied</a:t>
            </a:r>
            <a:r>
              <a:rPr lang="en-US" sz="1200" dirty="0">
                <a:latin typeface="Helvetica" pitchFamily="2" charset="0"/>
              </a:rPr>
              <a:t>&gt; and &lt;</a:t>
            </a:r>
            <a:r>
              <a:rPr lang="en-US" sz="1200" dirty="0" err="1">
                <a:latin typeface="Helvetica" pitchFamily="2" charset="0"/>
              </a:rPr>
              <a:t>Discipline_Area</a:t>
            </a:r>
            <a:r>
              <a:rPr lang="en-US" sz="1200" dirty="0">
                <a:latin typeface="Helvetica" pitchFamily="2" charset="0"/>
              </a:rPr>
              <a:t>&gt;&lt;</a:t>
            </a:r>
            <a:r>
              <a:rPr lang="en-US" sz="1200" dirty="0" err="1">
                <a:latin typeface="Helvetica" pitchFamily="2" charset="0"/>
              </a:rPr>
              <a:t>sb:SB_Metadata</a:t>
            </a:r>
            <a:r>
              <a:rPr lang="en-US" sz="1200" dirty="0">
                <a:latin typeface="Helvetica" pitchFamily="2" charset="0"/>
              </a:rPr>
              <a:t>&gt;&lt;</a:t>
            </a:r>
            <a:r>
              <a:rPr lang="en-US" sz="1200" dirty="0" err="1">
                <a:latin typeface="Helvetica" pitchFamily="2" charset="0"/>
              </a:rPr>
              <a:t>sb:Calibration_Information</a:t>
            </a:r>
            <a:r>
              <a:rPr lang="en-US" sz="1200" dirty="0">
                <a:latin typeface="Helvetica" pitchFamily="2" charset="0"/>
              </a:rPr>
              <a:t>&gt;&lt;</a:t>
            </a:r>
            <a:r>
              <a:rPr lang="en-US" sz="1200" dirty="0" err="1">
                <a:latin typeface="Helvetica" pitchFamily="2" charset="0"/>
              </a:rPr>
              <a:t>sb:Calibration_Reference_Files</a:t>
            </a:r>
            <a:r>
              <a:rPr lang="en-US" sz="1200" dirty="0">
                <a:latin typeface="Helvetica" pitchFamily="2" charset="0"/>
              </a:rPr>
              <a:t>&gt;</a:t>
            </a:r>
          </a:p>
          <a:p>
            <a:pPr marL="457200" lvl="1" indent="0">
              <a:buNone/>
            </a:pPr>
            <a:r>
              <a:rPr lang="en-US" sz="1200" dirty="0">
                <a:latin typeface="Helvetica" pitchFamily="2" charset="0"/>
              </a:rPr>
              <a:t>           For example, &lt;</a:t>
            </a:r>
            <a:r>
              <a:rPr lang="en-US" sz="1200" dirty="0" err="1">
                <a:latin typeface="Helvetica" pitchFamily="2" charset="0"/>
              </a:rPr>
              <a:t>lid_reference</a:t>
            </a:r>
            <a:r>
              <a:rPr lang="en-US" sz="1200" dirty="0">
                <a:latin typeface="Helvetica" pitchFamily="2" charset="0"/>
              </a:rPr>
              <a:t>&gt;urn:nasa:pds:lucy.llorri:calibration:llorri_toffsets_4x4&lt;/</a:t>
            </a:r>
            <a:r>
              <a:rPr lang="en-US" sz="1200" dirty="0" err="1">
                <a:latin typeface="Helvetica" pitchFamily="2" charset="0"/>
              </a:rPr>
              <a:t>lid_reference</a:t>
            </a:r>
            <a:r>
              <a:rPr lang="en-US" sz="1200" dirty="0">
                <a:latin typeface="Helvetica" pitchFamily="2" charset="0"/>
              </a:rPr>
              <a:t>&gt;</a:t>
            </a:r>
          </a:p>
          <a:p>
            <a:pPr marL="457200" lvl="1" indent="0">
              <a:buNone/>
            </a:pPr>
            <a:endParaRPr lang="en-US" sz="1200" dirty="0">
              <a:latin typeface="Helvetica" pitchFamily="2" charset="0"/>
            </a:endParaRPr>
          </a:p>
          <a:p>
            <a:r>
              <a:rPr lang="en-US" sz="1200" dirty="0">
                <a:latin typeface="Helvetica" pitchFamily="2" charset="0"/>
              </a:rPr>
              <a:t>This is listed twice &lt;</a:t>
            </a:r>
            <a:r>
              <a:rPr lang="en-US" sz="1200" dirty="0" err="1">
                <a:latin typeface="Helvetica" pitchFamily="2" charset="0"/>
              </a:rPr>
              <a:t>Reference_List</a:t>
            </a:r>
            <a:r>
              <a:rPr lang="en-US" sz="1200" dirty="0">
                <a:latin typeface="Helvetica" pitchFamily="2" charset="0"/>
              </a:rPr>
              <a:t>&gt;&lt;</a:t>
            </a:r>
            <a:r>
              <a:rPr lang="en-US" sz="1200" dirty="0" err="1">
                <a:latin typeface="Helvetica" pitchFamily="2" charset="0"/>
              </a:rPr>
              <a:t>Internal_Reference</a:t>
            </a:r>
            <a:r>
              <a:rPr lang="en-US" sz="1200" dirty="0">
                <a:latin typeface="Helvetica" pitchFamily="2" charset="0"/>
              </a:rPr>
              <a:t>&gt;&lt;</a:t>
            </a:r>
            <a:r>
              <a:rPr lang="en-US" sz="1200" dirty="0" err="1">
                <a:latin typeface="Helvetica" pitchFamily="2" charset="0"/>
              </a:rPr>
              <a:t>lid_reference</a:t>
            </a:r>
            <a:r>
              <a:rPr lang="en-US" sz="1200" dirty="0">
                <a:latin typeface="Helvetica" pitchFamily="2" charset="0"/>
              </a:rPr>
              <a:t>&gt;urn:nasa:pds:lucy.llorri:calibration:llorri_superbias_1x1</a:t>
            </a:r>
          </a:p>
          <a:p>
            <a:endParaRPr lang="en-US" sz="1200" dirty="0">
              <a:latin typeface="Helvetica" pitchFamily="2" charset="0"/>
            </a:endParaRPr>
          </a:p>
          <a:p>
            <a:r>
              <a:rPr lang="en-US" sz="1200" dirty="0">
                <a:latin typeface="Helvetica" pitchFamily="2" charset="0"/>
              </a:rPr>
              <a:t>This is listed twice &lt;</a:t>
            </a:r>
            <a:r>
              <a:rPr lang="en-US" sz="1200" dirty="0" err="1">
                <a:latin typeface="Helvetica" pitchFamily="2" charset="0"/>
              </a:rPr>
              <a:t>Reference_List</a:t>
            </a:r>
            <a:r>
              <a:rPr lang="en-US" sz="1200" dirty="0">
                <a:latin typeface="Helvetica" pitchFamily="2" charset="0"/>
              </a:rPr>
              <a:t>&gt;&lt;</a:t>
            </a:r>
            <a:r>
              <a:rPr lang="en-US" sz="1200" dirty="0" err="1">
                <a:latin typeface="Helvetica" pitchFamily="2" charset="0"/>
              </a:rPr>
              <a:t>Internal_Reference</a:t>
            </a:r>
            <a:r>
              <a:rPr lang="en-US" sz="1200" dirty="0">
                <a:latin typeface="Helvetica" pitchFamily="2" charset="0"/>
              </a:rPr>
              <a:t>&gt;&lt;</a:t>
            </a:r>
            <a:r>
              <a:rPr lang="en-US" sz="1200" dirty="0" err="1">
                <a:latin typeface="Helvetica" pitchFamily="2" charset="0"/>
              </a:rPr>
              <a:t>lid_reference</a:t>
            </a:r>
            <a:r>
              <a:rPr lang="en-US" sz="1200" dirty="0">
                <a:latin typeface="Helvetica" pitchFamily="2" charset="0"/>
              </a:rPr>
              <a:t>&gt;urn:nasa:pds:lucy.llorri:calibration:llorri_toffsets_1x1</a:t>
            </a:r>
          </a:p>
          <a:p>
            <a:endParaRPr lang="en-US" sz="1200" dirty="0">
              <a:latin typeface="Helvetica" pitchFamily="2" charset="0"/>
            </a:endParaRPr>
          </a:p>
          <a:p>
            <a:r>
              <a:rPr lang="en-US" sz="1200" dirty="0">
                <a:latin typeface="Helvetica" pitchFamily="2" charset="0"/>
              </a:rPr>
              <a:t>What is the difference between llorri_flat_1x1 and dj_auto_flat_1x1? They are both listed in the &lt;</a:t>
            </a:r>
            <a:r>
              <a:rPr lang="en-US" sz="1200" dirty="0" err="1">
                <a:latin typeface="Helvetica" pitchFamily="2" charset="0"/>
              </a:rPr>
              <a:t>Reference_List</a:t>
            </a:r>
            <a:r>
              <a:rPr lang="en-US" sz="1200" dirty="0">
                <a:latin typeface="Helvetica" pitchFamily="2" charset="0"/>
              </a:rPr>
              <a:t>&gt;&lt;</a:t>
            </a:r>
            <a:r>
              <a:rPr lang="en-US" sz="1200" dirty="0" err="1">
                <a:latin typeface="Helvetica" pitchFamily="2" charset="0"/>
              </a:rPr>
              <a:t>Internal_Reference</a:t>
            </a:r>
            <a:r>
              <a:rPr lang="en-US" sz="1200" dirty="0">
                <a:latin typeface="Helvetica" pitchFamily="2" charset="0"/>
              </a:rPr>
              <a:t>&gt;. But in the geo&lt;</a:t>
            </a:r>
            <a:r>
              <a:rPr lang="en-US" sz="1200" dirty="0" err="1">
                <a:latin typeface="Helvetica" pitchFamily="2" charset="0"/>
              </a:rPr>
              <a:t>sb:Calibration_Reference_Files</a:t>
            </a:r>
            <a:r>
              <a:rPr lang="en-US" sz="1200" dirty="0">
                <a:latin typeface="Helvetica" pitchFamily="2" charset="0"/>
              </a:rPr>
              <a:t>&gt; &lt;</a:t>
            </a:r>
            <a:r>
              <a:rPr lang="en-US" sz="1200" dirty="0" err="1">
                <a:latin typeface="Helvetica" pitchFamily="2" charset="0"/>
              </a:rPr>
              <a:t>sb:Flat_Field</a:t>
            </a:r>
            <a:r>
              <a:rPr lang="en-US" sz="1200" dirty="0">
                <a:latin typeface="Helvetica" pitchFamily="2" charset="0"/>
              </a:rPr>
              <a:t>&gt;&lt;</a:t>
            </a:r>
            <a:r>
              <a:rPr lang="en-US" sz="1200" dirty="0" err="1">
                <a:latin typeface="Helvetica" pitchFamily="2" charset="0"/>
              </a:rPr>
              <a:t>sb:file_name</a:t>
            </a:r>
            <a:r>
              <a:rPr lang="en-US" sz="1200" dirty="0">
                <a:latin typeface="Helvetica" pitchFamily="2" charset="0"/>
              </a:rPr>
              <a:t>&gt; you only have dj_auto_flat_1x1.</a:t>
            </a:r>
          </a:p>
          <a:p>
            <a:endParaRPr lang="en-US" sz="1200" dirty="0">
              <a:latin typeface="Helvetica" pitchFamily="2" charset="0"/>
            </a:endParaRPr>
          </a:p>
          <a:p>
            <a:r>
              <a:rPr lang="en-US" sz="1200" dirty="0">
                <a:latin typeface="Helvetica" pitchFamily="2" charset="0"/>
              </a:rPr>
              <a:t>Most of the &lt;</a:t>
            </a:r>
            <a:r>
              <a:rPr lang="en-US" sz="1200" dirty="0" err="1">
                <a:latin typeface="Helvetica" pitchFamily="2" charset="0"/>
              </a:rPr>
              <a:t>Reference_List</a:t>
            </a:r>
            <a:r>
              <a:rPr lang="en-US" sz="1200" dirty="0">
                <a:latin typeface="Helvetica" pitchFamily="2" charset="0"/>
              </a:rPr>
              <a:t>&gt;&lt;</a:t>
            </a:r>
            <a:r>
              <a:rPr lang="en-US" sz="1200" dirty="0" err="1">
                <a:latin typeface="Helvetica" pitchFamily="2" charset="0"/>
              </a:rPr>
              <a:t>Internal_Reference</a:t>
            </a:r>
            <a:r>
              <a:rPr lang="en-US" sz="1200" dirty="0">
                <a:latin typeface="Helvetica" pitchFamily="2" charset="0"/>
              </a:rPr>
              <a:t>&gt; should be &lt;</a:t>
            </a:r>
            <a:r>
              <a:rPr lang="en-US" sz="1200" dirty="0" err="1">
                <a:latin typeface="Helvetica" pitchFamily="2" charset="0"/>
              </a:rPr>
              <a:t>lidvid_reference</a:t>
            </a:r>
            <a:r>
              <a:rPr lang="en-US" sz="1200" dirty="0">
                <a:latin typeface="Helvetica" pitchFamily="2" charset="0"/>
              </a:rPr>
              <a:t>&gt; and not &lt;</a:t>
            </a:r>
            <a:r>
              <a:rPr lang="en-US" sz="1200" dirty="0" err="1">
                <a:latin typeface="Helvetica" pitchFamily="2" charset="0"/>
              </a:rPr>
              <a:t>lid_reference</a:t>
            </a:r>
            <a:r>
              <a:rPr lang="en-US" sz="1200" dirty="0">
                <a:latin typeface="Helvetica" pitchFamily="2" charset="0"/>
              </a:rPr>
              <a:t>&gt;. For example, the calibrations files that are &lt;</a:t>
            </a:r>
            <a:r>
              <a:rPr lang="en-US" sz="1200" dirty="0" err="1">
                <a:latin typeface="Helvetica" pitchFamily="2" charset="0"/>
              </a:rPr>
              <a:t>lidvid_reference</a:t>
            </a:r>
            <a:r>
              <a:rPr lang="en-US" sz="1200" dirty="0">
                <a:latin typeface="Helvetica" pitchFamily="2" charset="0"/>
              </a:rPr>
              <a:t>&gt; in the SB Dictionary. Also, all the calibrations files that are used for the specific file should be listed int the SB Dictionary and does not need to be repeated in &lt;</a:t>
            </a:r>
            <a:r>
              <a:rPr lang="en-US" sz="1200" dirty="0" err="1">
                <a:latin typeface="Helvetica" pitchFamily="2" charset="0"/>
              </a:rPr>
              <a:t>Reference_List</a:t>
            </a:r>
            <a:r>
              <a:rPr lang="en-US" sz="1200" dirty="0">
                <a:latin typeface="Helvetica" pitchFamily="2" charset="0"/>
              </a:rPr>
              <a:t>&gt;/&lt;</a:t>
            </a:r>
            <a:r>
              <a:rPr lang="en-US" sz="1200" dirty="0" err="1">
                <a:latin typeface="Helvetica" pitchFamily="2" charset="0"/>
              </a:rPr>
              <a:t>Internal_Reference</a:t>
            </a:r>
            <a:r>
              <a:rPr lang="en-US" sz="1200" dirty="0">
                <a:latin typeface="Helvetica" pitchFamily="2" charset="0"/>
              </a:rPr>
              <a:t>&gt; . </a:t>
            </a:r>
            <a:br>
              <a:rPr lang="en-US" sz="1200" dirty="0">
                <a:solidFill>
                  <a:srgbClr val="FF0000"/>
                </a:solidFill>
                <a:latin typeface="Helvetica" pitchFamily="2" charset="0"/>
              </a:rPr>
            </a:br>
            <a:endParaRPr lang="en-US" sz="1200" dirty="0">
              <a:solidFill>
                <a:srgbClr val="FF0000"/>
              </a:solidFill>
              <a:latin typeface="Helvetica" pitchFamily="2" charset="0"/>
            </a:endParaRPr>
          </a:p>
          <a:p>
            <a:pPr lvl="1"/>
            <a:endParaRPr lang="en-US" sz="1200" dirty="0">
              <a:latin typeface="Helvetica" pitchFamily="2" charset="0"/>
            </a:endParaRPr>
          </a:p>
        </p:txBody>
      </p:sp>
    </p:spTree>
    <p:extLst>
      <p:ext uri="{BB962C8B-B14F-4D97-AF65-F5344CB8AC3E}">
        <p14:creationId xmlns:p14="http://schemas.microsoft.com/office/powerpoint/2010/main" val="47337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E3AF-503E-1EF8-CC46-EB50F80EC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DA53D-A1B6-793B-3D57-6CE1A635F628}"/>
              </a:ext>
            </a:extLst>
          </p:cNvPr>
          <p:cNvSpPr>
            <a:spLocks noGrp="1"/>
          </p:cNvSpPr>
          <p:nvPr>
            <p:ph type="title"/>
          </p:nvPr>
        </p:nvSpPr>
        <p:spPr/>
        <p:txBody>
          <a:bodyPr/>
          <a:lstStyle/>
          <a:p>
            <a:r>
              <a:rPr lang="en-US" dirty="0"/>
              <a:t>Raw Data - Primary data 1x1</a:t>
            </a:r>
          </a:p>
        </p:txBody>
      </p:sp>
      <p:sp>
        <p:nvSpPr>
          <p:cNvPr id="3" name="Content Placeholder 2">
            <a:extLst>
              <a:ext uri="{FF2B5EF4-FFF2-40B4-BE49-F238E27FC236}">
                <a16:creationId xmlns:a16="http://schemas.microsoft.com/office/drawing/2014/main" id="{A3E896E8-FCF6-A028-5C32-0473C80FF324}"/>
              </a:ext>
            </a:extLst>
          </p:cNvPr>
          <p:cNvSpPr>
            <a:spLocks noGrp="1"/>
          </p:cNvSpPr>
          <p:nvPr>
            <p:ph idx="1"/>
          </p:nvPr>
        </p:nvSpPr>
        <p:spPr/>
        <p:txBody>
          <a:bodyPr/>
          <a:lstStyle/>
          <a:p>
            <a:r>
              <a:rPr lang="en-US" sz="1400" dirty="0">
                <a:latin typeface="Helvetica" pitchFamily="2" charset="0"/>
              </a:rPr>
              <a:t>No difference in display between DS9, </a:t>
            </a:r>
            <a:r>
              <a:rPr lang="en-US" sz="1400" dirty="0" err="1">
                <a:latin typeface="Helvetica" pitchFamily="2" charset="0"/>
              </a:rPr>
              <a:t>fv</a:t>
            </a:r>
            <a:r>
              <a:rPr lang="en-US" sz="1400" dirty="0">
                <a:latin typeface="Helvetica" pitchFamily="2" charset="0"/>
              </a:rPr>
              <a:t>, and PDS4 viewer</a:t>
            </a:r>
          </a:p>
          <a:p>
            <a:r>
              <a:rPr lang="en-US" sz="1400" dirty="0">
                <a:latin typeface="Helvetica" pitchFamily="2" charset="0"/>
              </a:rPr>
              <a:t>Able to open primary data and extensions with PDS4 viewer</a:t>
            </a:r>
          </a:p>
          <a:p>
            <a:r>
              <a:rPr lang="en-US" sz="1400" dirty="0">
                <a:latin typeface="Helvetica" pitchFamily="2" charset="0"/>
              </a:rPr>
              <a:t>Example lor_0798443121_04766_00001_1x1_eng_03</a:t>
            </a:r>
          </a:p>
          <a:p>
            <a:endParaRPr lang="en-US" sz="1400" dirty="0">
              <a:latin typeface="Helvetica" pitchFamily="2" charset="0"/>
            </a:endParaRPr>
          </a:p>
          <a:p>
            <a:pPr marL="0" indent="0">
              <a:buNone/>
            </a:pPr>
            <a:endParaRPr lang="en-US" sz="1400" dirty="0">
              <a:latin typeface="Helvetica" pitchFamily="2" charset="0"/>
            </a:endParaRPr>
          </a:p>
          <a:p>
            <a:endParaRPr lang="en-US" dirty="0"/>
          </a:p>
        </p:txBody>
      </p:sp>
      <p:pic>
        <p:nvPicPr>
          <p:cNvPr id="5" name="Picture 4" descr="A screenshot of a computer&#10;&#10;AI-generated content may be incorrect.">
            <a:extLst>
              <a:ext uri="{FF2B5EF4-FFF2-40B4-BE49-F238E27FC236}">
                <a16:creationId xmlns:a16="http://schemas.microsoft.com/office/drawing/2014/main" id="{2890D365-3D20-2FB9-784B-3C586782C190}"/>
              </a:ext>
            </a:extLst>
          </p:cNvPr>
          <p:cNvPicPr>
            <a:picLocks/>
          </p:cNvPicPr>
          <p:nvPr/>
        </p:nvPicPr>
        <p:blipFill>
          <a:blip r:embed="rId3"/>
          <a:stretch>
            <a:fillRect/>
          </a:stretch>
        </p:blipFill>
        <p:spPr>
          <a:xfrm>
            <a:off x="1371600" y="3840480"/>
            <a:ext cx="2743200" cy="3017520"/>
          </a:xfrm>
          <a:prstGeom prst="rect">
            <a:avLst/>
          </a:prstGeom>
        </p:spPr>
      </p:pic>
      <p:pic>
        <p:nvPicPr>
          <p:cNvPr id="7" name="Picture 6">
            <a:extLst>
              <a:ext uri="{FF2B5EF4-FFF2-40B4-BE49-F238E27FC236}">
                <a16:creationId xmlns:a16="http://schemas.microsoft.com/office/drawing/2014/main" id="{4C67C2C7-683E-CA8A-B125-3C28189F70A1}"/>
              </a:ext>
            </a:extLst>
          </p:cNvPr>
          <p:cNvPicPr>
            <a:picLocks/>
          </p:cNvPicPr>
          <p:nvPr/>
        </p:nvPicPr>
        <p:blipFill>
          <a:blip r:embed="rId4"/>
          <a:srcRect/>
          <a:stretch/>
        </p:blipFill>
        <p:spPr>
          <a:xfrm>
            <a:off x="4572000" y="3840480"/>
            <a:ext cx="2743200" cy="3017520"/>
          </a:xfrm>
          <a:prstGeom prst="rect">
            <a:avLst/>
          </a:prstGeom>
        </p:spPr>
      </p:pic>
      <p:pic>
        <p:nvPicPr>
          <p:cNvPr id="10" name="Picture 9">
            <a:extLst>
              <a:ext uri="{FF2B5EF4-FFF2-40B4-BE49-F238E27FC236}">
                <a16:creationId xmlns:a16="http://schemas.microsoft.com/office/drawing/2014/main" id="{66D115DD-C0DC-13D7-F1CB-06723380BC5D}"/>
              </a:ext>
            </a:extLst>
          </p:cNvPr>
          <p:cNvPicPr>
            <a:picLocks/>
          </p:cNvPicPr>
          <p:nvPr/>
        </p:nvPicPr>
        <p:blipFill>
          <a:blip r:embed="rId5"/>
          <a:stretch>
            <a:fillRect/>
          </a:stretch>
        </p:blipFill>
        <p:spPr>
          <a:xfrm>
            <a:off x="8229600" y="1554480"/>
            <a:ext cx="3657600" cy="2647189"/>
          </a:xfrm>
          <a:prstGeom prst="rect">
            <a:avLst/>
          </a:prstGeom>
        </p:spPr>
      </p:pic>
      <p:pic>
        <p:nvPicPr>
          <p:cNvPr id="11" name="Picture 10">
            <a:extLst>
              <a:ext uri="{FF2B5EF4-FFF2-40B4-BE49-F238E27FC236}">
                <a16:creationId xmlns:a16="http://schemas.microsoft.com/office/drawing/2014/main" id="{95BE7286-6AC5-91CA-DA5F-694540E0CFB4}"/>
              </a:ext>
            </a:extLst>
          </p:cNvPr>
          <p:cNvPicPr>
            <a:picLocks/>
          </p:cNvPicPr>
          <p:nvPr/>
        </p:nvPicPr>
        <p:blipFill>
          <a:blip r:embed="rId6"/>
          <a:stretch>
            <a:fillRect/>
          </a:stretch>
        </p:blipFill>
        <p:spPr>
          <a:xfrm>
            <a:off x="8412480" y="4297680"/>
            <a:ext cx="3289712" cy="2377440"/>
          </a:xfrm>
          <a:prstGeom prst="rect">
            <a:avLst/>
          </a:prstGeom>
        </p:spPr>
      </p:pic>
      <p:pic>
        <p:nvPicPr>
          <p:cNvPr id="4" name="Picture 3">
            <a:extLst>
              <a:ext uri="{FF2B5EF4-FFF2-40B4-BE49-F238E27FC236}">
                <a16:creationId xmlns:a16="http://schemas.microsoft.com/office/drawing/2014/main" id="{E6341EB9-F92A-68AB-208D-84E2899716EA}"/>
              </a:ext>
            </a:extLst>
          </p:cNvPr>
          <p:cNvPicPr>
            <a:picLocks/>
          </p:cNvPicPr>
          <p:nvPr/>
        </p:nvPicPr>
        <p:blipFill>
          <a:blip r:embed="rId7"/>
          <a:stretch>
            <a:fillRect/>
          </a:stretch>
        </p:blipFill>
        <p:spPr>
          <a:xfrm>
            <a:off x="1005840" y="2743200"/>
            <a:ext cx="6766560" cy="1094770"/>
          </a:xfrm>
          <a:prstGeom prst="rect">
            <a:avLst/>
          </a:prstGeom>
        </p:spPr>
      </p:pic>
    </p:spTree>
    <p:extLst>
      <p:ext uri="{BB962C8B-B14F-4D97-AF65-F5344CB8AC3E}">
        <p14:creationId xmlns:p14="http://schemas.microsoft.com/office/powerpoint/2010/main" val="196648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3B10F-38A9-D73C-4126-1F6B478E2F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F3254-3D05-C49C-84A3-AA20263173BE}"/>
              </a:ext>
            </a:extLst>
          </p:cNvPr>
          <p:cNvSpPr>
            <a:spLocks noGrp="1"/>
          </p:cNvSpPr>
          <p:nvPr>
            <p:ph type="title"/>
          </p:nvPr>
        </p:nvSpPr>
        <p:spPr/>
        <p:txBody>
          <a:bodyPr/>
          <a:lstStyle/>
          <a:p>
            <a:r>
              <a:rPr lang="en-US" dirty="0"/>
              <a:t>Raw Data - Extension data 1x1</a:t>
            </a:r>
          </a:p>
        </p:txBody>
      </p:sp>
      <p:sp>
        <p:nvSpPr>
          <p:cNvPr id="3" name="Content Placeholder 2">
            <a:extLst>
              <a:ext uri="{FF2B5EF4-FFF2-40B4-BE49-F238E27FC236}">
                <a16:creationId xmlns:a16="http://schemas.microsoft.com/office/drawing/2014/main" id="{42A09242-6888-FD60-EF96-14301E44D808}"/>
              </a:ext>
            </a:extLst>
          </p:cNvPr>
          <p:cNvSpPr>
            <a:spLocks noGrp="1"/>
          </p:cNvSpPr>
          <p:nvPr>
            <p:ph idx="1"/>
          </p:nvPr>
        </p:nvSpPr>
        <p:spPr/>
        <p:txBody>
          <a:bodyPr/>
          <a:lstStyle/>
          <a:p>
            <a:r>
              <a:rPr lang="en-US" sz="1400" dirty="0">
                <a:latin typeface="Helvetica" pitchFamily="2" charset="0"/>
              </a:rPr>
              <a:t>The values for </a:t>
            </a:r>
            <a:r>
              <a:rPr lang="en-US" sz="1400" dirty="0" err="1">
                <a:latin typeface="Helvetica" pitchFamily="2" charset="0"/>
              </a:rPr>
              <a:t>Image_header</a:t>
            </a:r>
            <a:r>
              <a:rPr lang="en-US" sz="1400" dirty="0">
                <a:latin typeface="Helvetica" pitchFamily="2" charset="0"/>
              </a:rPr>
              <a:t> and Image descriptor are identical. Is that what is expected? What does that mean for </a:t>
            </a:r>
            <a:r>
              <a:rPr lang="en-US" sz="1400" dirty="0" err="1">
                <a:latin typeface="Helvetica" pitchFamily="2" charset="0"/>
              </a:rPr>
              <a:t>Image_header</a:t>
            </a:r>
            <a:r>
              <a:rPr lang="en-US" sz="1400" dirty="0">
                <a:latin typeface="Helvetica" pitchFamily="2" charset="0"/>
              </a:rPr>
              <a:t> and Image descriptor ?</a:t>
            </a:r>
          </a:p>
          <a:p>
            <a:r>
              <a:rPr lang="en-US" sz="1400" dirty="0">
                <a:latin typeface="Helvetica" pitchFamily="2" charset="0"/>
              </a:rPr>
              <a:t>Example lor_0798443121_04766_00001_1x1_eng_03</a:t>
            </a:r>
          </a:p>
          <a:p>
            <a:endParaRPr lang="en-US" sz="1400" dirty="0">
              <a:latin typeface="Helvetica" pitchFamily="2" charset="0"/>
            </a:endParaRPr>
          </a:p>
          <a:p>
            <a:pPr marL="0" indent="0">
              <a:buNone/>
            </a:pPr>
            <a:endParaRPr lang="en-US" sz="1400" dirty="0">
              <a:latin typeface="Helvetica" pitchFamily="2" charset="0"/>
            </a:endParaRPr>
          </a:p>
          <a:p>
            <a:endParaRPr lang="en-US" dirty="0"/>
          </a:p>
        </p:txBody>
      </p:sp>
      <p:pic>
        <p:nvPicPr>
          <p:cNvPr id="8" name="Picture 7" descr="A graph of a graph&#10;&#10;AI-generated content may be incorrect.">
            <a:extLst>
              <a:ext uri="{FF2B5EF4-FFF2-40B4-BE49-F238E27FC236}">
                <a16:creationId xmlns:a16="http://schemas.microsoft.com/office/drawing/2014/main" id="{166DE0C2-5F6A-6A76-47D0-5AA918D6FD9D}"/>
              </a:ext>
            </a:extLst>
          </p:cNvPr>
          <p:cNvPicPr>
            <a:picLocks noChangeAspect="1"/>
          </p:cNvPicPr>
          <p:nvPr/>
        </p:nvPicPr>
        <p:blipFill>
          <a:blip r:embed="rId3"/>
          <a:stretch>
            <a:fillRect/>
          </a:stretch>
        </p:blipFill>
        <p:spPr>
          <a:xfrm>
            <a:off x="314239" y="2834640"/>
            <a:ext cx="3657600" cy="3657600"/>
          </a:xfrm>
          <a:prstGeom prst="rect">
            <a:avLst/>
          </a:prstGeom>
        </p:spPr>
      </p:pic>
      <p:pic>
        <p:nvPicPr>
          <p:cNvPr id="12" name="Picture 11" descr="A graph of a row number&#10;&#10;AI-generated content may be incorrect.">
            <a:extLst>
              <a:ext uri="{FF2B5EF4-FFF2-40B4-BE49-F238E27FC236}">
                <a16:creationId xmlns:a16="http://schemas.microsoft.com/office/drawing/2014/main" id="{6341481B-5E97-B8DE-9B37-A6D3ACE0B5B5}"/>
              </a:ext>
            </a:extLst>
          </p:cNvPr>
          <p:cNvPicPr>
            <a:picLocks noChangeAspect="1"/>
          </p:cNvPicPr>
          <p:nvPr/>
        </p:nvPicPr>
        <p:blipFill>
          <a:blip r:embed="rId4"/>
          <a:stretch>
            <a:fillRect/>
          </a:stretch>
        </p:blipFill>
        <p:spPr>
          <a:xfrm>
            <a:off x="4136218" y="2834640"/>
            <a:ext cx="3657600" cy="3657600"/>
          </a:xfrm>
          <a:prstGeom prst="rect">
            <a:avLst/>
          </a:prstGeom>
        </p:spPr>
      </p:pic>
      <p:pic>
        <p:nvPicPr>
          <p:cNvPr id="14" name="Picture 13" descr="A graph of a number&#10;&#10;AI-generated content may be incorrect.">
            <a:extLst>
              <a:ext uri="{FF2B5EF4-FFF2-40B4-BE49-F238E27FC236}">
                <a16:creationId xmlns:a16="http://schemas.microsoft.com/office/drawing/2014/main" id="{C6A6C089-887E-6F9B-4BD3-16D12F158C53}"/>
              </a:ext>
            </a:extLst>
          </p:cNvPr>
          <p:cNvPicPr>
            <a:picLocks noChangeAspect="1"/>
          </p:cNvPicPr>
          <p:nvPr/>
        </p:nvPicPr>
        <p:blipFill>
          <a:blip r:embed="rId5"/>
          <a:stretch>
            <a:fillRect/>
          </a:stretch>
        </p:blipFill>
        <p:spPr>
          <a:xfrm>
            <a:off x="8220161" y="2834640"/>
            <a:ext cx="3657600" cy="3657600"/>
          </a:xfrm>
          <a:prstGeom prst="rect">
            <a:avLst/>
          </a:prstGeom>
        </p:spPr>
      </p:pic>
    </p:spTree>
    <p:extLst>
      <p:ext uri="{BB962C8B-B14F-4D97-AF65-F5344CB8AC3E}">
        <p14:creationId xmlns:p14="http://schemas.microsoft.com/office/powerpoint/2010/main" val="4293769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24890</TotalTime>
  <Words>2002</Words>
  <Application>Microsoft Macintosh PowerPoint</Application>
  <PresentationFormat>Widescreen</PresentationFormat>
  <Paragraphs>170</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Helvetica</vt:lpstr>
      <vt:lpstr>Office Theme</vt:lpstr>
      <vt:lpstr>Lucy Donaldjohanson L’LORRI Review</vt:lpstr>
      <vt:lpstr>Dataset overview</vt:lpstr>
      <vt:lpstr>Collection files - Raw and Partially Processed  data</vt:lpstr>
      <vt:lpstr>Raw and Partially Processed data</vt:lpstr>
      <vt:lpstr>Raw and Partially Processed data</vt:lpstr>
      <vt:lpstr>Raw data</vt:lpstr>
      <vt:lpstr>Partially Processed data</vt:lpstr>
      <vt:lpstr>Raw Data - Primary data 1x1</vt:lpstr>
      <vt:lpstr>Raw Data - Extension data 1x1</vt:lpstr>
      <vt:lpstr>Raw Data - Primary data 1x1 Comparison</vt:lpstr>
      <vt:lpstr>Partially Processed Data - Primary data 1x1</vt:lpstr>
      <vt:lpstr>Partially Processed Data - Extension data 1x1</vt:lpstr>
      <vt:lpstr>Raw Data - Primary data 4x4</vt:lpstr>
      <vt:lpstr>Raw Data - Extension data 4x4</vt:lpstr>
      <vt:lpstr>Partially Processed Data - Primary data 4x4</vt:lpstr>
      <vt:lpstr>Partially Processed data - Extension data 4x4</vt:lpstr>
      <vt:lpstr>Raw Data – Test Image data</vt:lpstr>
      <vt:lpstr>Partially Processed Data – Test Image data</vt:lpstr>
      <vt:lpstr>Calibration Collection</vt:lpstr>
      <vt:lpstr>Calibration steps</vt:lpstr>
      <vt:lpstr>Document Collection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Adeline Gicquel-Brodtke</dc:creator>
  <cp:lastModifiedBy>Adeline Gicquel-Brodtke</cp:lastModifiedBy>
  <cp:revision>172</cp:revision>
  <dcterms:created xsi:type="dcterms:W3CDTF">2023-11-14T15:29:40Z</dcterms:created>
  <dcterms:modified xsi:type="dcterms:W3CDTF">2025-10-14T18:45:27Z</dcterms:modified>
</cp:coreProperties>
</file>