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2423-0CE2-9E74-592D-62B7E485E7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85C80-E207-9D47-F2AA-2501C8DA1B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10D9C-D59F-AEBA-A166-F35B5E313F5F}"/>
              </a:ext>
            </a:extLst>
          </p:cNvPr>
          <p:cNvSpPr>
            <a:spLocks noGrp="1"/>
          </p:cNvSpPr>
          <p:nvPr>
            <p:ph type="dt" sz="half" idx="10"/>
          </p:nvPr>
        </p:nvSpPr>
        <p:spPr/>
        <p:txBody>
          <a:bodyPr/>
          <a:lstStyle/>
          <a:p>
            <a:fld id="{07224EFA-6CC2-FC44-B8B4-E2DE766B5D4D}" type="datetimeFigureOut">
              <a:rPr lang="en-US" smtClean="0"/>
              <a:t>10/16/25</a:t>
            </a:fld>
            <a:endParaRPr lang="en-US"/>
          </a:p>
        </p:txBody>
      </p:sp>
      <p:sp>
        <p:nvSpPr>
          <p:cNvPr id="5" name="Footer Placeholder 4">
            <a:extLst>
              <a:ext uri="{FF2B5EF4-FFF2-40B4-BE49-F238E27FC236}">
                <a16:creationId xmlns:a16="http://schemas.microsoft.com/office/drawing/2014/main" id="{0AE34CF6-8D5A-153E-4B18-586449C13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39050-D5E5-38A2-32B3-40A76AA3AE84}"/>
              </a:ext>
            </a:extLst>
          </p:cNvPr>
          <p:cNvSpPr>
            <a:spLocks noGrp="1"/>
          </p:cNvSpPr>
          <p:nvPr>
            <p:ph type="sldNum" sz="quarter" idx="12"/>
          </p:nvPr>
        </p:nvSpPr>
        <p:spPr/>
        <p:txBody>
          <a:bodyPr/>
          <a:lstStyle/>
          <a:p>
            <a:fld id="{FFA2D63A-6483-3040-9DBC-6C7FF4CC8020}" type="slidenum">
              <a:rPr lang="en-US" smtClean="0"/>
              <a:t>‹#›</a:t>
            </a:fld>
            <a:endParaRPr lang="en-US"/>
          </a:p>
        </p:txBody>
      </p:sp>
    </p:spTree>
    <p:extLst>
      <p:ext uri="{BB962C8B-B14F-4D97-AF65-F5344CB8AC3E}">
        <p14:creationId xmlns:p14="http://schemas.microsoft.com/office/powerpoint/2010/main" val="294750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C031B-2D73-C7D2-EB59-0BDACE4DAB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9068B2-40EC-1B36-F8C8-C94A7EBB43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C746A-4891-DC3F-5835-9D702B3CED1F}"/>
              </a:ext>
            </a:extLst>
          </p:cNvPr>
          <p:cNvSpPr>
            <a:spLocks noGrp="1"/>
          </p:cNvSpPr>
          <p:nvPr>
            <p:ph type="dt" sz="half" idx="10"/>
          </p:nvPr>
        </p:nvSpPr>
        <p:spPr/>
        <p:txBody>
          <a:bodyPr/>
          <a:lstStyle/>
          <a:p>
            <a:fld id="{07224EFA-6CC2-FC44-B8B4-E2DE766B5D4D}" type="datetimeFigureOut">
              <a:rPr lang="en-US" smtClean="0"/>
              <a:t>10/16/25</a:t>
            </a:fld>
            <a:endParaRPr lang="en-US"/>
          </a:p>
        </p:txBody>
      </p:sp>
      <p:sp>
        <p:nvSpPr>
          <p:cNvPr id="5" name="Footer Placeholder 4">
            <a:extLst>
              <a:ext uri="{FF2B5EF4-FFF2-40B4-BE49-F238E27FC236}">
                <a16:creationId xmlns:a16="http://schemas.microsoft.com/office/drawing/2014/main" id="{5EC4F967-57A3-9C3C-FFB5-72E0CC664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76C02-6C2D-5C38-8FBF-8ADE2CD9766B}"/>
              </a:ext>
            </a:extLst>
          </p:cNvPr>
          <p:cNvSpPr>
            <a:spLocks noGrp="1"/>
          </p:cNvSpPr>
          <p:nvPr>
            <p:ph type="sldNum" sz="quarter" idx="12"/>
          </p:nvPr>
        </p:nvSpPr>
        <p:spPr/>
        <p:txBody>
          <a:bodyPr/>
          <a:lstStyle/>
          <a:p>
            <a:fld id="{FFA2D63A-6483-3040-9DBC-6C7FF4CC8020}" type="slidenum">
              <a:rPr lang="en-US" smtClean="0"/>
              <a:t>‹#›</a:t>
            </a:fld>
            <a:endParaRPr lang="en-US"/>
          </a:p>
        </p:txBody>
      </p:sp>
    </p:spTree>
    <p:extLst>
      <p:ext uri="{BB962C8B-B14F-4D97-AF65-F5344CB8AC3E}">
        <p14:creationId xmlns:p14="http://schemas.microsoft.com/office/powerpoint/2010/main" val="135688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24678F-DCE5-7AA8-8A01-0434937236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97ADDB-CD7B-6CC8-7A8E-89565902DA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2359D-54FD-6A49-9C5F-98F9D9F8E725}"/>
              </a:ext>
            </a:extLst>
          </p:cNvPr>
          <p:cNvSpPr>
            <a:spLocks noGrp="1"/>
          </p:cNvSpPr>
          <p:nvPr>
            <p:ph type="dt" sz="half" idx="10"/>
          </p:nvPr>
        </p:nvSpPr>
        <p:spPr/>
        <p:txBody>
          <a:bodyPr/>
          <a:lstStyle/>
          <a:p>
            <a:fld id="{07224EFA-6CC2-FC44-B8B4-E2DE766B5D4D}" type="datetimeFigureOut">
              <a:rPr lang="en-US" smtClean="0"/>
              <a:t>10/16/25</a:t>
            </a:fld>
            <a:endParaRPr lang="en-US"/>
          </a:p>
        </p:txBody>
      </p:sp>
      <p:sp>
        <p:nvSpPr>
          <p:cNvPr id="5" name="Footer Placeholder 4">
            <a:extLst>
              <a:ext uri="{FF2B5EF4-FFF2-40B4-BE49-F238E27FC236}">
                <a16:creationId xmlns:a16="http://schemas.microsoft.com/office/drawing/2014/main" id="{EFCABA47-9AB1-8F86-7410-3D12FE39E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07890-2585-4F0A-DEB6-F4D32C4D2AF2}"/>
              </a:ext>
            </a:extLst>
          </p:cNvPr>
          <p:cNvSpPr>
            <a:spLocks noGrp="1"/>
          </p:cNvSpPr>
          <p:nvPr>
            <p:ph type="sldNum" sz="quarter" idx="12"/>
          </p:nvPr>
        </p:nvSpPr>
        <p:spPr/>
        <p:txBody>
          <a:bodyPr/>
          <a:lstStyle/>
          <a:p>
            <a:fld id="{FFA2D63A-6483-3040-9DBC-6C7FF4CC8020}" type="slidenum">
              <a:rPr lang="en-US" smtClean="0"/>
              <a:t>‹#›</a:t>
            </a:fld>
            <a:endParaRPr lang="en-US"/>
          </a:p>
        </p:txBody>
      </p:sp>
    </p:spTree>
    <p:extLst>
      <p:ext uri="{BB962C8B-B14F-4D97-AF65-F5344CB8AC3E}">
        <p14:creationId xmlns:p14="http://schemas.microsoft.com/office/powerpoint/2010/main" val="1175606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D979C-F17F-9D13-4F2C-58184467D9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03270-45BD-CDDE-C75F-EF64BEBCD5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84CA0-BB94-7C65-2765-151C89980EDF}"/>
              </a:ext>
            </a:extLst>
          </p:cNvPr>
          <p:cNvSpPr>
            <a:spLocks noGrp="1"/>
          </p:cNvSpPr>
          <p:nvPr>
            <p:ph type="dt" sz="half" idx="10"/>
          </p:nvPr>
        </p:nvSpPr>
        <p:spPr/>
        <p:txBody>
          <a:bodyPr/>
          <a:lstStyle/>
          <a:p>
            <a:fld id="{07224EFA-6CC2-FC44-B8B4-E2DE766B5D4D}" type="datetimeFigureOut">
              <a:rPr lang="en-US" smtClean="0"/>
              <a:t>10/16/25</a:t>
            </a:fld>
            <a:endParaRPr lang="en-US"/>
          </a:p>
        </p:txBody>
      </p:sp>
      <p:sp>
        <p:nvSpPr>
          <p:cNvPr id="5" name="Footer Placeholder 4">
            <a:extLst>
              <a:ext uri="{FF2B5EF4-FFF2-40B4-BE49-F238E27FC236}">
                <a16:creationId xmlns:a16="http://schemas.microsoft.com/office/drawing/2014/main" id="{3C928EE4-E087-AC4C-11DB-0CE894D45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3934F-BB80-3BD6-A217-F627AE1F3EA0}"/>
              </a:ext>
            </a:extLst>
          </p:cNvPr>
          <p:cNvSpPr>
            <a:spLocks noGrp="1"/>
          </p:cNvSpPr>
          <p:nvPr>
            <p:ph type="sldNum" sz="quarter" idx="12"/>
          </p:nvPr>
        </p:nvSpPr>
        <p:spPr/>
        <p:txBody>
          <a:bodyPr/>
          <a:lstStyle/>
          <a:p>
            <a:fld id="{FFA2D63A-6483-3040-9DBC-6C7FF4CC8020}" type="slidenum">
              <a:rPr lang="en-US" smtClean="0"/>
              <a:t>‹#›</a:t>
            </a:fld>
            <a:endParaRPr lang="en-US"/>
          </a:p>
        </p:txBody>
      </p:sp>
    </p:spTree>
    <p:extLst>
      <p:ext uri="{BB962C8B-B14F-4D97-AF65-F5344CB8AC3E}">
        <p14:creationId xmlns:p14="http://schemas.microsoft.com/office/powerpoint/2010/main" val="148922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A87D-0164-30A3-7A58-37D66172F8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E808D6-0AC9-ECFA-6673-1601842612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4FC611-185C-A7EC-D7F9-2E0C3AA2A113}"/>
              </a:ext>
            </a:extLst>
          </p:cNvPr>
          <p:cNvSpPr>
            <a:spLocks noGrp="1"/>
          </p:cNvSpPr>
          <p:nvPr>
            <p:ph type="dt" sz="half" idx="10"/>
          </p:nvPr>
        </p:nvSpPr>
        <p:spPr/>
        <p:txBody>
          <a:bodyPr/>
          <a:lstStyle/>
          <a:p>
            <a:fld id="{07224EFA-6CC2-FC44-B8B4-E2DE766B5D4D}" type="datetimeFigureOut">
              <a:rPr lang="en-US" smtClean="0"/>
              <a:t>10/16/25</a:t>
            </a:fld>
            <a:endParaRPr lang="en-US"/>
          </a:p>
        </p:txBody>
      </p:sp>
      <p:sp>
        <p:nvSpPr>
          <p:cNvPr id="5" name="Footer Placeholder 4">
            <a:extLst>
              <a:ext uri="{FF2B5EF4-FFF2-40B4-BE49-F238E27FC236}">
                <a16:creationId xmlns:a16="http://schemas.microsoft.com/office/drawing/2014/main" id="{8BC16A2D-8DCB-E8C1-981A-E00997ABB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40BD5-47ED-B7FD-3065-85C584148712}"/>
              </a:ext>
            </a:extLst>
          </p:cNvPr>
          <p:cNvSpPr>
            <a:spLocks noGrp="1"/>
          </p:cNvSpPr>
          <p:nvPr>
            <p:ph type="sldNum" sz="quarter" idx="12"/>
          </p:nvPr>
        </p:nvSpPr>
        <p:spPr/>
        <p:txBody>
          <a:bodyPr/>
          <a:lstStyle/>
          <a:p>
            <a:fld id="{FFA2D63A-6483-3040-9DBC-6C7FF4CC8020}" type="slidenum">
              <a:rPr lang="en-US" smtClean="0"/>
              <a:t>‹#›</a:t>
            </a:fld>
            <a:endParaRPr lang="en-US"/>
          </a:p>
        </p:txBody>
      </p:sp>
    </p:spTree>
    <p:extLst>
      <p:ext uri="{BB962C8B-B14F-4D97-AF65-F5344CB8AC3E}">
        <p14:creationId xmlns:p14="http://schemas.microsoft.com/office/powerpoint/2010/main" val="19014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0089-3158-6026-9976-C354DE7CC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192FA8-F62B-458C-5420-0B4DFF17FD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FC6CA7-A05C-E62B-99C2-DC5DE0524B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6CEF3D-71A8-3A81-115E-0990682A20EF}"/>
              </a:ext>
            </a:extLst>
          </p:cNvPr>
          <p:cNvSpPr>
            <a:spLocks noGrp="1"/>
          </p:cNvSpPr>
          <p:nvPr>
            <p:ph type="dt" sz="half" idx="10"/>
          </p:nvPr>
        </p:nvSpPr>
        <p:spPr/>
        <p:txBody>
          <a:bodyPr/>
          <a:lstStyle/>
          <a:p>
            <a:fld id="{07224EFA-6CC2-FC44-B8B4-E2DE766B5D4D}" type="datetimeFigureOut">
              <a:rPr lang="en-US" smtClean="0"/>
              <a:t>10/16/25</a:t>
            </a:fld>
            <a:endParaRPr lang="en-US"/>
          </a:p>
        </p:txBody>
      </p:sp>
      <p:sp>
        <p:nvSpPr>
          <p:cNvPr id="6" name="Footer Placeholder 5">
            <a:extLst>
              <a:ext uri="{FF2B5EF4-FFF2-40B4-BE49-F238E27FC236}">
                <a16:creationId xmlns:a16="http://schemas.microsoft.com/office/drawing/2014/main" id="{FBB429B3-324F-6E25-5D0A-D51CBE9A05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C893C-0271-1FF2-D216-F1C8E51959E9}"/>
              </a:ext>
            </a:extLst>
          </p:cNvPr>
          <p:cNvSpPr>
            <a:spLocks noGrp="1"/>
          </p:cNvSpPr>
          <p:nvPr>
            <p:ph type="sldNum" sz="quarter" idx="12"/>
          </p:nvPr>
        </p:nvSpPr>
        <p:spPr/>
        <p:txBody>
          <a:bodyPr/>
          <a:lstStyle/>
          <a:p>
            <a:fld id="{FFA2D63A-6483-3040-9DBC-6C7FF4CC8020}" type="slidenum">
              <a:rPr lang="en-US" smtClean="0"/>
              <a:t>‹#›</a:t>
            </a:fld>
            <a:endParaRPr lang="en-US"/>
          </a:p>
        </p:txBody>
      </p:sp>
    </p:spTree>
    <p:extLst>
      <p:ext uri="{BB962C8B-B14F-4D97-AF65-F5344CB8AC3E}">
        <p14:creationId xmlns:p14="http://schemas.microsoft.com/office/powerpoint/2010/main" val="360790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F5D5-6E28-80D8-9DAD-D550C8E8C9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32AB96-7A65-139C-10AC-454261015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9016BB-625F-82F0-E44E-19F0E1CA09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34EA43-7A8D-792D-3CBC-6686B8D775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E06E1B-BF19-BEF0-9D8D-D3406C6D46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B920C8-B923-FA8D-FBEC-98B816B04977}"/>
              </a:ext>
            </a:extLst>
          </p:cNvPr>
          <p:cNvSpPr>
            <a:spLocks noGrp="1"/>
          </p:cNvSpPr>
          <p:nvPr>
            <p:ph type="dt" sz="half" idx="10"/>
          </p:nvPr>
        </p:nvSpPr>
        <p:spPr/>
        <p:txBody>
          <a:bodyPr/>
          <a:lstStyle/>
          <a:p>
            <a:fld id="{07224EFA-6CC2-FC44-B8B4-E2DE766B5D4D}" type="datetimeFigureOut">
              <a:rPr lang="en-US" smtClean="0"/>
              <a:t>10/16/25</a:t>
            </a:fld>
            <a:endParaRPr lang="en-US"/>
          </a:p>
        </p:txBody>
      </p:sp>
      <p:sp>
        <p:nvSpPr>
          <p:cNvPr id="8" name="Footer Placeholder 7">
            <a:extLst>
              <a:ext uri="{FF2B5EF4-FFF2-40B4-BE49-F238E27FC236}">
                <a16:creationId xmlns:a16="http://schemas.microsoft.com/office/drawing/2014/main" id="{EC22F666-E3CF-A52C-896E-D86E325950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B2581E-517B-48E0-3D2E-05851911D8BF}"/>
              </a:ext>
            </a:extLst>
          </p:cNvPr>
          <p:cNvSpPr>
            <a:spLocks noGrp="1"/>
          </p:cNvSpPr>
          <p:nvPr>
            <p:ph type="sldNum" sz="quarter" idx="12"/>
          </p:nvPr>
        </p:nvSpPr>
        <p:spPr/>
        <p:txBody>
          <a:bodyPr/>
          <a:lstStyle/>
          <a:p>
            <a:fld id="{FFA2D63A-6483-3040-9DBC-6C7FF4CC8020}" type="slidenum">
              <a:rPr lang="en-US" smtClean="0"/>
              <a:t>‹#›</a:t>
            </a:fld>
            <a:endParaRPr lang="en-US"/>
          </a:p>
        </p:txBody>
      </p:sp>
    </p:spTree>
    <p:extLst>
      <p:ext uri="{BB962C8B-B14F-4D97-AF65-F5344CB8AC3E}">
        <p14:creationId xmlns:p14="http://schemas.microsoft.com/office/powerpoint/2010/main" val="63324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A878-1CEB-43D7-5966-1BEC24588F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091BA8-FE59-C79F-662D-C01541E15827}"/>
              </a:ext>
            </a:extLst>
          </p:cNvPr>
          <p:cNvSpPr>
            <a:spLocks noGrp="1"/>
          </p:cNvSpPr>
          <p:nvPr>
            <p:ph type="dt" sz="half" idx="10"/>
          </p:nvPr>
        </p:nvSpPr>
        <p:spPr/>
        <p:txBody>
          <a:bodyPr/>
          <a:lstStyle/>
          <a:p>
            <a:fld id="{07224EFA-6CC2-FC44-B8B4-E2DE766B5D4D}" type="datetimeFigureOut">
              <a:rPr lang="en-US" smtClean="0"/>
              <a:t>10/16/25</a:t>
            </a:fld>
            <a:endParaRPr lang="en-US"/>
          </a:p>
        </p:txBody>
      </p:sp>
      <p:sp>
        <p:nvSpPr>
          <p:cNvPr id="4" name="Footer Placeholder 3">
            <a:extLst>
              <a:ext uri="{FF2B5EF4-FFF2-40B4-BE49-F238E27FC236}">
                <a16:creationId xmlns:a16="http://schemas.microsoft.com/office/drawing/2014/main" id="{8CD6B0F9-4633-2CD9-EF2F-2B3393B97B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0F0E1D-07E6-1191-2397-496E30C2197B}"/>
              </a:ext>
            </a:extLst>
          </p:cNvPr>
          <p:cNvSpPr>
            <a:spLocks noGrp="1"/>
          </p:cNvSpPr>
          <p:nvPr>
            <p:ph type="sldNum" sz="quarter" idx="12"/>
          </p:nvPr>
        </p:nvSpPr>
        <p:spPr/>
        <p:txBody>
          <a:bodyPr/>
          <a:lstStyle/>
          <a:p>
            <a:fld id="{FFA2D63A-6483-3040-9DBC-6C7FF4CC8020}" type="slidenum">
              <a:rPr lang="en-US" smtClean="0"/>
              <a:t>‹#›</a:t>
            </a:fld>
            <a:endParaRPr lang="en-US"/>
          </a:p>
        </p:txBody>
      </p:sp>
    </p:spTree>
    <p:extLst>
      <p:ext uri="{BB962C8B-B14F-4D97-AF65-F5344CB8AC3E}">
        <p14:creationId xmlns:p14="http://schemas.microsoft.com/office/powerpoint/2010/main" val="57773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1C0C48-1657-B793-F631-5474AD1B4359}"/>
              </a:ext>
            </a:extLst>
          </p:cNvPr>
          <p:cNvSpPr>
            <a:spLocks noGrp="1"/>
          </p:cNvSpPr>
          <p:nvPr>
            <p:ph type="dt" sz="half" idx="10"/>
          </p:nvPr>
        </p:nvSpPr>
        <p:spPr/>
        <p:txBody>
          <a:bodyPr/>
          <a:lstStyle/>
          <a:p>
            <a:fld id="{07224EFA-6CC2-FC44-B8B4-E2DE766B5D4D}" type="datetimeFigureOut">
              <a:rPr lang="en-US" smtClean="0"/>
              <a:t>10/16/25</a:t>
            </a:fld>
            <a:endParaRPr lang="en-US"/>
          </a:p>
        </p:txBody>
      </p:sp>
      <p:sp>
        <p:nvSpPr>
          <p:cNvPr id="3" name="Footer Placeholder 2">
            <a:extLst>
              <a:ext uri="{FF2B5EF4-FFF2-40B4-BE49-F238E27FC236}">
                <a16:creationId xmlns:a16="http://schemas.microsoft.com/office/drawing/2014/main" id="{6A70CC2D-E455-8E57-724C-EFF7F1B5A9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FE4A95-DBAD-6D14-E663-603E8C6E33BF}"/>
              </a:ext>
            </a:extLst>
          </p:cNvPr>
          <p:cNvSpPr>
            <a:spLocks noGrp="1"/>
          </p:cNvSpPr>
          <p:nvPr>
            <p:ph type="sldNum" sz="quarter" idx="12"/>
          </p:nvPr>
        </p:nvSpPr>
        <p:spPr/>
        <p:txBody>
          <a:bodyPr/>
          <a:lstStyle/>
          <a:p>
            <a:fld id="{FFA2D63A-6483-3040-9DBC-6C7FF4CC8020}" type="slidenum">
              <a:rPr lang="en-US" smtClean="0"/>
              <a:t>‹#›</a:t>
            </a:fld>
            <a:endParaRPr lang="en-US"/>
          </a:p>
        </p:txBody>
      </p:sp>
    </p:spTree>
    <p:extLst>
      <p:ext uri="{BB962C8B-B14F-4D97-AF65-F5344CB8AC3E}">
        <p14:creationId xmlns:p14="http://schemas.microsoft.com/office/powerpoint/2010/main" val="12825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A73E-3E48-E654-79D4-297A294FA3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9FE3DD-2A63-1D7E-9C92-1D5AD6CB2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002734-024D-89D1-F632-4F55EA0AD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C404F2-C459-27EB-1904-7A3DFF85BCB7}"/>
              </a:ext>
            </a:extLst>
          </p:cNvPr>
          <p:cNvSpPr>
            <a:spLocks noGrp="1"/>
          </p:cNvSpPr>
          <p:nvPr>
            <p:ph type="dt" sz="half" idx="10"/>
          </p:nvPr>
        </p:nvSpPr>
        <p:spPr/>
        <p:txBody>
          <a:bodyPr/>
          <a:lstStyle/>
          <a:p>
            <a:fld id="{07224EFA-6CC2-FC44-B8B4-E2DE766B5D4D}" type="datetimeFigureOut">
              <a:rPr lang="en-US" smtClean="0"/>
              <a:t>10/16/25</a:t>
            </a:fld>
            <a:endParaRPr lang="en-US"/>
          </a:p>
        </p:txBody>
      </p:sp>
      <p:sp>
        <p:nvSpPr>
          <p:cNvPr id="6" name="Footer Placeholder 5">
            <a:extLst>
              <a:ext uri="{FF2B5EF4-FFF2-40B4-BE49-F238E27FC236}">
                <a16:creationId xmlns:a16="http://schemas.microsoft.com/office/drawing/2014/main" id="{89C0F672-F624-B7F0-FF86-B46721AB0A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00C82C-2642-9E8F-CAB1-9492729B036F}"/>
              </a:ext>
            </a:extLst>
          </p:cNvPr>
          <p:cNvSpPr>
            <a:spLocks noGrp="1"/>
          </p:cNvSpPr>
          <p:nvPr>
            <p:ph type="sldNum" sz="quarter" idx="12"/>
          </p:nvPr>
        </p:nvSpPr>
        <p:spPr/>
        <p:txBody>
          <a:bodyPr/>
          <a:lstStyle/>
          <a:p>
            <a:fld id="{FFA2D63A-6483-3040-9DBC-6C7FF4CC8020}" type="slidenum">
              <a:rPr lang="en-US" smtClean="0"/>
              <a:t>‹#›</a:t>
            </a:fld>
            <a:endParaRPr lang="en-US"/>
          </a:p>
        </p:txBody>
      </p:sp>
    </p:spTree>
    <p:extLst>
      <p:ext uri="{BB962C8B-B14F-4D97-AF65-F5344CB8AC3E}">
        <p14:creationId xmlns:p14="http://schemas.microsoft.com/office/powerpoint/2010/main" val="169558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8FD2-4D37-B0A0-9634-DF69E26ADA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1531AB-D203-9ADF-BBC8-6E26E1A290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08F926-208A-D2F0-8DE7-192E0FB1A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DE3FF1-8B74-685B-8A09-AE70A4DBE160}"/>
              </a:ext>
            </a:extLst>
          </p:cNvPr>
          <p:cNvSpPr>
            <a:spLocks noGrp="1"/>
          </p:cNvSpPr>
          <p:nvPr>
            <p:ph type="dt" sz="half" idx="10"/>
          </p:nvPr>
        </p:nvSpPr>
        <p:spPr/>
        <p:txBody>
          <a:bodyPr/>
          <a:lstStyle/>
          <a:p>
            <a:fld id="{07224EFA-6CC2-FC44-B8B4-E2DE766B5D4D}" type="datetimeFigureOut">
              <a:rPr lang="en-US" smtClean="0"/>
              <a:t>10/16/25</a:t>
            </a:fld>
            <a:endParaRPr lang="en-US"/>
          </a:p>
        </p:txBody>
      </p:sp>
      <p:sp>
        <p:nvSpPr>
          <p:cNvPr id="6" name="Footer Placeholder 5">
            <a:extLst>
              <a:ext uri="{FF2B5EF4-FFF2-40B4-BE49-F238E27FC236}">
                <a16:creationId xmlns:a16="http://schemas.microsoft.com/office/drawing/2014/main" id="{A3920324-0E8B-8BBD-A617-F97B50755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0D7CA-B45C-2954-C0A8-27000A481C9D}"/>
              </a:ext>
            </a:extLst>
          </p:cNvPr>
          <p:cNvSpPr>
            <a:spLocks noGrp="1"/>
          </p:cNvSpPr>
          <p:nvPr>
            <p:ph type="sldNum" sz="quarter" idx="12"/>
          </p:nvPr>
        </p:nvSpPr>
        <p:spPr/>
        <p:txBody>
          <a:bodyPr/>
          <a:lstStyle/>
          <a:p>
            <a:fld id="{FFA2D63A-6483-3040-9DBC-6C7FF4CC8020}" type="slidenum">
              <a:rPr lang="en-US" smtClean="0"/>
              <a:t>‹#›</a:t>
            </a:fld>
            <a:endParaRPr lang="en-US"/>
          </a:p>
        </p:txBody>
      </p:sp>
    </p:spTree>
    <p:extLst>
      <p:ext uri="{BB962C8B-B14F-4D97-AF65-F5344CB8AC3E}">
        <p14:creationId xmlns:p14="http://schemas.microsoft.com/office/powerpoint/2010/main" val="258447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D81EBB-3C40-CA70-EB77-E9015385CB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D4E57A-815E-317D-E504-C5C7BF785F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F993F-8059-3ABC-35FB-019CADFF1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24EFA-6CC2-FC44-B8B4-E2DE766B5D4D}" type="datetimeFigureOut">
              <a:rPr lang="en-US" smtClean="0"/>
              <a:t>10/16/25</a:t>
            </a:fld>
            <a:endParaRPr lang="en-US"/>
          </a:p>
        </p:txBody>
      </p:sp>
      <p:sp>
        <p:nvSpPr>
          <p:cNvPr id="5" name="Footer Placeholder 4">
            <a:extLst>
              <a:ext uri="{FF2B5EF4-FFF2-40B4-BE49-F238E27FC236}">
                <a16:creationId xmlns:a16="http://schemas.microsoft.com/office/drawing/2014/main" id="{A941D823-5EC5-3BD1-216E-F4DC7D7CA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75C4BC-D9ED-F415-41DD-358F33F7BC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2D63A-6483-3040-9DBC-6C7FF4CC8020}" type="slidenum">
              <a:rPr lang="en-US" smtClean="0"/>
              <a:t>‹#›</a:t>
            </a:fld>
            <a:endParaRPr lang="en-US"/>
          </a:p>
        </p:txBody>
      </p:sp>
    </p:spTree>
    <p:extLst>
      <p:ext uri="{BB962C8B-B14F-4D97-AF65-F5344CB8AC3E}">
        <p14:creationId xmlns:p14="http://schemas.microsoft.com/office/powerpoint/2010/main" val="2761506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9C9C-6521-4D70-9DB4-E66A6B5A8799}"/>
              </a:ext>
            </a:extLst>
          </p:cNvPr>
          <p:cNvSpPr>
            <a:spLocks noGrp="1"/>
          </p:cNvSpPr>
          <p:nvPr>
            <p:ph type="ctrTitle"/>
          </p:nvPr>
        </p:nvSpPr>
        <p:spPr/>
        <p:txBody>
          <a:bodyPr/>
          <a:lstStyle/>
          <a:p>
            <a:r>
              <a:rPr lang="en-US" dirty="0"/>
              <a:t>LTES </a:t>
            </a:r>
            <a:r>
              <a:rPr lang="en-US" dirty="0" err="1"/>
              <a:t>Donaldjohansen</a:t>
            </a:r>
            <a:r>
              <a:rPr lang="en-US" dirty="0"/>
              <a:t> Review</a:t>
            </a:r>
          </a:p>
        </p:txBody>
      </p:sp>
      <p:sp>
        <p:nvSpPr>
          <p:cNvPr id="3" name="Subtitle 2">
            <a:extLst>
              <a:ext uri="{FF2B5EF4-FFF2-40B4-BE49-F238E27FC236}">
                <a16:creationId xmlns:a16="http://schemas.microsoft.com/office/drawing/2014/main" id="{58565C31-5F97-AE29-BA8F-9538FB9FC1B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4942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AABC-BF8F-8D52-1977-5118B74929D8}"/>
              </a:ext>
            </a:extLst>
          </p:cNvPr>
          <p:cNvSpPr>
            <a:spLocks noGrp="1"/>
          </p:cNvSpPr>
          <p:nvPr>
            <p:ph type="title"/>
          </p:nvPr>
        </p:nvSpPr>
        <p:spPr/>
        <p:txBody>
          <a:bodyPr/>
          <a:lstStyle/>
          <a:p>
            <a:r>
              <a:rPr lang="en-US" dirty="0" err="1"/>
              <a:t>Housekeping</a:t>
            </a:r>
            <a:r>
              <a:rPr lang="en-US" dirty="0"/>
              <a:t>/Raw data</a:t>
            </a:r>
          </a:p>
        </p:txBody>
      </p:sp>
      <p:sp>
        <p:nvSpPr>
          <p:cNvPr id="3" name="Content Placeholder 2">
            <a:extLst>
              <a:ext uri="{FF2B5EF4-FFF2-40B4-BE49-F238E27FC236}">
                <a16:creationId xmlns:a16="http://schemas.microsoft.com/office/drawing/2014/main" id="{84E0F53D-2610-E355-C0D7-E80A8BA13551}"/>
              </a:ext>
            </a:extLst>
          </p:cNvPr>
          <p:cNvSpPr>
            <a:spLocks noGrp="1"/>
          </p:cNvSpPr>
          <p:nvPr>
            <p:ph idx="1"/>
          </p:nvPr>
        </p:nvSpPr>
        <p:spPr/>
        <p:txBody>
          <a:bodyPr>
            <a:normAutofit fontScale="92500"/>
          </a:bodyPr>
          <a:lstStyle/>
          <a:p>
            <a:r>
              <a:rPr lang="en-US" dirty="0"/>
              <a:t>Through a combination of Excel, </a:t>
            </a:r>
            <a:r>
              <a:rPr lang="en-US" dirty="0" err="1"/>
              <a:t>HDFView</a:t>
            </a:r>
            <a:r>
              <a:rPr lang="en-US" dirty="0"/>
              <a:t>, and </a:t>
            </a:r>
            <a:r>
              <a:rPr lang="en-US" dirty="0" err="1"/>
              <a:t>PDSViewer</a:t>
            </a:r>
            <a:r>
              <a:rPr lang="en-US" dirty="0"/>
              <a:t> was able to look at/extract/plot the data, though I had a little bit of a re-learning curve</a:t>
            </a:r>
          </a:p>
          <a:p>
            <a:r>
              <a:rPr lang="en-US" dirty="0"/>
              <a:t>Housekeeping data looked ok as far as I could tell</a:t>
            </a:r>
          </a:p>
          <a:p>
            <a:r>
              <a:rPr lang="en-US" dirty="0"/>
              <a:t>Same with raw data</a:t>
            </a:r>
          </a:p>
          <a:p>
            <a:r>
              <a:rPr lang="en-US" dirty="0"/>
              <a:t>Some parameters are missing units in the labels: BB and mirror temperatures are explicitly in degrees C, but detector and board temperatures don’t list units. </a:t>
            </a:r>
            <a:r>
              <a:rPr lang="en-US" dirty="0" err="1"/>
              <a:t>Cal_res</a:t>
            </a:r>
            <a:r>
              <a:rPr lang="en-US" dirty="0"/>
              <a:t> also missing units, though probably could be guessed?</a:t>
            </a:r>
          </a:p>
          <a:p>
            <a:r>
              <a:rPr lang="en-US" dirty="0"/>
              <a:t>As test extracted board temperatures, found them very stable: 5.839 ± 0.007 and 7.031 ± 0.005 degrees in the 16-sample range I looked at.</a:t>
            </a:r>
          </a:p>
          <a:p>
            <a:pPr lvl="1"/>
            <a:endParaRPr lang="en-US" dirty="0"/>
          </a:p>
          <a:p>
            <a:pPr lvl="1"/>
            <a:endParaRPr lang="en-US" dirty="0"/>
          </a:p>
        </p:txBody>
      </p:sp>
    </p:spTree>
    <p:extLst>
      <p:ext uri="{BB962C8B-B14F-4D97-AF65-F5344CB8AC3E}">
        <p14:creationId xmlns:p14="http://schemas.microsoft.com/office/powerpoint/2010/main" val="63527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43ED-8C40-E939-42C7-E850908E13E7}"/>
              </a:ext>
            </a:extLst>
          </p:cNvPr>
          <p:cNvSpPr>
            <a:spLocks noGrp="1"/>
          </p:cNvSpPr>
          <p:nvPr>
            <p:ph type="title"/>
          </p:nvPr>
        </p:nvSpPr>
        <p:spPr/>
        <p:txBody>
          <a:bodyPr/>
          <a:lstStyle/>
          <a:p>
            <a:r>
              <a:rPr lang="en-US" dirty="0"/>
              <a:t>Calibrated data</a:t>
            </a:r>
          </a:p>
        </p:txBody>
      </p:sp>
      <p:sp>
        <p:nvSpPr>
          <p:cNvPr id="3" name="Content Placeholder 2">
            <a:extLst>
              <a:ext uri="{FF2B5EF4-FFF2-40B4-BE49-F238E27FC236}">
                <a16:creationId xmlns:a16="http://schemas.microsoft.com/office/drawing/2014/main" id="{E136285E-B455-FED0-C786-586AAA6DD346}"/>
              </a:ext>
            </a:extLst>
          </p:cNvPr>
          <p:cNvSpPr>
            <a:spLocks noGrp="1"/>
          </p:cNvSpPr>
          <p:nvPr>
            <p:ph idx="1"/>
          </p:nvPr>
        </p:nvSpPr>
        <p:spPr/>
        <p:txBody>
          <a:bodyPr/>
          <a:lstStyle/>
          <a:p>
            <a:r>
              <a:rPr lang="en-US" dirty="0"/>
              <a:t>Looks like no data at or after closest approach </a:t>
            </a:r>
          </a:p>
          <a:p>
            <a:r>
              <a:rPr lang="en-US" dirty="0"/>
              <a:t>Note that the phase angle is missing from all of these data, showing 9999. The emission and incidence angles also show 9999. So, need to get phase angle from different source, which requires cross-referencing the times LTES was looking at the target with UTC times, then going to ephemeris. </a:t>
            </a:r>
          </a:p>
          <a:p>
            <a:r>
              <a:rPr lang="en-US" dirty="0"/>
              <a:t>Extracted data for 21 spectra centered on sample 42760, and 31 spectra starting with sample 42990.</a:t>
            </a:r>
          </a:p>
        </p:txBody>
      </p:sp>
    </p:spTree>
    <p:extLst>
      <p:ext uri="{BB962C8B-B14F-4D97-AF65-F5344CB8AC3E}">
        <p14:creationId xmlns:p14="http://schemas.microsoft.com/office/powerpoint/2010/main" val="105452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AF47-572C-C0CB-4101-632419E0CEFF}"/>
              </a:ext>
            </a:extLst>
          </p:cNvPr>
          <p:cNvSpPr>
            <a:spLocks noGrp="1"/>
          </p:cNvSpPr>
          <p:nvPr>
            <p:ph type="title"/>
          </p:nvPr>
        </p:nvSpPr>
        <p:spPr/>
        <p:txBody>
          <a:bodyPr/>
          <a:lstStyle/>
          <a:p>
            <a:r>
              <a:rPr lang="en-US" dirty="0"/>
              <a:t>Try #1</a:t>
            </a:r>
          </a:p>
        </p:txBody>
      </p:sp>
      <p:sp>
        <p:nvSpPr>
          <p:cNvPr id="3" name="Content Placeholder 2">
            <a:extLst>
              <a:ext uri="{FF2B5EF4-FFF2-40B4-BE49-F238E27FC236}">
                <a16:creationId xmlns:a16="http://schemas.microsoft.com/office/drawing/2014/main" id="{EF8732CC-55F1-03AA-A215-596DCB0B9233}"/>
              </a:ext>
            </a:extLst>
          </p:cNvPr>
          <p:cNvSpPr>
            <a:spLocks noGrp="1"/>
          </p:cNvSpPr>
          <p:nvPr>
            <p:ph idx="1"/>
          </p:nvPr>
        </p:nvSpPr>
        <p:spPr>
          <a:xfrm>
            <a:off x="838200" y="1825625"/>
            <a:ext cx="4833257" cy="4351338"/>
          </a:xfrm>
        </p:spPr>
        <p:txBody>
          <a:bodyPr/>
          <a:lstStyle/>
          <a:p>
            <a:r>
              <a:rPr lang="en-US" dirty="0"/>
              <a:t>Figuring the samples would be a mix of space and target and the space wouldn’t add anything, I summed the 21 spectra taken near 17:32 UTC</a:t>
            </a:r>
          </a:p>
          <a:p>
            <a:r>
              <a:rPr lang="en-US" dirty="0"/>
              <a:t>Good news! Good fit to data with STM, implying a temperature ~285-290 K with beaming parameter ~0.9</a:t>
            </a:r>
          </a:p>
        </p:txBody>
      </p:sp>
      <p:pic>
        <p:nvPicPr>
          <p:cNvPr id="7" name="Picture 6">
            <a:extLst>
              <a:ext uri="{FF2B5EF4-FFF2-40B4-BE49-F238E27FC236}">
                <a16:creationId xmlns:a16="http://schemas.microsoft.com/office/drawing/2014/main" id="{7F25C55C-087C-1463-002A-97847B8DAD9A}"/>
              </a:ext>
            </a:extLst>
          </p:cNvPr>
          <p:cNvPicPr>
            <a:picLocks noChangeAspect="1"/>
          </p:cNvPicPr>
          <p:nvPr/>
        </p:nvPicPr>
        <p:blipFill>
          <a:blip r:embed="rId2"/>
          <a:stretch>
            <a:fillRect/>
          </a:stretch>
        </p:blipFill>
        <p:spPr>
          <a:xfrm>
            <a:off x="6001658" y="1825625"/>
            <a:ext cx="5740400" cy="4737100"/>
          </a:xfrm>
          <a:prstGeom prst="rect">
            <a:avLst/>
          </a:prstGeom>
        </p:spPr>
      </p:pic>
    </p:spTree>
    <p:extLst>
      <p:ext uri="{BB962C8B-B14F-4D97-AF65-F5344CB8AC3E}">
        <p14:creationId xmlns:p14="http://schemas.microsoft.com/office/powerpoint/2010/main" val="182562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EE2C-9332-709E-E0BD-D02CC9D27661}"/>
              </a:ext>
            </a:extLst>
          </p:cNvPr>
          <p:cNvSpPr>
            <a:spLocks noGrp="1"/>
          </p:cNvSpPr>
          <p:nvPr>
            <p:ph type="title"/>
          </p:nvPr>
        </p:nvSpPr>
        <p:spPr/>
        <p:txBody>
          <a:bodyPr/>
          <a:lstStyle/>
          <a:p>
            <a:r>
              <a:rPr lang="en-US" dirty="0"/>
              <a:t>A sudden realization</a:t>
            </a:r>
          </a:p>
        </p:txBody>
      </p:sp>
      <p:sp>
        <p:nvSpPr>
          <p:cNvPr id="3" name="Content Placeholder 2">
            <a:extLst>
              <a:ext uri="{FF2B5EF4-FFF2-40B4-BE49-F238E27FC236}">
                <a16:creationId xmlns:a16="http://schemas.microsoft.com/office/drawing/2014/main" id="{12B8FE69-2F46-C44A-46C2-C20C79D8EB28}"/>
              </a:ext>
            </a:extLst>
          </p:cNvPr>
          <p:cNvSpPr>
            <a:spLocks noGrp="1"/>
          </p:cNvSpPr>
          <p:nvPr>
            <p:ph idx="1"/>
          </p:nvPr>
        </p:nvSpPr>
        <p:spPr>
          <a:xfrm>
            <a:off x="838200" y="1825625"/>
            <a:ext cx="4484914" cy="4351338"/>
          </a:xfrm>
        </p:spPr>
        <p:txBody>
          <a:bodyPr/>
          <a:lstStyle/>
          <a:p>
            <a:r>
              <a:rPr lang="en-US" dirty="0"/>
              <a:t>However, looking closer, the flux seems to almost all come from the spectra that are pointing to space</a:t>
            </a:r>
          </a:p>
          <a:p>
            <a:r>
              <a:rPr lang="en-US" dirty="0"/>
              <a:t>The ones that have the flag set to target are instead basically noise?</a:t>
            </a:r>
          </a:p>
          <a:p>
            <a:r>
              <a:rPr lang="en-US" dirty="0"/>
              <a:t>These spectra are normalized to 8 microns.</a:t>
            </a:r>
          </a:p>
        </p:txBody>
      </p:sp>
      <p:pic>
        <p:nvPicPr>
          <p:cNvPr id="5" name="Picture 4">
            <a:extLst>
              <a:ext uri="{FF2B5EF4-FFF2-40B4-BE49-F238E27FC236}">
                <a16:creationId xmlns:a16="http://schemas.microsoft.com/office/drawing/2014/main" id="{C6495857-B6E5-31B4-3277-D99EFAD56796}"/>
              </a:ext>
            </a:extLst>
          </p:cNvPr>
          <p:cNvPicPr>
            <a:picLocks noChangeAspect="1"/>
          </p:cNvPicPr>
          <p:nvPr/>
        </p:nvPicPr>
        <p:blipFill>
          <a:blip r:embed="rId2"/>
          <a:stretch>
            <a:fillRect/>
          </a:stretch>
        </p:blipFill>
        <p:spPr>
          <a:xfrm>
            <a:off x="6186714" y="1632744"/>
            <a:ext cx="5740400" cy="4737100"/>
          </a:xfrm>
          <a:prstGeom prst="rect">
            <a:avLst/>
          </a:prstGeom>
        </p:spPr>
      </p:pic>
    </p:spTree>
    <p:extLst>
      <p:ext uri="{BB962C8B-B14F-4D97-AF65-F5344CB8AC3E}">
        <p14:creationId xmlns:p14="http://schemas.microsoft.com/office/powerpoint/2010/main" val="242106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BC84-C7D5-3179-B314-6DCE0529D5E3}"/>
              </a:ext>
            </a:extLst>
          </p:cNvPr>
          <p:cNvSpPr>
            <a:spLocks noGrp="1"/>
          </p:cNvSpPr>
          <p:nvPr>
            <p:ph type="title"/>
          </p:nvPr>
        </p:nvSpPr>
        <p:spPr/>
        <p:txBody>
          <a:bodyPr/>
          <a:lstStyle/>
          <a:p>
            <a:r>
              <a:rPr lang="en-US" dirty="0"/>
              <a:t>Closest approach</a:t>
            </a:r>
          </a:p>
        </p:txBody>
      </p:sp>
      <p:sp>
        <p:nvSpPr>
          <p:cNvPr id="3" name="Content Placeholder 2">
            <a:extLst>
              <a:ext uri="{FF2B5EF4-FFF2-40B4-BE49-F238E27FC236}">
                <a16:creationId xmlns:a16="http://schemas.microsoft.com/office/drawing/2014/main" id="{9CB87887-BE3A-F91E-533E-606CD4C50BB7}"/>
              </a:ext>
            </a:extLst>
          </p:cNvPr>
          <p:cNvSpPr>
            <a:spLocks noGrp="1"/>
          </p:cNvSpPr>
          <p:nvPr>
            <p:ph idx="1"/>
          </p:nvPr>
        </p:nvSpPr>
        <p:spPr>
          <a:xfrm>
            <a:off x="838200" y="1825625"/>
            <a:ext cx="4474029" cy="4351338"/>
          </a:xfrm>
        </p:spPr>
        <p:txBody>
          <a:bodyPr>
            <a:normAutofit fontScale="92500"/>
          </a:bodyPr>
          <a:lstStyle/>
          <a:p>
            <a:r>
              <a:rPr lang="en-US" dirty="0"/>
              <a:t>A few minutes later (17:46 UTC), additional observation</a:t>
            </a:r>
          </a:p>
          <a:p>
            <a:pPr lvl="1"/>
            <a:r>
              <a:rPr lang="en-US" dirty="0"/>
              <a:t>This is what Tim looked at</a:t>
            </a:r>
          </a:p>
          <a:p>
            <a:r>
              <a:rPr lang="en-US" dirty="0"/>
              <a:t>Fit STM, found good fit shortward of 18 µm with beaming parameter = 1, implying sub-solar T ~280 K</a:t>
            </a:r>
          </a:p>
          <a:p>
            <a:r>
              <a:rPr lang="en-US" dirty="0"/>
              <a:t>When not normalizing, best fit to data for object with diameter ~1.9 km. </a:t>
            </a:r>
          </a:p>
          <a:p>
            <a:pPr lvl="1"/>
            <a:r>
              <a:rPr lang="en-US" dirty="0"/>
              <a:t>Not bad!</a:t>
            </a:r>
          </a:p>
        </p:txBody>
      </p:sp>
      <p:pic>
        <p:nvPicPr>
          <p:cNvPr id="7" name="Picture 6">
            <a:extLst>
              <a:ext uri="{FF2B5EF4-FFF2-40B4-BE49-F238E27FC236}">
                <a16:creationId xmlns:a16="http://schemas.microsoft.com/office/drawing/2014/main" id="{6ACBF319-F20B-6247-44B3-67DB34947FAB}"/>
              </a:ext>
            </a:extLst>
          </p:cNvPr>
          <p:cNvPicPr>
            <a:picLocks noChangeAspect="1"/>
          </p:cNvPicPr>
          <p:nvPr/>
        </p:nvPicPr>
        <p:blipFill>
          <a:blip r:embed="rId2"/>
          <a:stretch>
            <a:fillRect/>
          </a:stretch>
        </p:blipFill>
        <p:spPr>
          <a:xfrm>
            <a:off x="7201317" y="3429000"/>
            <a:ext cx="3956539" cy="3265020"/>
          </a:xfrm>
          <a:prstGeom prst="rect">
            <a:avLst/>
          </a:prstGeom>
        </p:spPr>
      </p:pic>
      <p:pic>
        <p:nvPicPr>
          <p:cNvPr id="11" name="Picture 10">
            <a:extLst>
              <a:ext uri="{FF2B5EF4-FFF2-40B4-BE49-F238E27FC236}">
                <a16:creationId xmlns:a16="http://schemas.microsoft.com/office/drawing/2014/main" id="{D9C85F0C-74D0-F3E9-2415-52571C2E2CCE}"/>
              </a:ext>
            </a:extLst>
          </p:cNvPr>
          <p:cNvPicPr>
            <a:picLocks noChangeAspect="1"/>
          </p:cNvPicPr>
          <p:nvPr/>
        </p:nvPicPr>
        <p:blipFill>
          <a:blip r:embed="rId3"/>
          <a:stretch>
            <a:fillRect/>
          </a:stretch>
        </p:blipFill>
        <p:spPr>
          <a:xfrm>
            <a:off x="7096802" y="98644"/>
            <a:ext cx="3956540" cy="3253461"/>
          </a:xfrm>
          <a:prstGeom prst="rect">
            <a:avLst/>
          </a:prstGeom>
        </p:spPr>
      </p:pic>
    </p:spTree>
    <p:extLst>
      <p:ext uri="{BB962C8B-B14F-4D97-AF65-F5344CB8AC3E}">
        <p14:creationId xmlns:p14="http://schemas.microsoft.com/office/powerpoint/2010/main" val="314284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76F89-E680-595A-B312-DD5D556AF43E}"/>
              </a:ext>
            </a:extLst>
          </p:cNvPr>
          <p:cNvSpPr>
            <a:spLocks noGrp="1"/>
          </p:cNvSpPr>
          <p:nvPr>
            <p:ph type="title"/>
          </p:nvPr>
        </p:nvSpPr>
        <p:spPr/>
        <p:txBody>
          <a:bodyPr/>
          <a:lstStyle/>
          <a:p>
            <a:r>
              <a:rPr lang="en-US" dirty="0"/>
              <a:t>Bottom line</a:t>
            </a:r>
          </a:p>
        </p:txBody>
      </p:sp>
      <p:sp>
        <p:nvSpPr>
          <p:cNvPr id="3" name="Content Placeholder 2">
            <a:extLst>
              <a:ext uri="{FF2B5EF4-FFF2-40B4-BE49-F238E27FC236}">
                <a16:creationId xmlns:a16="http://schemas.microsoft.com/office/drawing/2014/main" id="{B7E3CEAA-CE71-952D-B98F-4928F1DD0E01}"/>
              </a:ext>
            </a:extLst>
          </p:cNvPr>
          <p:cNvSpPr>
            <a:spLocks noGrp="1"/>
          </p:cNvSpPr>
          <p:nvPr>
            <p:ph idx="1"/>
          </p:nvPr>
        </p:nvSpPr>
        <p:spPr/>
        <p:txBody>
          <a:bodyPr/>
          <a:lstStyle/>
          <a:p>
            <a:r>
              <a:rPr lang="en-US" dirty="0"/>
              <a:t>I think</a:t>
            </a:r>
            <a:r>
              <a:rPr lang="en-US" i="1" dirty="0"/>
              <a:t> </a:t>
            </a:r>
            <a:r>
              <a:rPr lang="en-US" dirty="0"/>
              <a:t>the calibrated data themselves are certifiable in the sense that they can be extracted, and worked with</a:t>
            </a:r>
          </a:p>
          <a:p>
            <a:r>
              <a:rPr lang="en-US" dirty="0"/>
              <a:t>There are still missing parameters that would be useful if the data had been better, like phase angle</a:t>
            </a:r>
          </a:p>
          <a:p>
            <a:r>
              <a:rPr lang="en-US" dirty="0"/>
              <a:t>It would be good to figure out why (some of) the ”space” spectra have so much more flux than the “target” ones, which Tim covered well.</a:t>
            </a:r>
          </a:p>
          <a:p>
            <a:r>
              <a:rPr lang="en-US" dirty="0"/>
              <a:t>Should ideally also explain why there’s no post-close approach data</a:t>
            </a:r>
          </a:p>
        </p:txBody>
      </p:sp>
    </p:spTree>
    <p:extLst>
      <p:ext uri="{BB962C8B-B14F-4D97-AF65-F5344CB8AC3E}">
        <p14:creationId xmlns:p14="http://schemas.microsoft.com/office/powerpoint/2010/main" val="3787999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446</Words>
  <Application>Microsoft Macintosh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LTES Donaldjohansen Review</vt:lpstr>
      <vt:lpstr>Housekeping/Raw data</vt:lpstr>
      <vt:lpstr>Calibrated data</vt:lpstr>
      <vt:lpstr>Try #1</vt:lpstr>
      <vt:lpstr>A sudden realization</vt:lpstr>
      <vt:lpstr>Closest approach</vt:lpstr>
      <vt:lpstr>Bottom 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S. Rivkin</dc:creator>
  <cp:lastModifiedBy>Andrew S. Rivkin</cp:lastModifiedBy>
  <cp:revision>2</cp:revision>
  <dcterms:created xsi:type="dcterms:W3CDTF">2025-10-16T21:51:42Z</dcterms:created>
  <dcterms:modified xsi:type="dcterms:W3CDTF">2025-10-17T00:05:49Z</dcterms:modified>
</cp:coreProperties>
</file>