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81" r:id="rId6"/>
    <p:sldId id="280" r:id="rId7"/>
    <p:sldId id="284" r:id="rId8"/>
    <p:sldId id="278" r:id="rId9"/>
    <p:sldId id="273" r:id="rId10"/>
    <p:sldId id="274" r:id="rId11"/>
    <p:sldId id="276" r:id="rId12"/>
    <p:sldId id="277" r:id="rId13"/>
    <p:sldId id="279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D72FA-B7BB-C14D-8E56-13F49DC8F668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090C6-97A1-D54B-A2A5-BCE2E324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7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90C6-97A1-D54B-A2A5-BCE2E32458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DEA0-3750-E28E-74D6-824F13E01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7A66C-F283-FC04-E9F7-BB0923889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68FA6-DC20-63CC-9006-CC7EC6D8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21A57-33EE-8B1E-005C-7EA82994B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90C6-97A1-D54B-A2A5-BCE2E32458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0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41F1-52DA-C7F1-9692-52FD0107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91D67-5510-5F4F-FFCF-3CDDBDFF3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A2E78-FA3B-467A-D176-8B0700C9C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3C1B0-1F6F-0C68-C89F-5B068E805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90C6-97A1-D54B-A2A5-BCE2E32458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54B9-E4C7-CCAA-EA92-6C0FBB250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C3520-B570-E659-C389-66CE25282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32A66-5E1C-3B14-6665-A3516113B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89FE4-77A2-A6FE-9045-458AA9B7D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90C6-97A1-D54B-A2A5-BCE2E32458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5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5F09C-F3A2-643D-EBCA-78C10F1C6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C1987-28D5-FB13-F36B-B033EFE52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CEF24-75AF-3700-DD01-731D009AC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362AA-5868-937B-116E-6BC3C80E2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90C6-97A1-D54B-A2A5-BCE2E32458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0366B-A2DE-E6F1-2736-69033EF7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336E6-EF8D-FF5E-0C7A-353C77844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CAAE8-02B5-981F-A6E8-23B325C4A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9E765-D5A3-B8B1-8CFC-94CA560D6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90C6-97A1-D54B-A2A5-BCE2E32458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9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A28B3-0658-2B23-C291-B5E2998C7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DF2DB-D8B1-E8D7-3342-59C83D4B2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84F2C-2389-73DD-8564-06E23F603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7231-7580-79AD-A4F6-838441A6E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90C6-97A1-D54B-A2A5-BCE2E32458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4021-76BC-251D-AAF0-AAFC17298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01A5E-B5B0-6670-1CB6-ED14F02A5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21D0E-9092-3C9A-751F-FDAFF69F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64E7D-6394-FEEC-9654-03D2C9AA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F12F2-3572-DA9F-5CCE-89FACB5F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A866-3C80-668D-264A-C276AF6B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2ADF4-578D-C6DF-A741-75BE162AB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74D38-BBAA-C477-8C5D-8953F858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1F271-2734-6F9E-90BA-41A0B8B1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6A855-17FB-5895-F77E-800EFC07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40DC0-30F1-D5D6-DA81-84C5356A5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AC855-1967-1FDE-6258-A0E6362A9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5AEE2-6B20-C053-F3F7-834B91A3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0C2E-8BD1-76AA-B6FD-953D7E7E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0A205-2651-08E4-18C3-227FD6C4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3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7752-D622-6813-9A6F-129350BC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44AE-9644-54A6-4D16-254F485A0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E06CE-9B3E-C1D9-BE73-33BE32A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77F77-C38E-0115-9195-D2D4CF0F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D203B-4182-E887-5502-E574A43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F47E-6AC9-0D61-8CD8-28C6F4D1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D46C-1091-95C7-3D16-745E7E1A2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FD1F-80E7-0D9B-8DE6-086BD81B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8C27F-478B-EE40-6038-6D7F4674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32637-65FC-6D05-83C9-E5B20D06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A6BC-E7DD-21D2-26C1-C5C74328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523BE-31F8-640F-B3B9-A0F47C655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935E-3B81-632B-5515-4A8B28283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16CE-F568-C7E2-1361-4A5EBA18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7E871-9A12-0CE5-B1E4-C82FDA3A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92263-B7A9-3D22-B3A8-0E55C7A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2878-0049-3397-2524-AF65F873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BE9CB-AFC7-C5B8-E097-9A5E9C84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544B-D480-8A99-8A24-45838F994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3A6EE-2F01-EDEF-25CE-1A7B2EAE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A7ACA-7619-D986-3DF3-E067F3410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148AD-9D67-B40D-0FA6-EAE0168E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B5A7A-1667-AC3F-5970-0717D4AA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73C35-85AB-3A6B-9959-66F1CFDD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7310-50CE-57AB-7EE9-1D7C898E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FF530-AD15-03F6-14C2-AE453CCB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DA4CC-142B-9F73-1126-F67F97F9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CF75-792B-87A5-552F-E16F089B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3C9A4-CA57-FA01-5D13-C93B95B9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25A63-8552-BA34-1FA2-E0D113C8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266D8-5095-B9E5-5482-0EBB785A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8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A27E-2284-5193-D3D4-7923D48D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8CEC-F99C-9A03-202B-A06E42B4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41FFC-CC21-77B4-C95A-A50A6ED4F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C8A7C-0FD4-D4E1-370C-6A9C545E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84E-0BDE-826B-649A-9C01FA01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5CFAF-EAD6-5E72-077F-CC1B0C9C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D2D1-EA12-B777-AED3-DF5244EB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B03D4-1661-C62E-5422-9C287A54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D6D47-3210-3B9C-60C7-61B90C27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B1871-5FF7-DF73-3CA0-DDC71168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DC625-675E-F16E-0EDD-245AF63C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26324-9D21-882D-A71E-F926D104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2D1AB-BF75-9479-53F8-917C78AC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1A341-5074-B80D-B261-B6CABD91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8136-CDFF-56BA-1A16-C51765EE4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9BC83-8413-B946-9723-39AAE15EC01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8417-8BBF-E3DB-DAED-67A3D0B9F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03246-6EB6-BFE5-C714-1F1A029E9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A5B4B1-3EE6-3043-B469-5E83CBE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6F85-7301-BF3E-6353-7D0D1187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Lucy </a:t>
            </a:r>
            <a:r>
              <a:rPr lang="en-US" dirty="0" err="1"/>
              <a:t>Donaldjohanson</a:t>
            </a:r>
            <a:br>
              <a:rPr lang="en-US" dirty="0"/>
            </a:br>
            <a:r>
              <a:rPr lang="en-US" dirty="0"/>
              <a:t>T’TCAM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3C57C-D590-2ACD-1BFA-73F6B5C64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Adeline Gicquel</a:t>
            </a:r>
          </a:p>
          <a:p>
            <a:r>
              <a:rPr lang="en-US" dirty="0"/>
              <a:t>October 16-17,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5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81F46-D6B1-25C3-EDBD-B68078FB8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B09C-54A2-E253-CB56-0649DAB2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Calibrated Data - Primary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C331-C079-B9AE-1F6F-C3DA066A3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latin typeface="Helvetica" pitchFamily="2" charset="0"/>
              </a:rPr>
              <a:t>No difference in display between DS9, </a:t>
            </a:r>
            <a:r>
              <a:rPr lang="en-US" sz="1400" dirty="0" err="1">
                <a:latin typeface="Helvetica" pitchFamily="2" charset="0"/>
              </a:rPr>
              <a:t>fv</a:t>
            </a:r>
            <a:r>
              <a:rPr lang="en-US" sz="1400" dirty="0">
                <a:latin typeface="Helvetica" pitchFamily="2" charset="0"/>
              </a:rPr>
              <a:t>, and PDS4 viewer</a:t>
            </a:r>
          </a:p>
          <a:p>
            <a:r>
              <a:rPr lang="en-US" sz="1400" dirty="0">
                <a:latin typeface="Helvetica" pitchFamily="2" charset="0"/>
              </a:rPr>
              <a:t>Able to open primary data and extensions with PDS4 viewer </a:t>
            </a:r>
          </a:p>
          <a:p>
            <a:r>
              <a:rPr lang="en-US" sz="1400" dirty="0">
                <a:latin typeface="Helvetica" pitchFamily="2" charset="0"/>
              </a:rPr>
              <a:t>Example tt1_0798443233_29797_sci_03</a:t>
            </a:r>
          </a:p>
          <a:p>
            <a:pPr marL="0" indent="0">
              <a:buNone/>
            </a:pPr>
            <a:endParaRPr lang="en-US" sz="1400" dirty="0"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CE7D4C-33C9-EEB0-D9FA-05AF73CBB632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1371600" y="3840480"/>
            <a:ext cx="2743200" cy="3017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6FCC88-A8AC-9ED3-301C-51CFF4B24F19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4572000" y="3840480"/>
            <a:ext cx="2743200" cy="3017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A22866-834F-8E90-DE3A-A41D3D37B13C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7955280" y="4023360"/>
            <a:ext cx="4114800" cy="2743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99D66F-8C13-4D99-3029-FB9DF2AEAEBD}"/>
              </a:ext>
            </a:extLst>
          </p:cNvPr>
          <p:cNvPicPr>
            <a:picLocks/>
          </p:cNvPicPr>
          <p:nvPr/>
        </p:nvPicPr>
        <p:blipFill>
          <a:blip r:embed="rId6"/>
          <a:srcRect/>
          <a:stretch/>
        </p:blipFill>
        <p:spPr>
          <a:xfrm>
            <a:off x="7955280" y="1188720"/>
            <a:ext cx="4114799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483D83-B924-A558-D406-07B967FF4D3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" y="2743200"/>
            <a:ext cx="6766560" cy="11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B2552-A4EB-416C-BCFD-128FC739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6777-8471-A34F-7298-DE8541E5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Calibrated Data - Extension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4DEC-230D-C3A8-86F5-C07ED52B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_sci_03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C25DF-3620-E877-41A9-950DE7B5F19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3749040" cy="246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F9A2B-52ED-BA17-6E11-954FFF17714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1463040"/>
            <a:ext cx="3749040" cy="246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B2245-6536-5380-6F5D-C41DC9C3218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206240"/>
            <a:ext cx="3749040" cy="2468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0A16A-1B21-741C-9103-51AE5E1CBA5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12080" y="4206240"/>
            <a:ext cx="3749040" cy="2468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06F1A5-2D0C-0D01-751E-9A491D1B5131}"/>
              </a:ext>
            </a:extLst>
          </p:cNvPr>
          <p:cNvSpPr txBox="1"/>
          <p:nvPr/>
        </p:nvSpPr>
        <p:spPr>
          <a:xfrm>
            <a:off x="8999222" y="2217810"/>
            <a:ext cx="319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Example: tt1_0798443233_29797_sci_03</a:t>
            </a:r>
          </a:p>
        </p:txBody>
      </p:sp>
    </p:spTree>
    <p:extLst>
      <p:ext uri="{BB962C8B-B14F-4D97-AF65-F5344CB8AC3E}">
        <p14:creationId xmlns:p14="http://schemas.microsoft.com/office/powerpoint/2010/main" val="131326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C7956-1DCB-9FDC-A396-7D0E2983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DEF38EA-66BD-41DB-9206-75A479FAB4B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Helvetica" pitchFamily="2" charset="0"/>
              </a:rPr>
              <a:t>Able to open primary data and extensions with PDS4 viewer</a:t>
            </a:r>
          </a:p>
          <a:p>
            <a:r>
              <a:rPr lang="en-US" sz="1400" dirty="0">
                <a:latin typeface="Helvetica" pitchFamily="2" charset="0"/>
              </a:rPr>
              <a:t>Example tt2_0793312840_03588_eng/sci_03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F5401-6D3A-A27C-C06E-3C3E6DC3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&amp; Calibrated Data - Calibration Mode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58B21-1EB3-0598-7B7C-5AA914B8CB6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200400"/>
            <a:ext cx="2743200" cy="3017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3C54C-9087-29A4-F20A-CF4BEAF40E8D}"/>
              </a:ext>
            </a:extLst>
          </p:cNvPr>
          <p:cNvSpPr txBox="1"/>
          <p:nvPr/>
        </p:nvSpPr>
        <p:spPr>
          <a:xfrm>
            <a:off x="2083305" y="3775419"/>
            <a:ext cx="11430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9F45CC-8B17-7506-D635-FC403403E3E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3749040"/>
            <a:ext cx="2743200" cy="3017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74CB8B-E815-E10F-ECFE-F8E530E23B7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223760" y="2377440"/>
            <a:ext cx="2194560" cy="2194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9EC9CA-2A4C-7DB4-FABB-8B5E3EA76DA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0" y="2377440"/>
            <a:ext cx="2194560" cy="2194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015637-D05E-0190-C810-F6A56B3271B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223760" y="4663440"/>
            <a:ext cx="2194560" cy="21945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E507ED-6BAF-6D33-6423-C88422C7189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0" y="4663440"/>
            <a:ext cx="2194560" cy="21945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FBDBCA-E971-2F8A-49AF-F01BC3425CD0}"/>
              </a:ext>
            </a:extLst>
          </p:cNvPr>
          <p:cNvSpPr txBox="1"/>
          <p:nvPr/>
        </p:nvSpPr>
        <p:spPr>
          <a:xfrm>
            <a:off x="5852160" y="2377440"/>
            <a:ext cx="13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Calibrated - </a:t>
            </a:r>
          </a:p>
          <a:p>
            <a:r>
              <a:rPr lang="en-US" dirty="0"/>
              <a:t>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67205-67BC-DED1-60A3-94232D14C2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640" y="1291158"/>
            <a:ext cx="4297680" cy="105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95200-0966-3428-5713-310DA5869E2D}"/>
              </a:ext>
            </a:extLst>
          </p:cNvPr>
          <p:cNvSpPr txBox="1"/>
          <p:nvPr/>
        </p:nvSpPr>
        <p:spPr>
          <a:xfrm>
            <a:off x="4572000" y="3291840"/>
            <a:ext cx="22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Calibrated - 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4E8DB-DAE6-2EF9-3C89-6BE368A0BA00}"/>
              </a:ext>
            </a:extLst>
          </p:cNvPr>
          <p:cNvSpPr txBox="1"/>
          <p:nvPr/>
        </p:nvSpPr>
        <p:spPr>
          <a:xfrm>
            <a:off x="731520" y="6217920"/>
            <a:ext cx="14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Primary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7FCB6-D4B5-C6E7-A75F-364C58D1F29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3200"/>
            <a:ext cx="4114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D578-C3D2-CBF0-335F-CE2DD3704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0D5F271-E02F-4343-E9A9-C109C30EE51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Helvetica" pitchFamily="2" charset="0"/>
              </a:rPr>
              <a:t>Able to open primary data and extensions with PDS4 viewer</a:t>
            </a:r>
          </a:p>
          <a:p>
            <a:r>
              <a:rPr lang="en-US" sz="1400" dirty="0">
                <a:latin typeface="Helvetica" pitchFamily="2" charset="0"/>
              </a:rPr>
              <a:t>Example tt1_0798446013_29460_eng/sci_02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8FB69-6A53-B621-B276-48F65564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&amp; Calibrated Data – Test Image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A9EC6-8FC9-915B-DF64-541DD3EADCA9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91440" y="3200400"/>
            <a:ext cx="2743200" cy="3017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141DE-13A1-908D-20B5-00D5E8D46A11}"/>
              </a:ext>
            </a:extLst>
          </p:cNvPr>
          <p:cNvSpPr txBox="1"/>
          <p:nvPr/>
        </p:nvSpPr>
        <p:spPr>
          <a:xfrm>
            <a:off x="731520" y="6217920"/>
            <a:ext cx="14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Primary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41F37-28FD-3D32-15B8-03AA47CD1C2E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4206240" y="3749040"/>
            <a:ext cx="2743200" cy="3017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4CE930-1999-E8F6-3CD9-357F94B9A48B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7223760" y="2377440"/>
            <a:ext cx="2194560" cy="2194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9A5387-C55B-3F9D-063E-3BF32C7935F0}"/>
              </a:ext>
            </a:extLst>
          </p:cNvPr>
          <p:cNvPicPr>
            <a:picLocks/>
          </p:cNvPicPr>
          <p:nvPr/>
        </p:nvPicPr>
        <p:blipFill>
          <a:blip r:embed="rId6"/>
          <a:srcRect/>
          <a:stretch/>
        </p:blipFill>
        <p:spPr>
          <a:xfrm>
            <a:off x="9784080" y="2377440"/>
            <a:ext cx="2194560" cy="2194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81AA3-A860-F0B6-7794-ABD95A0C6E22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7223760" y="4663440"/>
            <a:ext cx="2194560" cy="21945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9DC98B-F61A-D002-8448-12B10B2ACE47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9784080" y="4663440"/>
            <a:ext cx="2194560" cy="2194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DA5E4F-52F5-E786-E872-A62005175E7B}"/>
              </a:ext>
            </a:extLst>
          </p:cNvPr>
          <p:cNvSpPr txBox="1"/>
          <p:nvPr/>
        </p:nvSpPr>
        <p:spPr>
          <a:xfrm>
            <a:off x="4572000" y="3291840"/>
            <a:ext cx="22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Calibrated - Primary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D7928-B8BD-7821-5028-A43DA3750A8B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406640" y="1289304"/>
            <a:ext cx="4297680" cy="1051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E166E-547D-93DD-3FDF-31446B9B6DF0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3200"/>
            <a:ext cx="4114800" cy="36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33A81-8E53-18EB-AA5B-5B71F2B5420C}"/>
              </a:ext>
            </a:extLst>
          </p:cNvPr>
          <p:cNvSpPr txBox="1"/>
          <p:nvPr/>
        </p:nvSpPr>
        <p:spPr>
          <a:xfrm>
            <a:off x="5852160" y="2377440"/>
            <a:ext cx="13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Calibrated - </a:t>
            </a:r>
          </a:p>
          <a:p>
            <a:r>
              <a:rPr lang="en-US" dirty="0"/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38332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7799-2333-B8B3-A76E-05FA59D6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9E4B-1942-5CED-E00C-BBCAE5E2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and Calibration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2AF6-EA08-2729-E0A3-B73E0FD0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Helvetica" pitchFamily="2" charset="0"/>
              </a:rPr>
              <a:t>No version 2.0 of the document collection – Are you still fixing the errors from the previous review?</a:t>
            </a:r>
          </a:p>
          <a:p>
            <a:r>
              <a:rPr lang="en-US" sz="1400" dirty="0">
                <a:latin typeface="Helvetica" pitchFamily="2" charset="0"/>
              </a:rPr>
              <a:t>No Version 2.0 on the calibration collection – Are you still fixing the errors from the previous review?</a:t>
            </a:r>
          </a:p>
          <a:p>
            <a:r>
              <a:rPr lang="en-US" sz="1400" dirty="0">
                <a:latin typeface="Helvetica" pitchFamily="2" charset="0"/>
              </a:rPr>
              <a:t>Verify that the LIDVID for the calibration files in the data calibrated files are valid</a:t>
            </a:r>
          </a:p>
          <a:p>
            <a:r>
              <a:rPr lang="en-US" sz="1400" dirty="0">
                <a:latin typeface="Helvetica" pitchFamily="2" charset="0"/>
              </a:rPr>
              <a:t>Didn’t try to reproduce the calibrated images from the raw images because there is no new calibrations files</a:t>
            </a:r>
          </a:p>
          <a:p>
            <a:endParaRPr lang="en-US" sz="1400" dirty="0">
              <a:latin typeface="Helvetica" pitchFamily="2" charset="0"/>
            </a:endParaRPr>
          </a:p>
          <a:p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Can be certified</a:t>
            </a:r>
          </a:p>
          <a:p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4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7B93-6BD3-141C-CFED-9BA5414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09E3-FDA5-6C23-213D-521CA6D01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>
                <a:latin typeface="Helvetica" pitchFamily="2" charset="0"/>
              </a:rPr>
              <a:t>Validation passed </a:t>
            </a:r>
          </a:p>
          <a:p>
            <a:r>
              <a:rPr lang="en-US" sz="1100" dirty="0">
                <a:latin typeface="Helvetica" pitchFamily="2" charset="0"/>
              </a:rPr>
              <a:t>PDS4 XML labels accurately describes the data when using he PDS4 Viewer. </a:t>
            </a:r>
          </a:p>
          <a:p>
            <a:r>
              <a:rPr lang="en-US" sz="1100" dirty="0">
                <a:latin typeface="Helvetica" pitchFamily="2" charset="0"/>
              </a:rPr>
              <a:t>The values in the PDS3 fits header and PDS4 XML labels are identical</a:t>
            </a:r>
          </a:p>
          <a:p>
            <a:r>
              <a:rPr lang="en-US" sz="1100" dirty="0">
                <a:latin typeface="Helvetica" pitchFamily="2" charset="0"/>
              </a:rPr>
              <a:t>Bundle file – No problem </a:t>
            </a:r>
          </a:p>
          <a:p>
            <a:r>
              <a:rPr lang="en-US" sz="1100" dirty="0">
                <a:latin typeface="Helvetica" pitchFamily="2" charset="0"/>
              </a:rPr>
              <a:t>Two </a:t>
            </a:r>
            <a:r>
              <a:rPr lang="en-US" sz="1100" dirty="0" err="1">
                <a:latin typeface="Helvetica" pitchFamily="2" charset="0"/>
              </a:rPr>
              <a:t>TTCams</a:t>
            </a:r>
            <a:r>
              <a:rPr lang="en-US" sz="1100" dirty="0">
                <a:latin typeface="Helvetica" pitchFamily="2" charset="0"/>
              </a:rPr>
              <a:t> on board TTCam1 and TTCam2</a:t>
            </a:r>
          </a:p>
          <a:p>
            <a:endParaRPr lang="en-US" sz="1100" dirty="0">
              <a:latin typeface="Helvetica" pitchFamily="2" charset="0"/>
            </a:endParaRPr>
          </a:p>
          <a:p>
            <a:r>
              <a:rPr lang="en-US" sz="1100" dirty="0">
                <a:latin typeface="Helvetica" pitchFamily="2" charset="0"/>
              </a:rPr>
              <a:t> 195 Raw data (5 TTCam2 + 190 TTCam1)+ labels	</a:t>
            </a:r>
          </a:p>
          <a:p>
            <a:pPr lvl="1"/>
            <a:r>
              <a:rPr lang="en-US" sz="1100" dirty="0">
                <a:latin typeface="Helvetica" pitchFamily="2" charset="0"/>
              </a:rPr>
              <a:t>Primary 2D image (</a:t>
            </a:r>
            <a:r>
              <a:rPr lang="en-US" sz="1100" dirty="0" err="1">
                <a:latin typeface="Helvetica" pitchFamily="2" charset="0"/>
              </a:rPr>
              <a:t>TTCam</a:t>
            </a:r>
            <a:r>
              <a:rPr lang="en-US" sz="1100" dirty="0">
                <a:latin typeface="Helvetica" pitchFamily="2" charset="0"/>
              </a:rPr>
              <a:t> observational image) – Unit (DN)</a:t>
            </a:r>
          </a:p>
          <a:p>
            <a:pPr lvl="2"/>
            <a:r>
              <a:rPr lang="en-US" sz="1100" dirty="0">
                <a:latin typeface="Helvetica" pitchFamily="2" charset="0"/>
              </a:rPr>
              <a:t>10 products with array 2000 x 2592 : 5 TTCam1 &amp; 5 TTCam2:</a:t>
            </a:r>
          </a:p>
          <a:p>
            <a:pPr lvl="2"/>
            <a:r>
              <a:rPr lang="en-US" sz="1100" dirty="0">
                <a:latin typeface="Helvetica" pitchFamily="2" charset="0"/>
              </a:rPr>
              <a:t>Other products with array 1944 x 2592</a:t>
            </a:r>
          </a:p>
          <a:p>
            <a:pPr lvl="1"/>
            <a:r>
              <a:rPr lang="en-US" sz="1100" dirty="0">
                <a:latin typeface="Helvetica" pitchFamily="2" charset="0"/>
              </a:rPr>
              <a:t>No extension </a:t>
            </a:r>
          </a:p>
          <a:p>
            <a:pPr lvl="1"/>
            <a:r>
              <a:rPr lang="en-US" sz="1100" dirty="0">
                <a:latin typeface="Helvetica" pitchFamily="2" charset="0"/>
              </a:rPr>
              <a:t>31 TEST_IMAGE</a:t>
            </a:r>
          </a:p>
          <a:p>
            <a:pPr lvl="1"/>
            <a:endParaRPr lang="en-US" sz="1100" dirty="0">
              <a:latin typeface="Helvetica" pitchFamily="2" charset="0"/>
            </a:endParaRPr>
          </a:p>
          <a:p>
            <a:r>
              <a:rPr lang="en-US" sz="1100" dirty="0">
                <a:latin typeface="Helvetica" pitchFamily="2" charset="0"/>
              </a:rPr>
              <a:t> 195 Calibrated data (5 TTCam2 + 190 TTCam1) + labels</a:t>
            </a:r>
          </a:p>
          <a:p>
            <a:pPr lvl="1"/>
            <a:r>
              <a:rPr lang="en-US" sz="1100" dirty="0">
                <a:latin typeface="Helvetica" pitchFamily="2" charset="0"/>
              </a:rPr>
              <a:t>Primary 2D image (</a:t>
            </a:r>
            <a:r>
              <a:rPr lang="en-US" sz="1100" dirty="0" err="1">
                <a:latin typeface="Helvetica" pitchFamily="2" charset="0"/>
              </a:rPr>
              <a:t>TTCam</a:t>
            </a:r>
            <a:r>
              <a:rPr lang="en-US" sz="1100" dirty="0">
                <a:latin typeface="Helvetica" pitchFamily="2" charset="0"/>
              </a:rPr>
              <a:t> observational image) – Unit (</a:t>
            </a:r>
            <a:r>
              <a:rPr lang="en-US" sz="1100" dirty="0" err="1">
                <a:latin typeface="Helvetica" pitchFamily="2" charset="0"/>
              </a:rPr>
              <a:t>uW</a:t>
            </a:r>
            <a:r>
              <a:rPr lang="en-US" sz="1100" dirty="0">
                <a:latin typeface="Helvetica" pitchFamily="2" charset="0"/>
              </a:rPr>
              <a:t>/cm^2/nm/</a:t>
            </a:r>
            <a:r>
              <a:rPr lang="en-US" sz="1100" dirty="0" err="1">
                <a:latin typeface="Helvetica" pitchFamily="2" charset="0"/>
              </a:rPr>
              <a:t>sr</a:t>
            </a:r>
            <a:r>
              <a:rPr lang="en-US" sz="1100" dirty="0">
                <a:latin typeface="Helvetica" pitchFamily="2" charset="0"/>
              </a:rPr>
              <a:t>)</a:t>
            </a:r>
          </a:p>
          <a:p>
            <a:pPr lvl="2"/>
            <a:r>
              <a:rPr lang="en-US" sz="1100" dirty="0">
                <a:latin typeface="Helvetica" pitchFamily="2" charset="0"/>
              </a:rPr>
              <a:t>10 products with array 2000 x 2592 : 5 TTCam1 &amp; 5 TTCam2:</a:t>
            </a:r>
          </a:p>
          <a:p>
            <a:pPr lvl="2"/>
            <a:r>
              <a:rPr lang="en-US" sz="1100" dirty="0">
                <a:latin typeface="Helvetica" pitchFamily="2" charset="0"/>
              </a:rPr>
              <a:t>Other products with array 1944 x 2592</a:t>
            </a:r>
          </a:p>
          <a:p>
            <a:pPr lvl="1"/>
            <a:r>
              <a:rPr lang="en-US" sz="1100" dirty="0">
                <a:latin typeface="Helvetica" pitchFamily="2" charset="0"/>
              </a:rPr>
              <a:t>4 extensions 2D images (Bad Pixel Map, Radiance Error Image (</a:t>
            </a:r>
            <a:r>
              <a:rPr lang="en-US" sz="1100" dirty="0" err="1">
                <a:latin typeface="Helvetica" pitchFamily="2" charset="0"/>
              </a:rPr>
              <a:t>uW</a:t>
            </a:r>
            <a:r>
              <a:rPr lang="en-US" sz="1100" dirty="0">
                <a:latin typeface="Helvetica" pitchFamily="2" charset="0"/>
              </a:rPr>
              <a:t>/cm^2/nm/</a:t>
            </a:r>
            <a:r>
              <a:rPr lang="en-US" sz="1100" dirty="0" err="1">
                <a:latin typeface="Helvetica" pitchFamily="2" charset="0"/>
              </a:rPr>
              <a:t>sr</a:t>
            </a:r>
            <a:r>
              <a:rPr lang="en-US" sz="1100" dirty="0">
                <a:latin typeface="Helvetica" pitchFamily="2" charset="0"/>
              </a:rPr>
              <a:t>), I/F Image, I/F Error Image)</a:t>
            </a:r>
          </a:p>
          <a:p>
            <a:pPr lvl="2"/>
            <a:r>
              <a:rPr lang="en-US" sz="1100" dirty="0">
                <a:latin typeface="Helvetica" pitchFamily="2" charset="0"/>
              </a:rPr>
              <a:t>10 products with array 2000 x 2592 : 5 TTCam1 &amp; 5 TTCam2:</a:t>
            </a:r>
          </a:p>
          <a:p>
            <a:pPr lvl="2"/>
            <a:r>
              <a:rPr lang="en-US" sz="1100" dirty="0">
                <a:latin typeface="Helvetica" pitchFamily="2" charset="0"/>
              </a:rPr>
              <a:t>Other products with array 1944 x 2592</a:t>
            </a:r>
          </a:p>
          <a:p>
            <a:pPr lvl="1"/>
            <a:r>
              <a:rPr lang="en-US" sz="1100" dirty="0">
                <a:latin typeface="Helvetica" pitchFamily="2" charset="0"/>
              </a:rPr>
              <a:t>31 TEST_IMAGE</a:t>
            </a:r>
          </a:p>
          <a:p>
            <a:pPr lvl="1"/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C331-8D72-0C3D-7C33-68F6B86B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files - Raw and calibrated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57F87-808E-55A1-31C9-315308A3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err="1">
                <a:latin typeface="Helvetica" pitchFamily="2" charset="0"/>
              </a:rPr>
              <a:t>c</a:t>
            </a:r>
            <a:r>
              <a:rPr lang="en-US" sz="1400" dirty="0" err="1">
                <a:effectLst/>
                <a:latin typeface="Helvetica" pitchFamily="2" charset="0"/>
              </a:rPr>
              <a:t>ollection.xml</a:t>
            </a:r>
            <a:r>
              <a:rPr lang="en-US" sz="1400" dirty="0">
                <a:effectLst/>
                <a:latin typeface="Helvetica" pitchFamily="2" charset="0"/>
              </a:rPr>
              <a:t> </a:t>
            </a:r>
          </a:p>
          <a:p>
            <a:pPr lvl="1"/>
            <a:r>
              <a:rPr lang="en-US" sz="1400" dirty="0">
                <a:latin typeface="Helvetica" pitchFamily="2" charset="0"/>
              </a:rPr>
              <a:t>You should add the &lt; </a:t>
            </a:r>
            <a:r>
              <a:rPr lang="en-US" sz="1400" dirty="0" err="1">
                <a:latin typeface="Helvetica" pitchFamily="2" charset="0"/>
              </a:rPr>
              <a:t>Primary_Result_Summary</a:t>
            </a:r>
            <a:r>
              <a:rPr lang="en-US" sz="1400" dirty="0">
                <a:latin typeface="Helvetica" pitchFamily="2" charset="0"/>
              </a:rPr>
              <a:t>&gt;&lt;purpose&gt;Calibration because you have 10 files that are described as “Calibration Mode” images in the </a:t>
            </a:r>
            <a:r>
              <a:rPr lang="en-US" sz="1400" dirty="0" err="1">
                <a:latin typeface="Helvetica" pitchFamily="2" charset="0"/>
              </a:rPr>
              <a:t>collection_overview.txt</a:t>
            </a:r>
            <a:endParaRPr lang="en-US" sz="1400" dirty="0">
              <a:latin typeface="Helvetica" pitchFamily="2" charset="0"/>
            </a:endParaRPr>
          </a:p>
          <a:p>
            <a:endParaRPr lang="en-US" sz="1400" dirty="0">
              <a:latin typeface="Helvetica" pitchFamily="2" charset="0"/>
            </a:endParaRPr>
          </a:p>
          <a:p>
            <a:r>
              <a:rPr lang="en-US" sz="1400" dirty="0" err="1">
                <a:latin typeface="Helvetica" pitchFamily="2" charset="0"/>
              </a:rPr>
              <a:t>c</a:t>
            </a:r>
            <a:r>
              <a:rPr lang="en-US" sz="1400" dirty="0" err="1">
                <a:effectLst/>
                <a:latin typeface="Helvetica" pitchFamily="2" charset="0"/>
              </a:rPr>
              <a:t>ollection_inventory</a:t>
            </a:r>
            <a:r>
              <a:rPr lang="en-US" sz="1400" dirty="0" err="1">
                <a:latin typeface="Helvetica" pitchFamily="2" charset="0"/>
              </a:rPr>
              <a:t>.csv</a:t>
            </a:r>
            <a:endParaRPr lang="en-US" sz="1400" dirty="0">
              <a:latin typeface="Helvetica" pitchFamily="2" charset="0"/>
            </a:endParaRPr>
          </a:p>
          <a:p>
            <a:pPr lvl="1"/>
            <a:r>
              <a:rPr lang="en-US" sz="1400" dirty="0">
                <a:effectLst/>
                <a:latin typeface="Helvetica" pitchFamily="2" charset="0"/>
              </a:rPr>
              <a:t>No problem.</a:t>
            </a:r>
          </a:p>
          <a:p>
            <a:pPr lvl="1"/>
            <a:endParaRPr lang="en-US" sz="1400" dirty="0">
              <a:latin typeface="Helvetica" pitchFamily="2" charset="0"/>
            </a:endParaRPr>
          </a:p>
          <a:p>
            <a:r>
              <a:rPr lang="en-US" sz="1400" dirty="0" err="1">
                <a:latin typeface="Helvetica" pitchFamily="2" charset="0"/>
              </a:rPr>
              <a:t>collection_overview.txt</a:t>
            </a:r>
            <a:r>
              <a:rPr lang="en-US" sz="1400" dirty="0">
                <a:latin typeface="Helvetica" pitchFamily="2" charset="0"/>
              </a:rPr>
              <a:t> </a:t>
            </a:r>
          </a:p>
          <a:p>
            <a:pPr lvl="1"/>
            <a:r>
              <a:rPr lang="en-US" sz="1400" dirty="0">
                <a:latin typeface="Helvetica" pitchFamily="2" charset="0"/>
              </a:rPr>
              <a:t>Please add the name of the files or the date of observations that correspond to this statement “</a:t>
            </a:r>
            <a:r>
              <a:rPr lang="en-US" sz="1400" dirty="0" err="1">
                <a:latin typeface="Helvetica" pitchFamily="2" charset="0"/>
              </a:rPr>
              <a:t>TTCam</a:t>
            </a:r>
            <a:r>
              <a:rPr lang="en-US" sz="1400" dirty="0">
                <a:latin typeface="Helvetica" pitchFamily="2" charset="0"/>
              </a:rPr>
              <a:t> images that are 2000 x 2592 rows x columns are “Calibration Mode” images, primarily of stars and star clusters, that are acquired during periodic calibration campaigns not associated with the mission’s actual asteroid flybys.”</a:t>
            </a:r>
          </a:p>
          <a:p>
            <a:endParaRPr lang="en-US" sz="1400" dirty="0">
              <a:latin typeface="Helvetica" pitchFamily="2" charset="0"/>
            </a:endParaRPr>
          </a:p>
          <a:p>
            <a:r>
              <a:rPr lang="en-US" sz="1400" dirty="0" err="1">
                <a:latin typeface="Helvetica" pitchFamily="2" charset="0"/>
              </a:rPr>
              <a:t>collection_overview.cml</a:t>
            </a:r>
            <a:r>
              <a:rPr lang="en-US" sz="1400" dirty="0">
                <a:latin typeface="Helvetica" pitchFamily="2" charset="0"/>
              </a:rPr>
              <a:t> </a:t>
            </a:r>
          </a:p>
          <a:p>
            <a:pPr lvl="1"/>
            <a:r>
              <a:rPr lang="en-US" sz="1400" dirty="0">
                <a:latin typeface="Helvetica" pitchFamily="2" charset="0"/>
              </a:rPr>
              <a:t>Is this correct &lt;</a:t>
            </a:r>
            <a:r>
              <a:rPr lang="en-US" sz="1400" dirty="0" err="1">
                <a:latin typeface="Helvetica" pitchFamily="2" charset="0"/>
              </a:rPr>
              <a:t>Citation_Information</a:t>
            </a:r>
            <a:r>
              <a:rPr lang="en-US" sz="1400" dirty="0">
                <a:latin typeface="Helvetica" pitchFamily="2" charset="0"/>
              </a:rPr>
              <a:t>&gt;</a:t>
            </a:r>
            <a:r>
              <a:rPr lang="en-US" sz="1400" dirty="0">
                <a:effectLst/>
                <a:latin typeface="Helvetica" pitchFamily="2" charset="0"/>
              </a:rPr>
              <a:t>&lt;</a:t>
            </a:r>
            <a:r>
              <a:rPr lang="en-US" sz="1400" dirty="0" err="1">
                <a:effectLst/>
                <a:latin typeface="Helvetica" pitchFamily="2" charset="0"/>
              </a:rPr>
              <a:t>publication_date</a:t>
            </a:r>
            <a:r>
              <a:rPr lang="en-US" sz="1400" dirty="0">
                <a:effectLst/>
                <a:latin typeface="Helvetica" pitchFamily="2" charset="0"/>
              </a:rPr>
              <a:t>&gt;2024-08&lt;/</a:t>
            </a:r>
            <a:r>
              <a:rPr lang="en-US" sz="1400" dirty="0" err="1">
                <a:effectLst/>
                <a:latin typeface="Helvetica" pitchFamily="2" charset="0"/>
              </a:rPr>
              <a:t>publication_date</a:t>
            </a:r>
            <a:r>
              <a:rPr lang="en-US" sz="1400" dirty="0">
                <a:effectLst/>
                <a:latin typeface="Helvetica" pitchFamily="2" charset="0"/>
              </a:rPr>
              <a:t>&gt; ?</a:t>
            </a:r>
            <a:endParaRPr lang="en-US" sz="1400" dirty="0">
              <a:latin typeface="Helvetica" pitchFamily="2" charset="0"/>
            </a:endParaRPr>
          </a:p>
          <a:p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123D-FCE9-E75B-A522-A7B9F752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and calibrated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2221-511E-50F2-F052-C47017202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latin typeface="Helvetica" pitchFamily="2" charset="0"/>
              </a:rPr>
              <a:t>The target name should probably always be in this format (52246) </a:t>
            </a:r>
            <a:r>
              <a:rPr lang="en-US" sz="1400" dirty="0" err="1">
                <a:latin typeface="Helvetica" pitchFamily="2" charset="0"/>
              </a:rPr>
              <a:t>Donaldjohanson</a:t>
            </a:r>
            <a:r>
              <a:rPr lang="en-US" sz="1400" dirty="0">
                <a:latin typeface="Helvetica" pitchFamily="2" charset="0"/>
              </a:rPr>
              <a:t> instead of DONALDJOHANSON</a:t>
            </a:r>
          </a:p>
          <a:p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You could add the target NAIF ID if applicable:	 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geom:Geometry_Orbiter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geom:Orbiter_Identification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geom:Geometry_Target_Identification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geom:body_spice_name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pPr marL="0" indent="0">
              <a:buNone/>
            </a:pP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For the </a:t>
            </a:r>
            <a:r>
              <a:rPr lang="en-US" sz="1400" b="1" dirty="0">
                <a:latin typeface="Helvetica" pitchFamily="2" charset="0"/>
              </a:rPr>
              <a:t>test images</a:t>
            </a:r>
            <a:r>
              <a:rPr lang="en-US" sz="1400" dirty="0">
                <a:latin typeface="Helvetica" pitchFamily="2" charset="0"/>
              </a:rPr>
              <a:t>. See tt1_0798446013_29460_sci_02.xml</a:t>
            </a:r>
          </a:p>
          <a:p>
            <a:pPr lvl="1"/>
            <a:r>
              <a:rPr lang="en-US" sz="1400" dirty="0">
                <a:latin typeface="Helvetica" pitchFamily="2" charset="0"/>
              </a:rPr>
              <a:t>It should not be Science for the &lt;</a:t>
            </a:r>
            <a:r>
              <a:rPr lang="en-US" sz="1400" dirty="0" err="1">
                <a:latin typeface="Helvetica" pitchFamily="2" charset="0"/>
              </a:rPr>
              <a:t>Primary_Result_Summary</a:t>
            </a:r>
            <a:r>
              <a:rPr lang="en-US" sz="1400" dirty="0">
                <a:latin typeface="Helvetica" pitchFamily="2" charset="0"/>
              </a:rPr>
              <a:t>&gt;&lt;purpose&gt; 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The name TEST_IMAGE  is producing warning in the validation report &lt;</a:t>
            </a:r>
            <a:r>
              <a:rPr lang="en-US" sz="1400" dirty="0" err="1">
                <a:latin typeface="Helvetica" pitchFamily="2" charset="0"/>
              </a:rPr>
              <a:t>Target_Identification</a:t>
            </a:r>
            <a:r>
              <a:rPr lang="en-US" sz="1400" dirty="0">
                <a:latin typeface="Helvetica" pitchFamily="2" charset="0"/>
              </a:rPr>
              <a:t>&gt;&lt;name&gt;</a:t>
            </a:r>
          </a:p>
          <a:p>
            <a:pPr lvl="1"/>
            <a:r>
              <a:rPr lang="en-US" sz="1400" dirty="0">
                <a:latin typeface="Helvetica" pitchFamily="2" charset="0"/>
              </a:rPr>
              <a:t>You can remove </a:t>
            </a:r>
            <a:r>
              <a:rPr lang="en-US" sz="1400" dirty="0" err="1">
                <a:latin typeface="Helvetica" pitchFamily="2" charset="0"/>
              </a:rPr>
              <a:t>geom:Orbiter_Identification</a:t>
            </a:r>
            <a:r>
              <a:rPr lang="en-US" sz="1400" dirty="0">
                <a:latin typeface="Helvetica" pitchFamily="2" charset="0"/>
              </a:rPr>
              <a:t> because it’s empty 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geom:Geometry_Orbiter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geom:Orbiter_Identification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pPr lvl="1"/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E510-FE21-098A-9C13-AB834BFFE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B334-4906-374E-C63F-113C2A45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and Calibrated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510F-7E98-3E44-5C97-E6DAA979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>
                <a:latin typeface="Helvetica" pitchFamily="2" charset="0"/>
              </a:rPr>
              <a:t>Possible missing attribute?</a:t>
            </a:r>
          </a:p>
          <a:p>
            <a:pPr marL="457200" lvl="1" indent="0">
              <a:buNone/>
            </a:pPr>
            <a:r>
              <a:rPr lang="en-US" sz="1200" dirty="0">
                <a:latin typeface="Helvetica" pitchFamily="2" charset="0"/>
              </a:rPr>
              <a:t>&lt;</a:t>
            </a:r>
            <a:r>
              <a:rPr lang="en-US" sz="1200" dirty="0" err="1">
                <a:latin typeface="Helvetica" pitchFamily="2" charset="0"/>
              </a:rPr>
              <a:t>Discipline_Area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ebt:Earth_Based_Telescope_Parameters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ebt:Telescope_Geometry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ebt:SIP_Distortion_Terms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ebt:AP_ORDER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ebt:polynomial_order</a:t>
            </a:r>
            <a:r>
              <a:rPr lang="en-US" sz="1200" dirty="0">
                <a:latin typeface="Helvetica" pitchFamily="2" charset="0"/>
              </a:rPr>
              <a:t>&gt;3</a:t>
            </a:r>
          </a:p>
          <a:p>
            <a:pPr marL="0" indent="0">
              <a:buNone/>
            </a:pPr>
            <a:r>
              <a:rPr lang="en-US" sz="1200" dirty="0">
                <a:latin typeface="Helvetica" pitchFamily="2" charset="0"/>
              </a:rPr>
              <a:t>	&lt;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&gt;0&lt;/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                      &lt;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&gt;2&lt;/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Helvetica" pitchFamily="2" charset="0"/>
              </a:rPr>
              <a:t>	&lt;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&gt;2&lt;/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                      &lt;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&gt;1&lt;/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Helvetica" pitchFamily="2" charset="0"/>
              </a:rPr>
              <a:t>	&lt;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&gt;0&lt;/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                      &lt;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&gt;3&lt;/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</a:t>
            </a:r>
          </a:p>
          <a:p>
            <a:endParaRPr lang="en-US" sz="1200" dirty="0">
              <a:latin typeface="Helvetica" pitchFamily="2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Helvetica" pitchFamily="2" charset="0"/>
              </a:rPr>
              <a:t>&lt;</a:t>
            </a:r>
            <a:r>
              <a:rPr lang="en-US" sz="1200" dirty="0" err="1">
                <a:latin typeface="Helvetica" pitchFamily="2" charset="0"/>
              </a:rPr>
              <a:t>Discipline_Area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ebt:Earth_Based_Telescope_Parameters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ebt:Telescope_Geometry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ebt:SIP_Distortion_Terms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ebt:BP_ORDER</a:t>
            </a:r>
            <a:r>
              <a:rPr lang="en-US" sz="1200" dirty="0">
                <a:latin typeface="Helvetica" pitchFamily="2" charset="0"/>
              </a:rPr>
              <a:t>&gt;&lt;</a:t>
            </a:r>
            <a:r>
              <a:rPr lang="en-US" sz="1200" dirty="0" err="1">
                <a:latin typeface="Helvetica" pitchFamily="2" charset="0"/>
              </a:rPr>
              <a:t>ebt:polynomial_order</a:t>
            </a:r>
            <a:r>
              <a:rPr lang="en-US" sz="1200" dirty="0">
                <a:latin typeface="Helvetica" pitchFamily="2" charset="0"/>
              </a:rPr>
              <a:t>&gt;3</a:t>
            </a:r>
          </a:p>
          <a:p>
            <a:pPr marL="0" indent="0">
              <a:buNone/>
            </a:pPr>
            <a:r>
              <a:rPr lang="en-US" sz="1200" dirty="0">
                <a:latin typeface="Helvetica" pitchFamily="2" charset="0"/>
              </a:rPr>
              <a:t>	&lt;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&gt;2&lt;/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               	&lt;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&gt;0&lt;/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Helvetica" pitchFamily="2" charset="0"/>
              </a:rPr>
              <a:t>	&lt;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&gt;3&lt;/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                      &lt;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&gt;0&lt;/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Helvetica" pitchFamily="2" charset="0"/>
              </a:rPr>
              <a:t>	&lt;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&gt;1&lt;/</a:t>
            </a:r>
            <a:r>
              <a:rPr lang="en-US" sz="1200" dirty="0" err="1">
                <a:latin typeface="Helvetica" pitchFamily="2" charset="0"/>
              </a:rPr>
              <a:t>ebt:p_polynomial_degree</a:t>
            </a:r>
            <a:r>
              <a:rPr lang="en-US" sz="1200" dirty="0">
                <a:latin typeface="Helvetica" pitchFamily="2" charset="0"/>
              </a:rPr>
              <a:t>&gt;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                      &lt;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&gt;2&lt;/</a:t>
            </a:r>
            <a:r>
              <a:rPr lang="en-US" sz="1200" dirty="0" err="1">
                <a:latin typeface="Helvetica" pitchFamily="2" charset="0"/>
              </a:rPr>
              <a:t>ebt:q_polynomial_degree</a:t>
            </a:r>
            <a:r>
              <a:rPr lang="en-US" sz="1200" dirty="0">
                <a:latin typeface="Helvetica" pitchFamily="2" charset="0"/>
              </a:rPr>
              <a:t>&gt;</a:t>
            </a:r>
          </a:p>
          <a:p>
            <a:pPr marL="0" indent="0">
              <a:buNone/>
            </a:pPr>
            <a:endParaRPr lang="en-US" sz="12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1200" dirty="0">
              <a:latin typeface="Helvetica" pitchFamily="2" charset="0"/>
            </a:endParaRPr>
          </a:p>
          <a:p>
            <a:pPr lvl="1"/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5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0BEF7-00D8-7C6A-DE59-A0E663917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F6B2-7D25-B368-6B22-CE71FAF2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2387-AD0B-1461-993D-38CBCA44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latin typeface="Helvetica" pitchFamily="2" charset="0"/>
              </a:rPr>
              <a:t>You have this twice in the 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proc:Processing_Information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proc:Process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pPr marL="457200" lvl="1" indent="0">
              <a:buNone/>
            </a:pP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proc:name</a:t>
            </a:r>
            <a:r>
              <a:rPr lang="en-US" sz="1400" dirty="0">
                <a:latin typeface="Helvetica" pitchFamily="2" charset="0"/>
              </a:rPr>
              <a:t>&gt;Lucy Data Processing Pipeline&lt;/</a:t>
            </a:r>
            <a:r>
              <a:rPr lang="en-US" sz="1400" dirty="0" err="1">
                <a:latin typeface="Helvetica" pitchFamily="2" charset="0"/>
              </a:rPr>
              <a:t>proc:name</a:t>
            </a:r>
            <a:r>
              <a:rPr lang="en-US" sz="1400" dirty="0">
                <a:latin typeface="Helvetica" pitchFamily="2" charset="0"/>
              </a:rPr>
              <a:t>&gt;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proc:process_owner_name</a:t>
            </a:r>
            <a:r>
              <a:rPr lang="en-US" sz="1400" dirty="0">
                <a:latin typeface="Helvetica" pitchFamily="2" charset="0"/>
              </a:rPr>
              <a:t>&gt;Lucy Science Operations Center&lt;/</a:t>
            </a:r>
            <a:r>
              <a:rPr lang="en-US" sz="1400" dirty="0" err="1">
                <a:latin typeface="Helvetica" pitchFamily="2" charset="0"/>
              </a:rPr>
              <a:t>proc:process_owner_name</a:t>
            </a:r>
            <a:r>
              <a:rPr lang="en-US" sz="1400" dirty="0">
                <a:latin typeface="Helvetica" pitchFamily="2" charset="0"/>
              </a:rPr>
              <a:t>&gt;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proc:process_owner_institution_name</a:t>
            </a:r>
            <a:r>
              <a:rPr lang="en-US" sz="1400" dirty="0">
                <a:latin typeface="Helvetica" pitchFamily="2" charset="0"/>
              </a:rPr>
              <a:t>&gt;Southwest Research Institute&lt;/</a:t>
            </a:r>
            <a:r>
              <a:rPr lang="en-US" sz="1400" dirty="0" err="1">
                <a:latin typeface="Helvetica" pitchFamily="2" charset="0"/>
              </a:rPr>
              <a:t>proc:process_owner_institution_name</a:t>
            </a:r>
            <a:r>
              <a:rPr lang="en-US" sz="1400" dirty="0">
                <a:latin typeface="Helvetica" pitchFamily="2" charset="0"/>
              </a:rPr>
              <a:t>&gt;</a:t>
            </a:r>
            <a:br>
              <a:rPr lang="en-US" sz="1400" dirty="0">
                <a:latin typeface="Helvetica" pitchFamily="2" charset="0"/>
              </a:rPr>
            </a:b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You have “?” for the </a:t>
            </a:r>
            <a:r>
              <a:rPr lang="en-US" sz="1400" dirty="0" err="1">
                <a:latin typeface="Helvetica" pitchFamily="2" charset="0"/>
              </a:rPr>
              <a:t>target_fov_name</a:t>
            </a:r>
            <a:r>
              <a:rPr lang="en-US" sz="1400" dirty="0">
                <a:latin typeface="Helvetica" pitchFamily="2" charset="0"/>
              </a:rPr>
              <a:t>. See tt1_0793310281_03584_eng.xml</a:t>
            </a:r>
          </a:p>
          <a:p>
            <a:pPr marL="457200" lvl="1" indent="0">
              <a:buNone/>
            </a:pP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Mission_Area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lucy:Lucy_Target_List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lucy:target_fov_name</a:t>
            </a:r>
            <a:r>
              <a:rPr lang="en-US" sz="1400" dirty="0">
                <a:latin typeface="Helvetica" pitchFamily="2" charset="0"/>
              </a:rPr>
              <a:t>&gt;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	</a:t>
            </a:r>
          </a:p>
          <a:p>
            <a:pPr lvl="1"/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8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B57B-6FE9-9FF7-3077-F850EA06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436B1-0982-BD20-5224-E0269BEDC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Helvetica" pitchFamily="2" charset="0"/>
              </a:rPr>
              <a:t>Why are you not using the SB dictionary that includes information about the calibration that is done ?</a:t>
            </a:r>
          </a:p>
          <a:p>
            <a:pPr marL="457200" lvl="1" indent="0">
              <a:buNone/>
            </a:pPr>
            <a:r>
              <a:rPr lang="en-US" sz="1400" dirty="0">
                <a:latin typeface="Helvetica" pitchFamily="2" charset="0"/>
              </a:rPr>
              <a:t> 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sb:SB_Metadata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sb:Calibration_Information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sb:Raw_Data_Product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pPr marL="457200" lvl="1" indent="0">
              <a:buNone/>
            </a:pP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sb:SB_Metadata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sb:Calibration_Information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sb:Calibration_Applied</a:t>
            </a:r>
            <a:r>
              <a:rPr lang="en-US" sz="1400" dirty="0">
                <a:latin typeface="Helvetica" pitchFamily="2" charset="0"/>
              </a:rPr>
              <a:t>&gt; </a:t>
            </a:r>
          </a:p>
          <a:p>
            <a:pPr marL="457200" lvl="1" indent="0">
              <a:buNone/>
            </a:pP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sb:SB_Metadata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sb:Calibration_Information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sb:Calibration_Reference_Files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87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DE8E-098B-30C6-E935-BDF29D86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TTCam</a:t>
            </a:r>
            <a:r>
              <a:rPr lang="en-US" dirty="0"/>
              <a:t> 1 &amp; </a:t>
            </a:r>
            <a:r>
              <a:rPr lang="en-US" dirty="0" err="1"/>
              <a:t>TTCam</a:t>
            </a:r>
            <a:r>
              <a:rPr lang="en-US" dirty="0"/>
              <a:t> 2 observational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CADF-EE47-E0FE-2367-F65521C38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latin typeface="Helvetica" pitchFamily="2" charset="0"/>
              </a:rPr>
              <a:t>10 files (5 first </a:t>
            </a:r>
            <a:r>
              <a:rPr lang="en-US" sz="1400" dirty="0" err="1">
                <a:latin typeface="Helvetica" pitchFamily="2" charset="0"/>
              </a:rPr>
              <a:t>TTCam</a:t>
            </a:r>
            <a:r>
              <a:rPr lang="en-US" sz="1400" dirty="0">
                <a:latin typeface="Helvetica" pitchFamily="2" charset="0"/>
              </a:rPr>
              <a:t> 1 &amp; 5 TTCam2) are described as “Calibration Mode” images in the </a:t>
            </a:r>
            <a:r>
              <a:rPr lang="en-US" sz="1400" dirty="0" err="1">
                <a:latin typeface="Helvetica" pitchFamily="2" charset="0"/>
              </a:rPr>
              <a:t>collection_overview.txt</a:t>
            </a: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You should remove all the geometry associated with a target</a:t>
            </a:r>
          </a:p>
          <a:p>
            <a:pPr marL="0" indent="0">
              <a:buNone/>
            </a:pPr>
            <a:r>
              <a:rPr lang="en-US" sz="1400" dirty="0">
                <a:latin typeface="Helvetica" pitchFamily="2" charset="0"/>
              </a:rPr>
              <a:t>	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geom:Geometry_Orbiter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geom:Distances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geom:Distances_Specific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Helvetica" pitchFamily="2" charset="0"/>
              </a:rPr>
              <a:t>	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geom:Geometry_Orbiter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geom:Vectors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geom:Vectors_Cartesian_Specific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r>
              <a:rPr lang="en-US" sz="1400" dirty="0">
                <a:latin typeface="Helvetica" pitchFamily="2" charset="0"/>
              </a:rPr>
              <a:t>It should not be Science but Calibration for the &lt;</a:t>
            </a:r>
            <a:r>
              <a:rPr lang="en-US" sz="1400" dirty="0" err="1">
                <a:latin typeface="Helvetica" pitchFamily="2" charset="0"/>
              </a:rPr>
              <a:t>Primary_Result_Summary</a:t>
            </a:r>
            <a:r>
              <a:rPr lang="en-US" sz="1400" dirty="0">
                <a:latin typeface="Helvetica" pitchFamily="2" charset="0"/>
              </a:rPr>
              <a:t>&gt;&lt;purpose&gt;</a:t>
            </a:r>
          </a:p>
          <a:p>
            <a:r>
              <a:rPr lang="en-US" sz="1400" dirty="0">
                <a:latin typeface="Helvetica" pitchFamily="2" charset="0"/>
              </a:rPr>
              <a:t>You should remove &lt;</a:t>
            </a:r>
            <a:r>
              <a:rPr lang="en-US" sz="1400" dirty="0" err="1">
                <a:latin typeface="Helvetica" pitchFamily="2" charset="0"/>
              </a:rPr>
              <a:t>Primary_Result_Summary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Science_Facets</a:t>
            </a:r>
            <a:r>
              <a:rPr lang="en-US" sz="1400" dirty="0">
                <a:latin typeface="Helvetica" pitchFamily="2" charset="0"/>
              </a:rPr>
              <a:t>&gt;&lt;domain&gt;Surface</a:t>
            </a:r>
          </a:p>
          <a:p>
            <a:r>
              <a:rPr lang="en-US" sz="1400" dirty="0">
                <a:latin typeface="Helvetica" pitchFamily="2" charset="0"/>
              </a:rPr>
              <a:t>It should not be 2 targets &lt;</a:t>
            </a:r>
            <a:r>
              <a:rPr lang="en-US" sz="1400" dirty="0" err="1">
                <a:latin typeface="Helvetica" pitchFamily="2" charset="0"/>
              </a:rPr>
              <a:t>Mission_Area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lucy:Lucy_Target_List</a:t>
            </a:r>
            <a:r>
              <a:rPr lang="en-US" sz="1400" dirty="0">
                <a:latin typeface="Helvetica" pitchFamily="2" charset="0"/>
              </a:rPr>
              <a:t>&gt; &lt;</a:t>
            </a:r>
            <a:r>
              <a:rPr lang="en-US" sz="1400" dirty="0" err="1">
                <a:latin typeface="Helvetica" pitchFamily="2" charset="0"/>
              </a:rPr>
              <a:t>lucy:target_fov_count</a:t>
            </a:r>
            <a:r>
              <a:rPr lang="en-US" sz="1400" dirty="0">
                <a:latin typeface="Helvetica" pitchFamily="2" charset="0"/>
              </a:rPr>
              <a:t>&gt;</a:t>
            </a:r>
          </a:p>
          <a:p>
            <a:r>
              <a:rPr lang="en-US" sz="1400" dirty="0">
                <a:latin typeface="Helvetica" pitchFamily="2" charset="0"/>
              </a:rPr>
              <a:t>It should not be DONALDJOHANSON but the name of the Star</a:t>
            </a:r>
          </a:p>
          <a:p>
            <a:pPr marL="914400" lvl="2" indent="0">
              <a:buNone/>
            </a:pP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Target_Identification</a:t>
            </a:r>
            <a:r>
              <a:rPr lang="en-US" sz="1400" dirty="0">
                <a:latin typeface="Helvetica" pitchFamily="2" charset="0"/>
              </a:rPr>
              <a:t>&gt;&lt;name&gt;(52246) </a:t>
            </a:r>
            <a:r>
              <a:rPr lang="en-US" sz="1400" dirty="0" err="1">
                <a:latin typeface="Helvetica" pitchFamily="2" charset="0"/>
              </a:rPr>
              <a:t>Donaldjohanson</a:t>
            </a:r>
            <a:endParaRPr lang="en-US" sz="1400" dirty="0">
              <a:latin typeface="Helvetica" pitchFamily="2" charset="0"/>
            </a:endParaRPr>
          </a:p>
          <a:p>
            <a:pPr marL="914400" lvl="2" indent="0">
              <a:buNone/>
            </a:pP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Mission_Area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lucy:Lucy_Target_List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lucy:target_fov_name</a:t>
            </a:r>
            <a:r>
              <a:rPr lang="en-US" sz="1400" dirty="0">
                <a:latin typeface="Helvetica" pitchFamily="2" charset="0"/>
              </a:rPr>
              <a:t>&gt;DONALDJOHANSON</a:t>
            </a:r>
          </a:p>
          <a:p>
            <a:pPr marL="914400" lvl="2" indent="0">
              <a:buNone/>
            </a:pPr>
            <a:r>
              <a:rPr lang="en-US" sz="1400" dirty="0">
                <a:latin typeface="Helvetica" pitchFamily="2" charset="0"/>
              </a:rPr>
              <a:t>&lt;</a:t>
            </a:r>
            <a:r>
              <a:rPr lang="en-US" sz="1400" dirty="0" err="1">
                <a:latin typeface="Helvetica" pitchFamily="2" charset="0"/>
              </a:rPr>
              <a:t>Discipline_Area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geom:Geometry_Orbiter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geom:Geometry_Target_Identification</a:t>
            </a:r>
            <a:r>
              <a:rPr lang="en-US" sz="1400" dirty="0">
                <a:latin typeface="Helvetica" pitchFamily="2" charset="0"/>
              </a:rPr>
              <a:t>&gt;/&lt;</a:t>
            </a:r>
            <a:r>
              <a:rPr lang="en-US" sz="1400" dirty="0" err="1">
                <a:latin typeface="Helvetica" pitchFamily="2" charset="0"/>
              </a:rPr>
              <a:t>geom:name</a:t>
            </a:r>
            <a:r>
              <a:rPr lang="en-US" sz="1400" dirty="0">
                <a:latin typeface="Helvetica" pitchFamily="2" charset="0"/>
              </a:rPr>
              <a:t>&gt;DONALDJOHANSON</a:t>
            </a:r>
          </a:p>
          <a:p>
            <a:r>
              <a:rPr lang="en-US" sz="1400" dirty="0">
                <a:latin typeface="Helvetica" pitchFamily="2" charset="0"/>
              </a:rPr>
              <a:t>It should not be Asteroid but Star  for the &lt;</a:t>
            </a:r>
            <a:r>
              <a:rPr lang="en-US" sz="1400" dirty="0" err="1">
                <a:latin typeface="Helvetica" pitchFamily="2" charset="0"/>
              </a:rPr>
              <a:t>Target_Identification</a:t>
            </a:r>
            <a:r>
              <a:rPr lang="en-US" sz="1400" dirty="0">
                <a:latin typeface="Helvetica" pitchFamily="2" charset="0"/>
              </a:rPr>
              <a:t>&gt;&lt;type&gt;</a:t>
            </a:r>
          </a:p>
          <a:p>
            <a:r>
              <a:rPr lang="en-US" sz="1400" dirty="0">
                <a:latin typeface="Helvetica" pitchFamily="2" charset="0"/>
              </a:rPr>
              <a:t>It should be removed because the target is not the asteroid &lt;</a:t>
            </a:r>
            <a:r>
              <a:rPr lang="en-US" sz="1400" dirty="0" err="1">
                <a:latin typeface="Helvetica" pitchFamily="2" charset="0"/>
              </a:rPr>
              <a:t>Target_Identification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Internal_Reference</a:t>
            </a:r>
            <a:r>
              <a:rPr lang="en-US" sz="1400" dirty="0">
                <a:latin typeface="Helvetica" pitchFamily="2" charset="0"/>
              </a:rPr>
              <a:t>&gt;&lt;</a:t>
            </a:r>
            <a:r>
              <a:rPr lang="en-US" sz="1400" dirty="0" err="1">
                <a:latin typeface="Helvetica" pitchFamily="2" charset="0"/>
              </a:rPr>
              <a:t>lid_reference</a:t>
            </a:r>
            <a:r>
              <a:rPr lang="en-US" sz="1400" dirty="0">
                <a:latin typeface="Helvetica" pitchFamily="2" charset="0"/>
              </a:rPr>
              <a:t>&gt;urn:nasa:pds:context:target:asteroid.52246_donaldjohanson</a:t>
            </a:r>
          </a:p>
        </p:txBody>
      </p:sp>
    </p:spTree>
    <p:extLst>
      <p:ext uri="{BB962C8B-B14F-4D97-AF65-F5344CB8AC3E}">
        <p14:creationId xmlns:p14="http://schemas.microsoft.com/office/powerpoint/2010/main" val="28097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0E3AF-503E-1EF8-CC46-EB50F80EC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A53D-A1B6-793B-3D57-6CE1A635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data - Primary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96E8-FCF6-A028-5C32-0473C80FF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latin typeface="Helvetica" pitchFamily="2" charset="0"/>
              </a:rPr>
              <a:t>No difference in display between DS9, </a:t>
            </a:r>
            <a:r>
              <a:rPr lang="en-US" sz="1400" dirty="0" err="1">
                <a:latin typeface="Helvetica" pitchFamily="2" charset="0"/>
              </a:rPr>
              <a:t>fv</a:t>
            </a:r>
            <a:r>
              <a:rPr lang="en-US" sz="1400" dirty="0">
                <a:latin typeface="Helvetica" pitchFamily="2" charset="0"/>
              </a:rPr>
              <a:t>, and PDS4 viewer</a:t>
            </a:r>
          </a:p>
          <a:p>
            <a:r>
              <a:rPr lang="en-US" sz="1400" dirty="0">
                <a:latin typeface="Helvetica" pitchFamily="2" charset="0"/>
              </a:rPr>
              <a:t>Able to open primary data and extensions with PDS4 viewer</a:t>
            </a:r>
          </a:p>
          <a:p>
            <a:r>
              <a:rPr lang="en-US" sz="1400" dirty="0">
                <a:latin typeface="Helvetica" pitchFamily="2" charset="0"/>
              </a:rPr>
              <a:t>Example tt1_0798443233_29797_eng_03</a:t>
            </a:r>
          </a:p>
          <a:p>
            <a:pPr marL="0" indent="0">
              <a:buNone/>
            </a:pPr>
            <a:endParaRPr lang="en-US" sz="1400" dirty="0"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FCE802-D43B-0EA9-A4FA-A4908F7AC48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3840480"/>
            <a:ext cx="2743200" cy="3017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1D2CFA-5B09-F529-E836-0BCA56534DE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40480"/>
            <a:ext cx="2743200" cy="3017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19E75D-10E2-4B7B-BF1D-60581BC24FF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80" y="4023360"/>
            <a:ext cx="4114800" cy="2743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782055-67F7-FBD4-10CC-166B0D55489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55280" y="1188720"/>
            <a:ext cx="41148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C75013-F62B-070F-991C-1F868FC58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" y="3017520"/>
            <a:ext cx="6766560" cy="6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20152</TotalTime>
  <Words>1592</Words>
  <Application>Microsoft Macintosh PowerPoint</Application>
  <PresentationFormat>Widescreen</PresentationFormat>
  <Paragraphs>124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Helvetica</vt:lpstr>
      <vt:lpstr>Office Theme</vt:lpstr>
      <vt:lpstr>Lucy Donaldjohanson T’TCAM Review</vt:lpstr>
      <vt:lpstr>Dataset overview</vt:lpstr>
      <vt:lpstr>Collection files - Raw and calibrated data</vt:lpstr>
      <vt:lpstr>Raw and calibrated data</vt:lpstr>
      <vt:lpstr>Raw and Calibrated data</vt:lpstr>
      <vt:lpstr>Raw Data</vt:lpstr>
      <vt:lpstr>Calibrated Data</vt:lpstr>
      <vt:lpstr>5 TTCam 1 &amp; TTCam 2 observational image</vt:lpstr>
      <vt:lpstr>Raw data - Primary data</vt:lpstr>
      <vt:lpstr>Calibrated Data - Primary data</vt:lpstr>
      <vt:lpstr>Calibrated Data - Extension data</vt:lpstr>
      <vt:lpstr>Raw &amp; Calibrated Data - Calibration Mode </vt:lpstr>
      <vt:lpstr>Raw &amp; Calibrated Data – Test Image data</vt:lpstr>
      <vt:lpstr>Document and Calibration Collection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Adeline Gicquel-Brodtke</dc:creator>
  <cp:lastModifiedBy>Adeline Gicquel-Brodtke</cp:lastModifiedBy>
  <cp:revision>38</cp:revision>
  <dcterms:created xsi:type="dcterms:W3CDTF">2025-09-29T18:40:45Z</dcterms:created>
  <dcterms:modified xsi:type="dcterms:W3CDTF">2025-10-14T18:33:01Z</dcterms:modified>
</cp:coreProperties>
</file>