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84" r:id="rId3"/>
    <p:sldId id="257" r:id="rId4"/>
    <p:sldId id="259" r:id="rId5"/>
    <p:sldId id="260" r:id="rId6"/>
    <p:sldId id="262" r:id="rId7"/>
    <p:sldId id="261" r:id="rId8"/>
    <p:sldId id="270" r:id="rId9"/>
    <p:sldId id="271" r:id="rId10"/>
    <p:sldId id="272" r:id="rId11"/>
    <p:sldId id="274" r:id="rId12"/>
    <p:sldId id="275" r:id="rId13"/>
    <p:sldId id="258" r:id="rId14"/>
    <p:sldId id="263" r:id="rId15"/>
    <p:sldId id="264" r:id="rId16"/>
    <p:sldId id="267" r:id="rId17"/>
    <p:sldId id="268" r:id="rId18"/>
    <p:sldId id="269" r:id="rId19"/>
    <p:sldId id="273" r:id="rId20"/>
    <p:sldId id="276" r:id="rId21"/>
    <p:sldId id="277" r:id="rId22"/>
    <p:sldId id="280" r:id="rId23"/>
    <p:sldId id="278" r:id="rId24"/>
    <p:sldId id="279" r:id="rId25"/>
    <p:sldId id="281" r:id="rId26"/>
    <p:sldId id="282" r:id="rId27"/>
    <p:sldId id="283" r:id="rId28"/>
    <p:sldId id="28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959804-6D6C-BE42-856F-E7033FFE5D1E}" type="datetimeFigureOut">
              <a:rPr lang="en-US" smtClean="0"/>
              <a:t>10/14/26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A817B0-C0F7-6A42-9BD0-E15016825AB0}" type="slidenum">
              <a:rPr lang="en-US" smtClean="0"/>
              <a:t>‹#›</a:t>
            </a:fld>
            <a:endParaRPr lang="en-US"/>
          </a:p>
        </p:txBody>
      </p:sp>
    </p:spTree>
    <p:extLst>
      <p:ext uri="{BB962C8B-B14F-4D97-AF65-F5344CB8AC3E}">
        <p14:creationId xmlns:p14="http://schemas.microsoft.com/office/powerpoint/2010/main" val="1908158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A817B0-C0F7-6A42-9BD0-E15016825AB0}" type="slidenum">
              <a:rPr lang="en-US" smtClean="0"/>
              <a:t>13</a:t>
            </a:fld>
            <a:endParaRPr lang="en-US"/>
          </a:p>
        </p:txBody>
      </p:sp>
    </p:spTree>
    <p:extLst>
      <p:ext uri="{BB962C8B-B14F-4D97-AF65-F5344CB8AC3E}">
        <p14:creationId xmlns:p14="http://schemas.microsoft.com/office/powerpoint/2010/main" val="3676780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7C88F-624B-059A-16C2-C6F4B6914F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40247C-C74C-BA73-A036-A60C7E4605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36C56C-3414-5941-850D-69B65301AEEE}"/>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5" name="Footer Placeholder 4">
            <a:extLst>
              <a:ext uri="{FF2B5EF4-FFF2-40B4-BE49-F238E27FC236}">
                <a16:creationId xmlns:a16="http://schemas.microsoft.com/office/drawing/2014/main" id="{A983AADA-A54F-1359-1784-533CB1A1F4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50223C-BB9C-65F1-F061-E4854D87377B}"/>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56767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089F7-13E0-D37D-51B4-CDEBA06949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EF86F5-1A64-76AA-C1FB-777AD22AC9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5AEA4A-98FA-15AB-67DB-0C7B51750C0E}"/>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5" name="Footer Placeholder 4">
            <a:extLst>
              <a:ext uri="{FF2B5EF4-FFF2-40B4-BE49-F238E27FC236}">
                <a16:creationId xmlns:a16="http://schemas.microsoft.com/office/drawing/2014/main" id="{105B09DF-802D-A4E6-82D0-57B22F05A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AD050B-CCE1-7685-878D-7224F4246990}"/>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44836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FE920-927B-C148-190A-27020EA64A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1D1914-F4DC-7CC3-3248-AAD244A0B1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7FDD08-D105-B33A-805E-5DB992B24868}"/>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5" name="Footer Placeholder 4">
            <a:extLst>
              <a:ext uri="{FF2B5EF4-FFF2-40B4-BE49-F238E27FC236}">
                <a16:creationId xmlns:a16="http://schemas.microsoft.com/office/drawing/2014/main" id="{83C9E179-FBE9-B66F-463A-8CAFCCCE2A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185066-EA26-68C4-18D6-8509093A3023}"/>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1135833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2350-79C5-CD66-7498-F2417A3B5B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690B6-3559-7F13-4DB0-82DE58AB95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FC884A-7521-55A1-20DE-8897987C7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5014AD-2DD1-21C9-0164-7E41815202A3}"/>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6" name="Footer Placeholder 5">
            <a:extLst>
              <a:ext uri="{FF2B5EF4-FFF2-40B4-BE49-F238E27FC236}">
                <a16:creationId xmlns:a16="http://schemas.microsoft.com/office/drawing/2014/main" id="{4560544C-68BC-9F86-4CE9-D7883B9551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3E345A-4ADA-655A-0750-DED2A4220A71}"/>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206262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56B62-E37E-554F-024F-0FD6E04995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089501-AB71-1771-9B97-86DABFC8B1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54A7E3-3B4D-A9B8-E431-D6D42A4100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2417E5-BA08-D7C3-BD14-605322A169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C832D8-896C-0E3D-4B0D-54EB231005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F42FB1-58F2-67F2-91BD-FAC6411A8D51}"/>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8" name="Footer Placeholder 7">
            <a:extLst>
              <a:ext uri="{FF2B5EF4-FFF2-40B4-BE49-F238E27FC236}">
                <a16:creationId xmlns:a16="http://schemas.microsoft.com/office/drawing/2014/main" id="{7D02AFA7-DB7E-1D68-8BCB-17E6163D90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0FB70E-0312-1AE5-1E88-2DD8BAB872AF}"/>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2940522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1AC9-B358-DE35-75C6-335EEF6972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9FC85A-ABF8-9706-D72B-F5117515577A}"/>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4" name="Footer Placeholder 3">
            <a:extLst>
              <a:ext uri="{FF2B5EF4-FFF2-40B4-BE49-F238E27FC236}">
                <a16:creationId xmlns:a16="http://schemas.microsoft.com/office/drawing/2014/main" id="{0F8D2094-9E34-770D-3F54-58CADB7A55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59C128-77B3-9639-D3CB-4C5D877A6FCC}"/>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1178470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199B3D-86C8-62C0-10F1-C128B9681D87}"/>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3" name="Footer Placeholder 2">
            <a:extLst>
              <a:ext uri="{FF2B5EF4-FFF2-40B4-BE49-F238E27FC236}">
                <a16:creationId xmlns:a16="http://schemas.microsoft.com/office/drawing/2014/main" id="{1435C19F-1FF0-A932-7587-FF966AE3CE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072107-5922-F69E-FEEC-42AD0C89397B}"/>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2837647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54488-C7E0-56A1-B259-60427E81A5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E5F47-178E-029B-9026-3A73AD5462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602106-377E-0DFF-EE90-4BBAEF728D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050952-7178-8342-B347-950FA12490BA}"/>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6" name="Footer Placeholder 5">
            <a:extLst>
              <a:ext uri="{FF2B5EF4-FFF2-40B4-BE49-F238E27FC236}">
                <a16:creationId xmlns:a16="http://schemas.microsoft.com/office/drawing/2014/main" id="{28004A56-6E4F-7583-58BD-710AD83407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185039-11C4-D143-8F51-24B8478588BD}"/>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502134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C7253-2154-8FDB-B1FC-045F5853E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633098-9CAB-2FDF-2ACD-2D39B7D03A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A36571-CA8D-C433-DCF2-0C89D3F46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D06EE0-DE92-665F-0053-92C164416C86}"/>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6" name="Footer Placeholder 5">
            <a:extLst>
              <a:ext uri="{FF2B5EF4-FFF2-40B4-BE49-F238E27FC236}">
                <a16:creationId xmlns:a16="http://schemas.microsoft.com/office/drawing/2014/main" id="{7AA7F6FC-6EF4-471A-C6D4-0A3DE19AC7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5E93DB-2168-6700-3A64-6E0F9002D00C}"/>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4248997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0D12-F13D-56C2-D2B5-CCF0FC7C4C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ED5A51-8B62-D728-EA77-CC6E19CF40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240A-1EA8-DE5F-E029-FBE32EB6BE92}"/>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5" name="Footer Placeholder 4">
            <a:extLst>
              <a:ext uri="{FF2B5EF4-FFF2-40B4-BE49-F238E27FC236}">
                <a16:creationId xmlns:a16="http://schemas.microsoft.com/office/drawing/2014/main" id="{4A37F0A4-EAFD-2C2B-7439-CAF8FC5B6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68EAD7-485E-0BB6-0C10-0AF3317416B9}"/>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3174058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5DCD65-E74C-3C86-601B-D3301A8747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86BE2B-E463-F00A-32E4-186844876D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436EEF-D545-95FB-BD5E-24CC089E17A3}"/>
              </a:ext>
            </a:extLst>
          </p:cNvPr>
          <p:cNvSpPr>
            <a:spLocks noGrp="1"/>
          </p:cNvSpPr>
          <p:nvPr>
            <p:ph type="dt" sz="half" idx="10"/>
          </p:nvPr>
        </p:nvSpPr>
        <p:spPr/>
        <p:txBody>
          <a:bodyPr/>
          <a:lstStyle/>
          <a:p>
            <a:fld id="{8E901C89-C9AE-B04A-9897-05296FBCD528}" type="datetimeFigureOut">
              <a:rPr lang="en-US" smtClean="0"/>
              <a:t>10/14/26</a:t>
            </a:fld>
            <a:endParaRPr lang="en-US"/>
          </a:p>
        </p:txBody>
      </p:sp>
      <p:sp>
        <p:nvSpPr>
          <p:cNvPr id="5" name="Footer Placeholder 4">
            <a:extLst>
              <a:ext uri="{FF2B5EF4-FFF2-40B4-BE49-F238E27FC236}">
                <a16:creationId xmlns:a16="http://schemas.microsoft.com/office/drawing/2014/main" id="{CEDDA64D-C239-8D81-06F3-0E917B3F42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1CACF-CD30-C691-A8E2-B616A1E83476}"/>
              </a:ext>
            </a:extLst>
          </p:cNvPr>
          <p:cNvSpPr>
            <a:spLocks noGrp="1"/>
          </p:cNvSpPr>
          <p:nvPr>
            <p:ph type="sldNum" sz="quarter" idx="12"/>
          </p:nvPr>
        </p:nvSpPr>
        <p:spPr/>
        <p:txBody>
          <a:bodyPr/>
          <a:lstStyle/>
          <a:p>
            <a:fld id="{723537AE-1279-E448-B6A7-F703596636CF}" type="slidenum">
              <a:rPr lang="en-US" smtClean="0"/>
              <a:t>‹#›</a:t>
            </a:fld>
            <a:endParaRPr lang="en-US"/>
          </a:p>
        </p:txBody>
      </p:sp>
    </p:spTree>
    <p:extLst>
      <p:ext uri="{BB962C8B-B14F-4D97-AF65-F5344CB8AC3E}">
        <p14:creationId xmlns:p14="http://schemas.microsoft.com/office/powerpoint/2010/main" val="2716260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A5688B-FCC0-BDF1-A2FE-F22E45E6D1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7E340C-80A0-DE7C-1A7D-2001C80BFE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48F4F9-7348-D97A-9408-34A615EE25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E901C89-C9AE-B04A-9897-05296FBCD528}" type="datetimeFigureOut">
              <a:rPr lang="en-US" smtClean="0"/>
              <a:t>10/14/26</a:t>
            </a:fld>
            <a:endParaRPr lang="en-US"/>
          </a:p>
        </p:txBody>
      </p:sp>
      <p:sp>
        <p:nvSpPr>
          <p:cNvPr id="5" name="Footer Placeholder 4">
            <a:extLst>
              <a:ext uri="{FF2B5EF4-FFF2-40B4-BE49-F238E27FC236}">
                <a16:creationId xmlns:a16="http://schemas.microsoft.com/office/drawing/2014/main" id="{3B74E33F-8589-DF85-D507-23A27C2BAB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736472-C99A-674D-DED4-2B08EA7193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3537AE-1279-E448-B6A7-F703596636CF}" type="slidenum">
              <a:rPr lang="en-US" smtClean="0"/>
              <a:t>‹#›</a:t>
            </a:fld>
            <a:endParaRPr lang="en-US"/>
          </a:p>
        </p:txBody>
      </p:sp>
    </p:spTree>
    <p:extLst>
      <p:ext uri="{BB962C8B-B14F-4D97-AF65-F5344CB8AC3E}">
        <p14:creationId xmlns:p14="http://schemas.microsoft.com/office/powerpoint/2010/main" val="638418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20742-D62F-B928-B010-362EF0345118}"/>
              </a:ext>
            </a:extLst>
          </p:cNvPr>
          <p:cNvSpPr>
            <a:spLocks noGrp="1"/>
          </p:cNvSpPr>
          <p:nvPr>
            <p:ph type="ctrTitle"/>
          </p:nvPr>
        </p:nvSpPr>
        <p:spPr/>
        <p:txBody>
          <a:bodyPr>
            <a:normAutofit fontScale="90000"/>
          </a:bodyPr>
          <a:lstStyle/>
          <a:p>
            <a:r>
              <a:rPr lang="en-US" dirty="0"/>
              <a:t>The McDonald Observatory High Spectral Resolving Power Observations of Comets</a:t>
            </a:r>
          </a:p>
        </p:txBody>
      </p:sp>
      <p:sp>
        <p:nvSpPr>
          <p:cNvPr id="3" name="Subtitle 2">
            <a:extLst>
              <a:ext uri="{FF2B5EF4-FFF2-40B4-BE49-F238E27FC236}">
                <a16:creationId xmlns:a16="http://schemas.microsoft.com/office/drawing/2014/main" id="{A9BB719F-F9E2-F5E3-4CB5-34D86CFF80FA}"/>
              </a:ext>
            </a:extLst>
          </p:cNvPr>
          <p:cNvSpPr>
            <a:spLocks noGrp="1"/>
          </p:cNvSpPr>
          <p:nvPr>
            <p:ph type="subTitle" idx="1"/>
          </p:nvPr>
        </p:nvSpPr>
        <p:spPr/>
        <p:txBody>
          <a:bodyPr>
            <a:normAutofit fontScale="77500" lnSpcReduction="20000"/>
          </a:bodyPr>
          <a:lstStyle/>
          <a:p>
            <a:r>
              <a:rPr lang="en-US" dirty="0" err="1"/>
              <a:t>urn:nasa:pds:gbo-mcdonald:comet_echelle_survey</a:t>
            </a:r>
            <a:endParaRPr lang="en-US" dirty="0"/>
          </a:p>
          <a:p>
            <a:endParaRPr lang="en-US" dirty="0"/>
          </a:p>
          <a:p>
            <a:r>
              <a:rPr lang="en-US" dirty="0"/>
              <a:t>PDS-SBN Data Archive Review</a:t>
            </a:r>
          </a:p>
          <a:p>
            <a:r>
              <a:rPr lang="en-US" dirty="0"/>
              <a:t>Lori Feaga</a:t>
            </a:r>
          </a:p>
          <a:p>
            <a:r>
              <a:rPr lang="en-US" dirty="0"/>
              <a:t>10/15/2026</a:t>
            </a:r>
          </a:p>
        </p:txBody>
      </p:sp>
    </p:spTree>
    <p:extLst>
      <p:ext uri="{BB962C8B-B14F-4D97-AF65-F5344CB8AC3E}">
        <p14:creationId xmlns:p14="http://schemas.microsoft.com/office/powerpoint/2010/main" val="1686828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FAB17-4375-9F84-1E7F-63A74AAB00D5}"/>
              </a:ext>
            </a:extLst>
          </p:cNvPr>
          <p:cNvSpPr>
            <a:spLocks noGrp="1"/>
          </p:cNvSpPr>
          <p:nvPr>
            <p:ph type="title"/>
          </p:nvPr>
        </p:nvSpPr>
        <p:spPr/>
        <p:txBody>
          <a:bodyPr/>
          <a:lstStyle/>
          <a:p>
            <a:r>
              <a:rPr lang="en-US" dirty="0"/>
              <a:t>Generalities</a:t>
            </a:r>
          </a:p>
        </p:txBody>
      </p:sp>
      <p:sp>
        <p:nvSpPr>
          <p:cNvPr id="3" name="Content Placeholder 2">
            <a:extLst>
              <a:ext uri="{FF2B5EF4-FFF2-40B4-BE49-F238E27FC236}">
                <a16:creationId xmlns:a16="http://schemas.microsoft.com/office/drawing/2014/main" id="{E03C5FE1-9A04-2A47-9EB0-A290B0CABDDD}"/>
              </a:ext>
            </a:extLst>
          </p:cNvPr>
          <p:cNvSpPr>
            <a:spLocks noGrp="1"/>
          </p:cNvSpPr>
          <p:nvPr>
            <p:ph idx="1"/>
          </p:nvPr>
        </p:nvSpPr>
        <p:spPr/>
        <p:txBody>
          <a:bodyPr>
            <a:normAutofit fontScale="92500"/>
          </a:bodyPr>
          <a:lstStyle/>
          <a:p>
            <a:r>
              <a:rPr lang="en-US" dirty="0"/>
              <a:t>This is a large collection of high resolution visible spectral data of 24 periodic comets and 38 Oort cloud comets, spanning 3 decades of observations made with the McDonald Observatory Harlan J Smith 2.7 m telescope’s Tull </a:t>
            </a:r>
            <a:r>
              <a:rPr lang="en-US" dirty="0" err="1"/>
              <a:t>Coudé</a:t>
            </a:r>
            <a:r>
              <a:rPr lang="en-US" dirty="0"/>
              <a:t> Spectrograph. These data are reduced and are of interest to the community.</a:t>
            </a:r>
          </a:p>
          <a:p>
            <a:r>
              <a:rPr lang="en-US" dirty="0"/>
              <a:t>Overall, the data collection is complete and the data and ancillary files can be read via their PDS4 xml labels.</a:t>
            </a:r>
          </a:p>
          <a:p>
            <a:r>
              <a:rPr lang="en-US" dirty="0"/>
              <a:t>There are numerous typos, errors, and points of clarification that are laid out in this presentation and the accompanying document.  Generally speaking, the liens need to be addressed before archiving, but do not prevent the data collection from being certified.</a:t>
            </a:r>
          </a:p>
          <a:p>
            <a:endParaRPr lang="en-US" dirty="0"/>
          </a:p>
        </p:txBody>
      </p:sp>
    </p:spTree>
    <p:extLst>
      <p:ext uri="{BB962C8B-B14F-4D97-AF65-F5344CB8AC3E}">
        <p14:creationId xmlns:p14="http://schemas.microsoft.com/office/powerpoint/2010/main" val="3335769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5A6EB-8827-BAC4-486A-84A305F1BA94}"/>
              </a:ext>
            </a:extLst>
          </p:cNvPr>
          <p:cNvSpPr>
            <a:spLocks noGrp="1"/>
          </p:cNvSpPr>
          <p:nvPr>
            <p:ph type="title"/>
          </p:nvPr>
        </p:nvSpPr>
        <p:spPr/>
        <p:txBody>
          <a:bodyPr/>
          <a:lstStyle/>
          <a:p>
            <a:r>
              <a:rPr lang="en-US" dirty="0"/>
              <a:t>File: </a:t>
            </a:r>
            <a:r>
              <a:rPr lang="en-US" dirty="0" err="1"/>
              <a:t>collection.xml</a:t>
            </a:r>
            <a:endParaRPr lang="en-US" dirty="0"/>
          </a:p>
        </p:txBody>
      </p:sp>
      <p:sp>
        <p:nvSpPr>
          <p:cNvPr id="3" name="Content Placeholder 2">
            <a:extLst>
              <a:ext uri="{FF2B5EF4-FFF2-40B4-BE49-F238E27FC236}">
                <a16:creationId xmlns:a16="http://schemas.microsoft.com/office/drawing/2014/main" id="{8B385D71-5047-E445-B2EC-22E8FAE03209}"/>
              </a:ext>
            </a:extLst>
          </p:cNvPr>
          <p:cNvSpPr>
            <a:spLocks noGrp="1"/>
          </p:cNvSpPr>
          <p:nvPr>
            <p:ph idx="1"/>
          </p:nvPr>
        </p:nvSpPr>
        <p:spPr/>
        <p:txBody>
          <a:bodyPr>
            <a:normAutofit fontScale="62500" lnSpcReduction="20000"/>
          </a:bodyPr>
          <a:lstStyle/>
          <a:p>
            <a:pPr marL="0" indent="0">
              <a:buNone/>
            </a:pPr>
            <a:r>
              <a:rPr lang="en-US" sz="2400" dirty="0"/>
              <a:t>&lt;</a:t>
            </a:r>
            <a:r>
              <a:rPr lang="en-US" sz="2400" dirty="0" err="1"/>
              <a:t>Citation_Information</a:t>
            </a:r>
            <a:r>
              <a:rPr lang="en-US" sz="2400" dirty="0"/>
              <a:t>&gt;</a:t>
            </a:r>
          </a:p>
          <a:p>
            <a:pPr lvl="1"/>
            <a:r>
              <a:rPr lang="en-US" sz="2000" dirty="0"/>
              <a:t>Suggest adding a &lt;</a:t>
            </a:r>
            <a:r>
              <a:rPr lang="en-US" sz="2000" dirty="0" err="1"/>
              <a:t>Funding_Acknowledgement</a:t>
            </a:r>
            <a:r>
              <a:rPr lang="en-US" sz="2000" dirty="0"/>
              <a:t>&gt; to this top-level label since you note funding sources in </a:t>
            </a:r>
            <a:r>
              <a:rPr lang="en-US" sz="2000" dirty="0" err="1"/>
              <a:t>survey.pdf</a:t>
            </a:r>
            <a:r>
              <a:rPr lang="en-US" sz="2000" dirty="0"/>
              <a:t>. Those are not easily accessible for NASA statistics searches if not in a label.</a:t>
            </a:r>
            <a:endParaRPr lang="en-US" sz="2400" dirty="0"/>
          </a:p>
          <a:p>
            <a:pPr marL="0" indent="0">
              <a:buNone/>
            </a:pPr>
            <a:r>
              <a:rPr lang="en-US" sz="2400" dirty="0"/>
              <a:t>&lt;</a:t>
            </a:r>
            <a:r>
              <a:rPr lang="en-US" sz="2400" dirty="0" err="1"/>
              <a:t>Context_Area</a:t>
            </a:r>
            <a:r>
              <a:rPr lang="en-US" sz="2400" dirty="0"/>
              <a:t>&gt;</a:t>
            </a:r>
          </a:p>
          <a:p>
            <a:pPr marL="0" indent="0">
              <a:buNone/>
            </a:pPr>
            <a:r>
              <a:rPr lang="en-US" sz="2000" dirty="0"/>
              <a:t>	&lt;</a:t>
            </a:r>
            <a:r>
              <a:rPr lang="en-US" sz="2000" dirty="0" err="1"/>
              <a:t>Time_Coordinates</a:t>
            </a:r>
            <a:r>
              <a:rPr lang="en-US" sz="2000" dirty="0"/>
              <a:t>&gt;</a:t>
            </a:r>
          </a:p>
          <a:p>
            <a:pPr marL="0" indent="0">
              <a:buNone/>
            </a:pPr>
            <a:r>
              <a:rPr lang="en-US" sz="2000" dirty="0"/>
              <a:t>		&lt;</a:t>
            </a:r>
            <a:r>
              <a:rPr lang="en-US" sz="2000" dirty="0" err="1"/>
              <a:t>start_date_time</a:t>
            </a:r>
            <a:r>
              <a:rPr lang="en-US" sz="2000" dirty="0"/>
              <a:t>&gt;1995-10-03T11:37:30Z&lt;/</a:t>
            </a:r>
            <a:r>
              <a:rPr lang="en-US" sz="2000" dirty="0" err="1"/>
              <a:t>start_date_time</a:t>
            </a:r>
            <a:r>
              <a:rPr lang="en-US" sz="2000" dirty="0"/>
              <a:t>&gt;</a:t>
            </a:r>
          </a:p>
          <a:p>
            <a:pPr marL="0" indent="0">
              <a:buNone/>
            </a:pPr>
            <a:r>
              <a:rPr lang="en-US" sz="2000" dirty="0"/>
              <a:t>		&lt;</a:t>
            </a:r>
            <a:r>
              <a:rPr lang="en-US" sz="2000" dirty="0" err="1"/>
              <a:t>stop_date_time</a:t>
            </a:r>
            <a:r>
              <a:rPr lang="en-US" sz="2000" dirty="0"/>
              <a:t>&gt;1995-10-04T11:42:21Z&lt;/</a:t>
            </a:r>
            <a:r>
              <a:rPr lang="en-US" sz="2000" dirty="0" err="1"/>
              <a:t>stop_date_time</a:t>
            </a:r>
            <a:r>
              <a:rPr lang="en-US" sz="2000" dirty="0"/>
              <a:t>&gt;</a:t>
            </a:r>
          </a:p>
          <a:p>
            <a:pPr marL="0" indent="0">
              <a:buNone/>
            </a:pPr>
            <a:r>
              <a:rPr lang="en-US" sz="2000" dirty="0"/>
              <a:t>	&lt;/</a:t>
            </a:r>
            <a:r>
              <a:rPr lang="en-US" sz="2000" dirty="0" err="1"/>
              <a:t>Time_Coordinates</a:t>
            </a:r>
            <a:r>
              <a:rPr lang="en-US" sz="2000" dirty="0"/>
              <a:t>&gt;</a:t>
            </a:r>
          </a:p>
          <a:p>
            <a:pPr lvl="1"/>
            <a:r>
              <a:rPr lang="en-US" sz="2000" dirty="0"/>
              <a:t>Should be &lt;</a:t>
            </a:r>
            <a:r>
              <a:rPr lang="en-US" sz="2000" dirty="0" err="1"/>
              <a:t>stop_date_time</a:t>
            </a:r>
            <a:r>
              <a:rPr lang="en-US" sz="2000" dirty="0"/>
              <a:t>&gt;2024-11-01T03:35:50.350Z&lt;/</a:t>
            </a:r>
            <a:r>
              <a:rPr lang="en-US" sz="2000" dirty="0" err="1"/>
              <a:t>stop_date_time</a:t>
            </a:r>
            <a:r>
              <a:rPr lang="en-US" sz="2000" dirty="0"/>
              <a:t>&gt;</a:t>
            </a:r>
          </a:p>
          <a:p>
            <a:pPr lvl="2"/>
            <a:r>
              <a:rPr lang="en-US" sz="1600" dirty="0"/>
              <a:t>Taken from the stop time of the last data file collected, stars HR 8634, corresponding to the 01 Nov 2024 night of observing C/2023A3 (</a:t>
            </a:r>
            <a:r>
              <a:rPr lang="en-US" sz="1600" dirty="0" err="1"/>
              <a:t>Tsuchinshan</a:t>
            </a:r>
            <a:r>
              <a:rPr lang="en-US" sz="1600" dirty="0"/>
              <a:t>-ATLAS)</a:t>
            </a:r>
          </a:p>
          <a:p>
            <a:pPr marL="914400" lvl="2" indent="0">
              <a:buNone/>
            </a:pPr>
            <a:endParaRPr lang="en-US" sz="1600" dirty="0"/>
          </a:p>
          <a:p>
            <a:pPr marL="914400" lvl="2" indent="0">
              <a:buNone/>
            </a:pPr>
            <a:r>
              <a:rPr lang="en-US" sz="1600" dirty="0"/>
              <a:t> </a:t>
            </a:r>
            <a:r>
              <a:rPr lang="en-US" sz="2100" dirty="0"/>
              <a:t>&lt;</a:t>
            </a:r>
            <a:r>
              <a:rPr lang="en-US" sz="2100" dirty="0" err="1"/>
              <a:t>Primary_Result_Summary</a:t>
            </a:r>
            <a:r>
              <a:rPr lang="en-US" sz="2100" dirty="0"/>
              <a:t>&gt;</a:t>
            </a:r>
          </a:p>
          <a:p>
            <a:pPr marL="914400" lvl="2" indent="0">
              <a:buNone/>
            </a:pPr>
            <a:r>
              <a:rPr lang="en-US" sz="2100" dirty="0"/>
              <a:t>      &lt;purpose&gt;Science&lt;/purpose&gt;</a:t>
            </a:r>
          </a:p>
          <a:p>
            <a:pPr marL="914400" lvl="2" indent="0">
              <a:buNone/>
            </a:pPr>
            <a:r>
              <a:rPr lang="en-US" sz="2100" dirty="0"/>
              <a:t>      &lt;</a:t>
            </a:r>
            <a:r>
              <a:rPr lang="en-US" sz="2100" dirty="0" err="1"/>
              <a:t>processing_level</a:t>
            </a:r>
            <a:r>
              <a:rPr lang="en-US" sz="2100" dirty="0"/>
              <a:t>&gt;Derived&lt;/</a:t>
            </a:r>
            <a:r>
              <a:rPr lang="en-US" sz="2100" dirty="0" err="1"/>
              <a:t>processing_level</a:t>
            </a:r>
            <a:r>
              <a:rPr lang="en-US" sz="2100" dirty="0"/>
              <a:t>&gt;</a:t>
            </a:r>
          </a:p>
          <a:p>
            <a:pPr marL="914400" lvl="2" indent="0">
              <a:buNone/>
            </a:pPr>
            <a:r>
              <a:rPr lang="en-US" sz="2100" dirty="0"/>
              <a:t>      &lt;</a:t>
            </a:r>
            <a:r>
              <a:rPr lang="en-US" sz="2100" dirty="0" err="1"/>
              <a:t>Science_Facets</a:t>
            </a:r>
            <a:r>
              <a:rPr lang="en-US" sz="2100" dirty="0"/>
              <a:t>&gt;</a:t>
            </a:r>
          </a:p>
          <a:p>
            <a:pPr lvl="1"/>
            <a:r>
              <a:rPr lang="en-US" sz="2100" dirty="0"/>
              <a:t>Suggest adding a facet for Small Bodies Gas Study like this:</a:t>
            </a:r>
          </a:p>
          <a:p>
            <a:pPr marL="914400" lvl="2" indent="0">
              <a:buNone/>
            </a:pPr>
            <a:r>
              <a:rPr lang="en-US" sz="1600" dirty="0"/>
              <a:t> &lt;</a:t>
            </a:r>
            <a:r>
              <a:rPr lang="en-US" sz="1600" dirty="0" err="1"/>
              <a:t>Science_Facets</a:t>
            </a:r>
            <a:r>
              <a:rPr lang="en-US" sz="1600" dirty="0"/>
              <a:t>&gt;</a:t>
            </a:r>
          </a:p>
          <a:p>
            <a:pPr marL="914400" lvl="2" indent="0">
              <a:buNone/>
            </a:pPr>
            <a:r>
              <a:rPr lang="en-US" sz="1600" dirty="0"/>
              <a:t>                &lt;</a:t>
            </a:r>
            <a:r>
              <a:rPr lang="en-US" sz="1600" dirty="0" err="1"/>
              <a:t>discipline_name</a:t>
            </a:r>
            <a:r>
              <a:rPr lang="en-US" sz="1600" dirty="0"/>
              <a:t>&gt;Small Bodies&lt;/</a:t>
            </a:r>
            <a:r>
              <a:rPr lang="en-US" sz="1600" dirty="0" err="1"/>
              <a:t>discipline_name</a:t>
            </a:r>
            <a:r>
              <a:rPr lang="en-US" sz="1600" dirty="0"/>
              <a:t>&gt;</a:t>
            </a:r>
          </a:p>
          <a:p>
            <a:pPr marL="914400" lvl="2" indent="0">
              <a:buNone/>
            </a:pPr>
            <a:r>
              <a:rPr lang="en-US" sz="1600" dirty="0"/>
              <a:t>                &lt;facet1&gt;Gas Study&lt;/facet1&gt;</a:t>
            </a:r>
          </a:p>
          <a:p>
            <a:pPr marL="914400" lvl="2" indent="0">
              <a:buNone/>
            </a:pPr>
            <a:r>
              <a:rPr lang="en-US" sz="1500" dirty="0"/>
              <a:t> &lt;/</a:t>
            </a:r>
            <a:r>
              <a:rPr lang="en-US" sz="1500" dirty="0" err="1"/>
              <a:t>Science_Facets</a:t>
            </a:r>
            <a:r>
              <a:rPr lang="en-US" sz="1500" dirty="0"/>
              <a:t>&gt;</a:t>
            </a:r>
          </a:p>
          <a:p>
            <a:endParaRPr lang="en-US" sz="2400" dirty="0"/>
          </a:p>
          <a:p>
            <a:pPr lvl="2"/>
            <a:endParaRPr lang="en-US" sz="1200" dirty="0"/>
          </a:p>
          <a:p>
            <a:pPr marL="457200" lvl="1" indent="0">
              <a:buNone/>
            </a:pPr>
            <a:endParaRPr lang="en-US" sz="800" dirty="0"/>
          </a:p>
          <a:p>
            <a:pPr marL="0" indent="0">
              <a:buNone/>
            </a:pPr>
            <a:endParaRPr lang="en-US" sz="2000" dirty="0"/>
          </a:p>
        </p:txBody>
      </p:sp>
    </p:spTree>
    <p:extLst>
      <p:ext uri="{BB962C8B-B14F-4D97-AF65-F5344CB8AC3E}">
        <p14:creationId xmlns:p14="http://schemas.microsoft.com/office/powerpoint/2010/main" val="2659010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28BB4-E4CF-656E-D34A-B65C00113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3386E-F466-30E1-4F75-B4C18EC7C2ED}"/>
              </a:ext>
            </a:extLst>
          </p:cNvPr>
          <p:cNvSpPr>
            <a:spLocks noGrp="1"/>
          </p:cNvSpPr>
          <p:nvPr>
            <p:ph type="title"/>
          </p:nvPr>
        </p:nvSpPr>
        <p:spPr/>
        <p:txBody>
          <a:bodyPr/>
          <a:lstStyle/>
          <a:p>
            <a:r>
              <a:rPr lang="en-US" dirty="0"/>
              <a:t>File: </a:t>
            </a:r>
            <a:r>
              <a:rPr lang="en-US" dirty="0" err="1"/>
              <a:t>collection.xml</a:t>
            </a:r>
            <a:endParaRPr lang="en-US" dirty="0"/>
          </a:p>
        </p:txBody>
      </p:sp>
      <p:sp>
        <p:nvSpPr>
          <p:cNvPr id="3" name="Content Placeholder 2">
            <a:extLst>
              <a:ext uri="{FF2B5EF4-FFF2-40B4-BE49-F238E27FC236}">
                <a16:creationId xmlns:a16="http://schemas.microsoft.com/office/drawing/2014/main" id="{D970A7A9-D230-054D-D713-1D7A78F2284C}"/>
              </a:ext>
            </a:extLst>
          </p:cNvPr>
          <p:cNvSpPr>
            <a:spLocks noGrp="1"/>
          </p:cNvSpPr>
          <p:nvPr>
            <p:ph idx="1"/>
          </p:nvPr>
        </p:nvSpPr>
        <p:spPr/>
        <p:txBody>
          <a:bodyPr>
            <a:normAutofit fontScale="32500" lnSpcReduction="20000"/>
          </a:bodyPr>
          <a:lstStyle/>
          <a:p>
            <a:pPr marL="0" indent="0">
              <a:buNone/>
            </a:pPr>
            <a:r>
              <a:rPr lang="en-US" sz="4800" dirty="0"/>
              <a:t>&lt;</a:t>
            </a:r>
            <a:r>
              <a:rPr lang="en-US" sz="4800" dirty="0" err="1"/>
              <a:t>Context_Area</a:t>
            </a:r>
            <a:r>
              <a:rPr lang="en-US" sz="4800" dirty="0"/>
              <a:t>&gt; </a:t>
            </a:r>
            <a:r>
              <a:rPr lang="en-US" sz="4800" dirty="0" err="1"/>
              <a:t>con’t</a:t>
            </a:r>
            <a:endParaRPr lang="en-US" sz="4800" dirty="0"/>
          </a:p>
          <a:p>
            <a:pPr marL="0" indent="0">
              <a:buNone/>
            </a:pPr>
            <a:r>
              <a:rPr lang="en-US" sz="2000" dirty="0"/>
              <a:t>	</a:t>
            </a:r>
            <a:r>
              <a:rPr lang="en-US" sz="4000" dirty="0"/>
              <a:t>&lt;</a:t>
            </a:r>
            <a:r>
              <a:rPr lang="en-US" sz="4000" dirty="0" err="1"/>
              <a:t>Observing_System</a:t>
            </a:r>
            <a:r>
              <a:rPr lang="en-US" sz="4000" dirty="0"/>
              <a:t>&gt;</a:t>
            </a:r>
          </a:p>
          <a:p>
            <a:pPr marL="0" indent="0">
              <a:buNone/>
            </a:pPr>
            <a:r>
              <a:rPr lang="en-US" sz="4000" dirty="0"/>
              <a:t>		&lt;</a:t>
            </a:r>
            <a:r>
              <a:rPr lang="en-US" sz="4000" dirty="0" err="1"/>
              <a:t>Observing_System_Component</a:t>
            </a:r>
            <a:r>
              <a:rPr lang="en-US" sz="4000" dirty="0"/>
              <a:t>&gt;</a:t>
            </a:r>
          </a:p>
          <a:p>
            <a:pPr marL="0" indent="0">
              <a:buNone/>
            </a:pPr>
            <a:r>
              <a:rPr lang="en-US" sz="4000" dirty="0"/>
              <a:t>		&lt;name&gt;McDonald Observatory&lt;/name&gt;</a:t>
            </a:r>
          </a:p>
          <a:p>
            <a:pPr marL="0" indent="0">
              <a:buNone/>
            </a:pPr>
            <a:r>
              <a:rPr lang="en-US" sz="4000" dirty="0"/>
              <a:t>		&lt;type&gt;</a:t>
            </a:r>
            <a:r>
              <a:rPr lang="en-US" sz="4000" dirty="0">
                <a:highlight>
                  <a:srgbClr val="FF0000"/>
                </a:highlight>
              </a:rPr>
              <a:t>Host</a:t>
            </a:r>
            <a:r>
              <a:rPr lang="en-US" sz="4000" dirty="0"/>
              <a:t>&lt;/type&gt;</a:t>
            </a:r>
          </a:p>
          <a:p>
            <a:r>
              <a:rPr lang="en-US" sz="4000" dirty="0"/>
              <a:t>Type should be Facility or </a:t>
            </a:r>
            <a:r>
              <a:rPr lang="en-US" sz="4000" dirty="0">
                <a:highlight>
                  <a:srgbClr val="00FF00"/>
                </a:highlight>
              </a:rPr>
              <a:t>Observatory</a:t>
            </a:r>
            <a:r>
              <a:rPr lang="en-US" sz="4000" dirty="0"/>
              <a:t> not Host? Host generally used in spacecraft contexts.</a:t>
            </a:r>
          </a:p>
          <a:p>
            <a:pPr marL="0" indent="0">
              <a:buNone/>
            </a:pPr>
            <a:r>
              <a:rPr lang="en-US" sz="4000" dirty="0"/>
              <a:t>	&lt;</a:t>
            </a:r>
            <a:r>
              <a:rPr lang="en-US" sz="4000" dirty="0" err="1"/>
              <a:t>Observing_System_Component</a:t>
            </a:r>
            <a:r>
              <a:rPr lang="en-US" sz="4000" dirty="0"/>
              <a:t>&gt;</a:t>
            </a:r>
          </a:p>
          <a:p>
            <a:pPr marL="0" indent="0">
              <a:buNone/>
            </a:pPr>
            <a:r>
              <a:rPr lang="en-US" sz="4000" dirty="0"/>
              <a:t>       		&lt;name&gt;2.7m Telescope&lt;/name&gt;</a:t>
            </a:r>
          </a:p>
          <a:p>
            <a:pPr marL="0" indent="0">
              <a:buNone/>
            </a:pPr>
            <a:r>
              <a:rPr lang="en-US" sz="4000" dirty="0"/>
              <a:t>      		&lt;type&gt;Telescope&lt;/type&gt;</a:t>
            </a:r>
          </a:p>
          <a:p>
            <a:pPr marL="0" indent="0">
              <a:buNone/>
            </a:pPr>
            <a:r>
              <a:rPr lang="en-US" sz="4000" dirty="0"/>
              <a:t>     		&lt;</a:t>
            </a:r>
            <a:r>
              <a:rPr lang="en-US" sz="4000" dirty="0" err="1"/>
              <a:t>Internal_Reference</a:t>
            </a:r>
            <a:r>
              <a:rPr lang="en-US" sz="4000" dirty="0"/>
              <a:t>&gt;</a:t>
            </a:r>
          </a:p>
          <a:p>
            <a:pPr marL="0" indent="0">
              <a:buNone/>
            </a:pPr>
            <a:r>
              <a:rPr lang="en-US" sz="4000" dirty="0"/>
              <a:t>      		      &lt;</a:t>
            </a:r>
            <a:r>
              <a:rPr lang="en-US" sz="4000" dirty="0" err="1"/>
              <a:t>lid_reference</a:t>
            </a:r>
            <a:r>
              <a:rPr lang="en-US" sz="4000" dirty="0"/>
              <a:t>&gt;urn:nasa:pds:context:telescope:</a:t>
            </a:r>
            <a:r>
              <a:rPr lang="en-US" sz="4000" dirty="0">
                <a:highlight>
                  <a:srgbClr val="FF0000"/>
                </a:highlight>
              </a:rPr>
              <a:t>mcdonald.smith2m7</a:t>
            </a:r>
            <a:r>
              <a:rPr lang="en-US" sz="4000" dirty="0"/>
              <a:t>&lt;/</a:t>
            </a:r>
            <a:r>
              <a:rPr lang="en-US" sz="4000" dirty="0" err="1"/>
              <a:t>lid_reference</a:t>
            </a:r>
            <a:r>
              <a:rPr lang="en-US" sz="4000" dirty="0"/>
              <a:t>&gt;</a:t>
            </a:r>
          </a:p>
          <a:p>
            <a:pPr marL="0" indent="0">
              <a:buNone/>
            </a:pPr>
            <a:r>
              <a:rPr lang="en-US" sz="4000" dirty="0"/>
              <a:t>     		      &lt;</a:t>
            </a:r>
            <a:r>
              <a:rPr lang="en-US" sz="4000" dirty="0" err="1"/>
              <a:t>reference_type</a:t>
            </a:r>
            <a:r>
              <a:rPr lang="en-US" sz="4000" dirty="0"/>
              <a:t>&gt;</a:t>
            </a:r>
            <a:r>
              <a:rPr lang="en-US" sz="4000" dirty="0" err="1"/>
              <a:t>is_telescope</a:t>
            </a:r>
            <a:r>
              <a:rPr lang="en-US" sz="4000" dirty="0"/>
              <a:t>&lt;/</a:t>
            </a:r>
            <a:r>
              <a:rPr lang="en-US" sz="4000" dirty="0" err="1"/>
              <a:t>reference_type</a:t>
            </a:r>
            <a:r>
              <a:rPr lang="en-US" sz="4000" dirty="0"/>
              <a:t>&gt;</a:t>
            </a:r>
          </a:p>
          <a:p>
            <a:pPr marL="0" indent="0">
              <a:buNone/>
            </a:pPr>
            <a:r>
              <a:rPr lang="en-US" sz="4000" dirty="0"/>
              <a:t>    		&lt;/</a:t>
            </a:r>
            <a:r>
              <a:rPr lang="en-US" sz="4000" dirty="0" err="1"/>
              <a:t>Internal_Reference</a:t>
            </a:r>
            <a:r>
              <a:rPr lang="en-US" sz="4000" dirty="0"/>
              <a:t>&gt;</a:t>
            </a:r>
          </a:p>
          <a:p>
            <a:pPr marL="0" indent="0">
              <a:buNone/>
            </a:pPr>
            <a:r>
              <a:rPr lang="en-US" sz="4000" dirty="0"/>
              <a:t>    	&lt;/</a:t>
            </a:r>
            <a:r>
              <a:rPr lang="en-US" sz="4000" dirty="0" err="1"/>
              <a:t>Observing_System_Component</a:t>
            </a:r>
            <a:r>
              <a:rPr lang="en-US" sz="4000" dirty="0"/>
              <a:t>&gt;</a:t>
            </a:r>
          </a:p>
          <a:p>
            <a:r>
              <a:rPr lang="en-US" sz="4000" dirty="0"/>
              <a:t>LID should be urn:nasa:pds:context:telescope:</a:t>
            </a:r>
            <a:r>
              <a:rPr lang="en-US" sz="4000" dirty="0">
                <a:highlight>
                  <a:srgbClr val="00FF00"/>
                </a:highlight>
              </a:rPr>
              <a:t>mcdonald.harlanjsmith_2m7</a:t>
            </a:r>
          </a:p>
          <a:p>
            <a:pPr marL="0" indent="0">
              <a:buNone/>
            </a:pPr>
            <a:endParaRPr lang="en-US" sz="2000" dirty="0"/>
          </a:p>
        </p:txBody>
      </p:sp>
    </p:spTree>
    <p:extLst>
      <p:ext uri="{BB962C8B-B14F-4D97-AF65-F5344CB8AC3E}">
        <p14:creationId xmlns:p14="http://schemas.microsoft.com/office/powerpoint/2010/main" val="56842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4B135-4F11-E68B-32FA-316D457612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2C9B6-2FC8-FB0E-1FF3-97153E35D312}"/>
              </a:ext>
            </a:extLst>
          </p:cNvPr>
          <p:cNvSpPr>
            <a:spLocks noGrp="1"/>
          </p:cNvSpPr>
          <p:nvPr>
            <p:ph type="title"/>
          </p:nvPr>
        </p:nvSpPr>
        <p:spPr/>
        <p:txBody>
          <a:bodyPr/>
          <a:lstStyle/>
          <a:p>
            <a:r>
              <a:rPr lang="en-US" dirty="0"/>
              <a:t>File: </a:t>
            </a:r>
            <a:r>
              <a:rPr lang="en-US" dirty="0" err="1"/>
              <a:t>collection.xml</a:t>
            </a:r>
            <a:endParaRPr lang="en-US" dirty="0"/>
          </a:p>
        </p:txBody>
      </p:sp>
      <p:sp>
        <p:nvSpPr>
          <p:cNvPr id="3" name="Content Placeholder 2">
            <a:extLst>
              <a:ext uri="{FF2B5EF4-FFF2-40B4-BE49-F238E27FC236}">
                <a16:creationId xmlns:a16="http://schemas.microsoft.com/office/drawing/2014/main" id="{C8986F27-82AC-8318-1B5D-97E0C1D2FF22}"/>
              </a:ext>
            </a:extLst>
          </p:cNvPr>
          <p:cNvSpPr>
            <a:spLocks noGrp="1"/>
          </p:cNvSpPr>
          <p:nvPr>
            <p:ph idx="1"/>
          </p:nvPr>
        </p:nvSpPr>
        <p:spPr>
          <a:xfrm>
            <a:off x="838199" y="1825625"/>
            <a:ext cx="11353801" cy="4351338"/>
          </a:xfrm>
        </p:spPr>
        <p:txBody>
          <a:bodyPr>
            <a:normAutofit fontScale="40000" lnSpcReduction="20000"/>
          </a:bodyPr>
          <a:lstStyle/>
          <a:p>
            <a:pPr marL="0" indent="0">
              <a:buNone/>
            </a:pPr>
            <a:r>
              <a:rPr lang="en-US" sz="4800" dirty="0"/>
              <a:t>&lt;</a:t>
            </a:r>
            <a:r>
              <a:rPr lang="en-US" sz="4800" dirty="0" err="1"/>
              <a:t>Context_Area</a:t>
            </a:r>
            <a:r>
              <a:rPr lang="en-US" sz="4800" dirty="0"/>
              <a:t>&gt; </a:t>
            </a:r>
            <a:r>
              <a:rPr lang="en-US" sz="4800" dirty="0" err="1"/>
              <a:t>con’t</a:t>
            </a:r>
            <a:endParaRPr lang="en-US" sz="4800" dirty="0"/>
          </a:p>
          <a:p>
            <a:pPr marL="0" indent="0">
              <a:buNone/>
            </a:pPr>
            <a:endParaRPr lang="en-US" sz="4800" dirty="0"/>
          </a:p>
          <a:p>
            <a:pPr marL="0" indent="0">
              <a:buNone/>
            </a:pPr>
            <a:r>
              <a:rPr lang="en-US" sz="4000" dirty="0"/>
              <a:t>&lt;</a:t>
            </a:r>
            <a:r>
              <a:rPr lang="en-US" sz="4000" dirty="0" err="1"/>
              <a:t>Observing_System_Component</a:t>
            </a:r>
            <a:r>
              <a:rPr lang="en-US" sz="4000" dirty="0"/>
              <a:t>&gt;</a:t>
            </a:r>
          </a:p>
          <a:p>
            <a:pPr marL="0" indent="0">
              <a:buNone/>
            </a:pPr>
            <a:r>
              <a:rPr lang="en-US" sz="4000" dirty="0"/>
              <a:t>     &lt;name&gt;Tull </a:t>
            </a:r>
            <a:r>
              <a:rPr lang="en-US" sz="4000" dirty="0" err="1"/>
              <a:t>Coudé</a:t>
            </a:r>
            <a:r>
              <a:rPr lang="en-US" sz="4000" dirty="0"/>
              <a:t> Spectrograph&lt;/name&gt;</a:t>
            </a:r>
          </a:p>
          <a:p>
            <a:pPr marL="0" indent="0">
              <a:buNone/>
            </a:pPr>
            <a:r>
              <a:rPr lang="en-US" sz="4000" dirty="0"/>
              <a:t>     &lt;type&gt;Instrument&lt;/type&gt;</a:t>
            </a:r>
          </a:p>
          <a:p>
            <a:pPr marL="0" indent="0">
              <a:buNone/>
            </a:pPr>
            <a:r>
              <a:rPr lang="en-US" sz="4000" dirty="0"/>
              <a:t>     &lt;</a:t>
            </a:r>
            <a:r>
              <a:rPr lang="en-US" sz="4000" dirty="0" err="1"/>
              <a:t>Internal_Reference</a:t>
            </a:r>
            <a:r>
              <a:rPr lang="en-US" sz="4000" dirty="0"/>
              <a:t>&gt;</a:t>
            </a:r>
          </a:p>
          <a:p>
            <a:pPr marL="0" indent="0">
              <a:buNone/>
            </a:pPr>
            <a:r>
              <a:rPr lang="en-US" sz="4000" dirty="0"/>
              <a:t>     &lt;</a:t>
            </a:r>
            <a:r>
              <a:rPr lang="en-US" sz="4000" dirty="0" err="1"/>
              <a:t>lid_reference</a:t>
            </a:r>
            <a:r>
              <a:rPr lang="en-US" sz="4000" dirty="0"/>
              <a:t>&gt;urn:nasa:pds:context:instrument:mcdonald.harlanjsmith_2m7.tull_coude_spectrograph</a:t>
            </a:r>
          </a:p>
          <a:p>
            <a:pPr marL="0" indent="0">
              <a:buNone/>
            </a:pPr>
            <a:r>
              <a:rPr lang="en-US" sz="4000" dirty="0"/>
              <a:t>     &lt;/</a:t>
            </a:r>
            <a:r>
              <a:rPr lang="en-US" sz="4000" dirty="0" err="1"/>
              <a:t>lid_reference</a:t>
            </a:r>
            <a:r>
              <a:rPr lang="en-US" sz="4000" dirty="0"/>
              <a:t>&gt;</a:t>
            </a:r>
          </a:p>
          <a:p>
            <a:pPr marL="0" indent="0">
              <a:buNone/>
            </a:pPr>
            <a:r>
              <a:rPr lang="en-US" sz="4000" dirty="0"/>
              <a:t>     &lt;</a:t>
            </a:r>
            <a:r>
              <a:rPr lang="en-US" sz="4000" dirty="0" err="1"/>
              <a:t>reference_type</a:t>
            </a:r>
            <a:r>
              <a:rPr lang="en-US" sz="4000" dirty="0"/>
              <a:t>&gt;</a:t>
            </a:r>
            <a:r>
              <a:rPr lang="en-US" sz="4000" dirty="0" err="1">
                <a:highlight>
                  <a:srgbClr val="FF0000"/>
                </a:highlight>
              </a:rPr>
              <a:t>is_telescope</a:t>
            </a:r>
            <a:r>
              <a:rPr lang="en-US" sz="4000" dirty="0"/>
              <a:t>&lt;/</a:t>
            </a:r>
            <a:r>
              <a:rPr lang="en-US" sz="4000" dirty="0" err="1"/>
              <a:t>reference_type</a:t>
            </a:r>
            <a:r>
              <a:rPr lang="en-US" sz="4000" dirty="0"/>
              <a:t>&gt;    		</a:t>
            </a:r>
          </a:p>
          <a:p>
            <a:pPr marL="0" indent="0">
              <a:buNone/>
            </a:pPr>
            <a:r>
              <a:rPr lang="en-US" sz="4000" dirty="0"/>
              <a:t>     &lt;/</a:t>
            </a:r>
            <a:r>
              <a:rPr lang="en-US" sz="4000" dirty="0" err="1"/>
              <a:t>Internal_Reference</a:t>
            </a:r>
            <a:r>
              <a:rPr lang="en-US" sz="4000" dirty="0"/>
              <a:t>&gt;</a:t>
            </a:r>
          </a:p>
          <a:p>
            <a:pPr marL="0" indent="0">
              <a:buNone/>
            </a:pPr>
            <a:r>
              <a:rPr lang="en-US" sz="4000" dirty="0"/>
              <a:t>&lt;/</a:t>
            </a:r>
            <a:r>
              <a:rPr lang="en-US" sz="4000" dirty="0" err="1"/>
              <a:t>Observing_System_Component</a:t>
            </a:r>
            <a:r>
              <a:rPr lang="en-US" sz="4000" dirty="0"/>
              <a:t>&gt;</a:t>
            </a:r>
          </a:p>
          <a:p>
            <a:pPr marL="0" indent="0">
              <a:buNone/>
            </a:pPr>
            <a:endParaRPr lang="en-US" sz="4000" dirty="0"/>
          </a:p>
          <a:p>
            <a:r>
              <a:rPr lang="en-US" sz="4000" dirty="0" err="1"/>
              <a:t>reference_type</a:t>
            </a:r>
            <a:r>
              <a:rPr lang="en-US" sz="4000" dirty="0"/>
              <a:t> should be: </a:t>
            </a:r>
            <a:r>
              <a:rPr lang="en-US" sz="4000" dirty="0" err="1">
                <a:highlight>
                  <a:srgbClr val="00FF00"/>
                </a:highlight>
              </a:rPr>
              <a:t>is_instrument</a:t>
            </a:r>
            <a:endParaRPr lang="en-US" sz="4000" dirty="0">
              <a:highlight>
                <a:srgbClr val="00FF00"/>
              </a:highlight>
            </a:endParaRPr>
          </a:p>
          <a:p>
            <a:r>
              <a:rPr lang="en-US" sz="4000" dirty="0"/>
              <a:t>SBN/Cochran needs to work together to create the Tull </a:t>
            </a:r>
            <a:r>
              <a:rPr lang="en-US" sz="4000" dirty="0" err="1"/>
              <a:t>Coudé</a:t>
            </a:r>
            <a:r>
              <a:rPr lang="en-US" sz="4000" dirty="0"/>
              <a:t> Spectrograph context object</a:t>
            </a:r>
          </a:p>
          <a:p>
            <a:pPr marL="0" indent="0">
              <a:buNone/>
            </a:pPr>
            <a:endParaRPr lang="en-US" sz="2000" dirty="0"/>
          </a:p>
        </p:txBody>
      </p:sp>
    </p:spTree>
    <p:extLst>
      <p:ext uri="{BB962C8B-B14F-4D97-AF65-F5344CB8AC3E}">
        <p14:creationId xmlns:p14="http://schemas.microsoft.com/office/powerpoint/2010/main" val="411694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89594-6B30-066E-56B3-DDFBD9C06832}"/>
              </a:ext>
            </a:extLst>
          </p:cNvPr>
          <p:cNvSpPr>
            <a:spLocks noGrp="1"/>
          </p:cNvSpPr>
          <p:nvPr>
            <p:ph type="title"/>
          </p:nvPr>
        </p:nvSpPr>
        <p:spPr/>
        <p:txBody>
          <a:bodyPr/>
          <a:lstStyle/>
          <a:p>
            <a:r>
              <a:rPr lang="en-US" dirty="0"/>
              <a:t>Files: </a:t>
            </a:r>
            <a:r>
              <a:rPr lang="en-US" dirty="0" err="1"/>
              <a:t>survey.pdf</a:t>
            </a:r>
            <a:r>
              <a:rPr lang="en-US" dirty="0"/>
              <a:t>/.xml</a:t>
            </a:r>
            <a:br>
              <a:rPr lang="en-US" dirty="0"/>
            </a:br>
            <a:endParaRPr lang="en-US" dirty="0"/>
          </a:p>
        </p:txBody>
      </p:sp>
      <p:sp>
        <p:nvSpPr>
          <p:cNvPr id="3" name="Content Placeholder 2">
            <a:extLst>
              <a:ext uri="{FF2B5EF4-FFF2-40B4-BE49-F238E27FC236}">
                <a16:creationId xmlns:a16="http://schemas.microsoft.com/office/drawing/2014/main" id="{A9CA4923-9286-24B3-3FE2-E1E05A627833}"/>
              </a:ext>
            </a:extLst>
          </p:cNvPr>
          <p:cNvSpPr>
            <a:spLocks noGrp="1"/>
          </p:cNvSpPr>
          <p:nvPr>
            <p:ph idx="1"/>
          </p:nvPr>
        </p:nvSpPr>
        <p:spPr/>
        <p:txBody>
          <a:bodyPr>
            <a:normAutofit fontScale="77500" lnSpcReduction="20000"/>
          </a:bodyPr>
          <a:lstStyle/>
          <a:p>
            <a:r>
              <a:rPr lang="en-US" dirty="0"/>
              <a:t>PDS4 is different from PDS3. The file directory structure is not a defining feature of PDS4. The file is not incorrect in describing the organization of how the data have been delivered, but a user accessing the data products from the future PDS4 database and search tools will not see the directory structure. So, make sure that relationships between files that are of importance are made via LID references. I have made suggestions on edits to </a:t>
            </a:r>
            <a:r>
              <a:rPr lang="en-US" dirty="0" err="1"/>
              <a:t>survey.pdf</a:t>
            </a:r>
            <a:r>
              <a:rPr lang="en-US" dirty="0"/>
              <a:t> in the accompanying review document.</a:t>
            </a:r>
          </a:p>
          <a:p>
            <a:r>
              <a:rPr lang="en-US" dirty="0"/>
              <a:t>Suggest capitalizing </a:t>
            </a:r>
            <a:r>
              <a:rPr lang="en-US" dirty="0" err="1"/>
              <a:t>coud</a:t>
            </a:r>
            <a:r>
              <a:rPr lang="fr-FR" dirty="0" err="1"/>
              <a:t>é</a:t>
            </a:r>
            <a:r>
              <a:rPr lang="fr-FR" dirty="0"/>
              <a:t> in 1st </a:t>
            </a:r>
            <a:r>
              <a:rPr lang="fr-FR" dirty="0" err="1"/>
              <a:t>paragraph</a:t>
            </a:r>
            <a:r>
              <a:rPr lang="fr-FR" dirty="0"/>
              <a:t>: </a:t>
            </a:r>
            <a:r>
              <a:rPr lang="en-US" dirty="0"/>
              <a:t>McDonald Observatory Tull Coud</a:t>
            </a:r>
            <a:r>
              <a:rPr lang="fr-FR" dirty="0" err="1"/>
              <a:t>é</a:t>
            </a:r>
            <a:r>
              <a:rPr lang="en-US" dirty="0"/>
              <a:t> Spectrograph</a:t>
            </a:r>
          </a:p>
          <a:p>
            <a:r>
              <a:rPr lang="en-US" dirty="0"/>
              <a:t>The filename is </a:t>
            </a:r>
            <a:r>
              <a:rPr lang="en-US" dirty="0" err="1"/>
              <a:t>survey.pdf</a:t>
            </a:r>
            <a:r>
              <a:rPr lang="en-US" dirty="0"/>
              <a:t>, although in section 2 it is referred to as “</a:t>
            </a:r>
            <a:r>
              <a:rPr lang="en-US" dirty="0" err="1"/>
              <a:t>Survey_overview.pdf</a:t>
            </a:r>
            <a:r>
              <a:rPr lang="en-US" dirty="0"/>
              <a:t>”. Please correct.</a:t>
            </a:r>
          </a:p>
          <a:p>
            <a:r>
              <a:rPr lang="en-US" dirty="0"/>
              <a:t>In </a:t>
            </a:r>
            <a:r>
              <a:rPr lang="en-US" dirty="0" err="1"/>
              <a:t>collection.xml</a:t>
            </a:r>
            <a:r>
              <a:rPr lang="en-US" dirty="0"/>
              <a:t> and </a:t>
            </a:r>
            <a:r>
              <a:rPr lang="en-US" dirty="0" err="1"/>
              <a:t>survey.xml</a:t>
            </a:r>
            <a:r>
              <a:rPr lang="en-US" dirty="0"/>
              <a:t>, suggest creating an internal reference to log, </a:t>
            </a:r>
            <a:r>
              <a:rPr lang="en-US" dirty="0" err="1"/>
              <a:t>starlist</a:t>
            </a:r>
            <a:r>
              <a:rPr lang="en-US" dirty="0"/>
              <a:t>, and weather, which will otherwise be harder to associate with the data collection once in the PDS4 database. Use </a:t>
            </a:r>
            <a:r>
              <a:rPr lang="en-US" dirty="0" err="1"/>
              <a:t>collection.xml</a:t>
            </a:r>
            <a:r>
              <a:rPr lang="en-US" dirty="0"/>
              <a:t> example for referencing </a:t>
            </a:r>
            <a:r>
              <a:rPr lang="en-US" dirty="0" err="1"/>
              <a:t>survey.pdf</a:t>
            </a:r>
            <a:r>
              <a:rPr lang="en-US" dirty="0"/>
              <a:t>/xml in a &lt;</a:t>
            </a:r>
            <a:r>
              <a:rPr lang="en-US" dirty="0" err="1"/>
              <a:t>Reference_List</a:t>
            </a:r>
            <a:r>
              <a:rPr lang="en-US" dirty="0"/>
              <a:t>&gt; &lt;</a:t>
            </a:r>
            <a:r>
              <a:rPr lang="en-US" dirty="0" err="1"/>
              <a:t>Internal_Reference</a:t>
            </a:r>
            <a:r>
              <a:rPr lang="en-US" dirty="0"/>
              <a:t>&gt; block.</a:t>
            </a:r>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773369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656AE-E67D-F767-2672-92EE6FBDA84A}"/>
              </a:ext>
            </a:extLst>
          </p:cNvPr>
          <p:cNvSpPr>
            <a:spLocks noGrp="1"/>
          </p:cNvSpPr>
          <p:nvPr>
            <p:ph type="title"/>
          </p:nvPr>
        </p:nvSpPr>
        <p:spPr/>
        <p:txBody>
          <a:bodyPr/>
          <a:lstStyle/>
          <a:p>
            <a:r>
              <a:rPr lang="en-US" dirty="0"/>
              <a:t>Files: </a:t>
            </a:r>
            <a:r>
              <a:rPr lang="en-US" dirty="0" err="1"/>
              <a:t>log.pdf</a:t>
            </a:r>
            <a:r>
              <a:rPr lang="en-US" dirty="0"/>
              <a:t>/.xml &amp; </a:t>
            </a:r>
            <a:r>
              <a:rPr lang="en-US" dirty="0" err="1"/>
              <a:t>weather.pdf</a:t>
            </a:r>
            <a:r>
              <a:rPr lang="en-US" dirty="0"/>
              <a:t>/.xml</a:t>
            </a:r>
          </a:p>
        </p:txBody>
      </p:sp>
      <p:sp>
        <p:nvSpPr>
          <p:cNvPr id="3" name="Content Placeholder 2">
            <a:extLst>
              <a:ext uri="{FF2B5EF4-FFF2-40B4-BE49-F238E27FC236}">
                <a16:creationId xmlns:a16="http://schemas.microsoft.com/office/drawing/2014/main" id="{5F12E3D0-5C12-FCAF-5DDA-7709AAD4617E}"/>
              </a:ext>
            </a:extLst>
          </p:cNvPr>
          <p:cNvSpPr>
            <a:spLocks noGrp="1"/>
          </p:cNvSpPr>
          <p:nvPr>
            <p:ph idx="1"/>
          </p:nvPr>
        </p:nvSpPr>
        <p:spPr/>
        <p:txBody>
          <a:bodyPr/>
          <a:lstStyle/>
          <a:p>
            <a:r>
              <a:rPr lang="en-US" dirty="0"/>
              <a:t>There are some dates that show up in </a:t>
            </a:r>
            <a:r>
              <a:rPr lang="en-US" dirty="0" err="1"/>
              <a:t>log.pdf</a:t>
            </a:r>
            <a:r>
              <a:rPr lang="en-US" dirty="0"/>
              <a:t> but are not present in </a:t>
            </a:r>
            <a:r>
              <a:rPr lang="en-US" dirty="0" err="1"/>
              <a:t>weather.pdf</a:t>
            </a:r>
            <a:r>
              <a:rPr lang="en-US" dirty="0"/>
              <a:t> and vice versa. The full list of needed corrections is given in the accompanying document.</a:t>
            </a:r>
          </a:p>
          <a:p>
            <a:r>
              <a:rPr lang="en-US" dirty="0"/>
              <a:t>There are also some typos to be fixed. See accompanying document.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30107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44E4C-F14E-1872-FC13-E64CC6BBD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D1F580-22EF-F648-09A9-4BF96E58A8D5}"/>
              </a:ext>
            </a:extLst>
          </p:cNvPr>
          <p:cNvSpPr>
            <a:spLocks noGrp="1"/>
          </p:cNvSpPr>
          <p:nvPr>
            <p:ph type="title"/>
          </p:nvPr>
        </p:nvSpPr>
        <p:spPr/>
        <p:txBody>
          <a:bodyPr/>
          <a:lstStyle/>
          <a:p>
            <a:r>
              <a:rPr lang="en-US" dirty="0"/>
              <a:t>Files: </a:t>
            </a:r>
            <a:r>
              <a:rPr lang="en-US" dirty="0" err="1"/>
              <a:t>starlist.pdf</a:t>
            </a:r>
            <a:r>
              <a:rPr lang="en-US" dirty="0"/>
              <a:t>/.xml</a:t>
            </a:r>
          </a:p>
        </p:txBody>
      </p:sp>
      <p:sp>
        <p:nvSpPr>
          <p:cNvPr id="3" name="Content Placeholder 2">
            <a:extLst>
              <a:ext uri="{FF2B5EF4-FFF2-40B4-BE49-F238E27FC236}">
                <a16:creationId xmlns:a16="http://schemas.microsoft.com/office/drawing/2014/main" id="{3CEC0A51-CBF8-5460-9D9A-DD0C9D8F975C}"/>
              </a:ext>
            </a:extLst>
          </p:cNvPr>
          <p:cNvSpPr>
            <a:spLocks noGrp="1"/>
          </p:cNvSpPr>
          <p:nvPr>
            <p:ph idx="1"/>
          </p:nvPr>
        </p:nvSpPr>
        <p:spPr/>
        <p:txBody>
          <a:bodyPr/>
          <a:lstStyle/>
          <a:p>
            <a:r>
              <a:rPr lang="en-US" dirty="0"/>
              <a:t>There are several flux standards or hot stars with data files that are not listed as such in Tables 1 &amp; 2. Should they be there? Is the list supposed to be inclusive of all observations? The list of missing stars is included in the accompanying review document.</a:t>
            </a:r>
          </a:p>
          <a:p>
            <a:endParaRPr lang="en-US" dirty="0"/>
          </a:p>
          <a:p>
            <a:endParaRPr lang="en-US" dirty="0"/>
          </a:p>
          <a:p>
            <a:endParaRPr lang="en-US" dirty="0"/>
          </a:p>
        </p:txBody>
      </p:sp>
    </p:spTree>
    <p:extLst>
      <p:ext uri="{BB962C8B-B14F-4D97-AF65-F5344CB8AC3E}">
        <p14:creationId xmlns:p14="http://schemas.microsoft.com/office/powerpoint/2010/main" val="1842865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26C1-3044-EBBE-9F34-3D0D07F2583D}"/>
              </a:ext>
            </a:extLst>
          </p:cNvPr>
          <p:cNvSpPr>
            <a:spLocks noGrp="1"/>
          </p:cNvSpPr>
          <p:nvPr>
            <p:ph type="title"/>
          </p:nvPr>
        </p:nvSpPr>
        <p:spPr/>
        <p:txBody>
          <a:bodyPr/>
          <a:lstStyle/>
          <a:p>
            <a:r>
              <a:rPr lang="en-US" dirty="0"/>
              <a:t>Files: survey, log, </a:t>
            </a:r>
            <a:r>
              <a:rPr lang="en-US" dirty="0" err="1"/>
              <a:t>starlist</a:t>
            </a:r>
            <a:r>
              <a:rPr lang="en-US" dirty="0"/>
              <a:t>, and </a:t>
            </a:r>
            <a:r>
              <a:rPr lang="en-US" dirty="0" err="1"/>
              <a:t>weather.xml</a:t>
            </a:r>
            <a:endParaRPr lang="en-US" dirty="0"/>
          </a:p>
        </p:txBody>
      </p:sp>
      <p:sp>
        <p:nvSpPr>
          <p:cNvPr id="3" name="Content Placeholder 2">
            <a:extLst>
              <a:ext uri="{FF2B5EF4-FFF2-40B4-BE49-F238E27FC236}">
                <a16:creationId xmlns:a16="http://schemas.microsoft.com/office/drawing/2014/main" id="{87DC6910-F7CD-BFDD-3691-D4DF0D1749B7}"/>
              </a:ext>
            </a:extLst>
          </p:cNvPr>
          <p:cNvSpPr>
            <a:spLocks noGrp="1"/>
          </p:cNvSpPr>
          <p:nvPr>
            <p:ph idx="1"/>
          </p:nvPr>
        </p:nvSpPr>
        <p:spPr/>
        <p:txBody>
          <a:bodyPr>
            <a:normAutofit fontScale="92500" lnSpcReduction="20000"/>
          </a:bodyPr>
          <a:lstStyle/>
          <a:p>
            <a:r>
              <a:rPr lang="en-US" dirty="0"/>
              <a:t> It is good practice to include a </a:t>
            </a:r>
            <a:r>
              <a:rPr lang="en-US" dirty="0" err="1"/>
              <a:t>Modification_History</a:t>
            </a:r>
            <a:r>
              <a:rPr lang="en-US" dirty="0"/>
              <a:t> block in the </a:t>
            </a:r>
            <a:r>
              <a:rPr lang="en-US" dirty="0" err="1"/>
              <a:t>Identification_Area</a:t>
            </a:r>
            <a:r>
              <a:rPr lang="en-US" dirty="0"/>
              <a:t> for all files so that changes can be identified</a:t>
            </a:r>
          </a:p>
          <a:p>
            <a:r>
              <a:rPr lang="en-US" dirty="0"/>
              <a:t>Suggest adding to all </a:t>
            </a:r>
            <a:r>
              <a:rPr lang="en-US" dirty="0" err="1"/>
              <a:t>document.xml</a:t>
            </a:r>
            <a:r>
              <a:rPr lang="en-US" dirty="0"/>
              <a:t> files listed at the top of the slide a modification history like so:</a:t>
            </a:r>
          </a:p>
          <a:p>
            <a:pPr marL="0" indent="0">
              <a:buNone/>
            </a:pPr>
            <a:r>
              <a:rPr lang="en-US" dirty="0"/>
              <a:t>  &lt;</a:t>
            </a:r>
            <a:r>
              <a:rPr lang="en-US" dirty="0" err="1"/>
              <a:t>Modification_History</a:t>
            </a:r>
            <a:r>
              <a:rPr lang="en-US" dirty="0"/>
              <a:t>&gt;</a:t>
            </a:r>
          </a:p>
          <a:p>
            <a:pPr marL="0" indent="0">
              <a:buNone/>
            </a:pPr>
            <a:r>
              <a:rPr lang="en-US" dirty="0"/>
              <a:t>      &lt;</a:t>
            </a:r>
            <a:r>
              <a:rPr lang="en-US" dirty="0" err="1"/>
              <a:t>Modification_Detail</a:t>
            </a:r>
            <a:r>
              <a:rPr lang="en-US" dirty="0"/>
              <a:t>&gt;</a:t>
            </a:r>
          </a:p>
          <a:p>
            <a:pPr marL="0" indent="0">
              <a:buNone/>
            </a:pPr>
            <a:r>
              <a:rPr lang="en-US" dirty="0"/>
              <a:t>        &lt;</a:t>
            </a:r>
            <a:r>
              <a:rPr lang="en-US" dirty="0" err="1"/>
              <a:t>modification_date</a:t>
            </a:r>
            <a:r>
              <a:rPr lang="en-US" dirty="0"/>
              <a:t>&gt;2026-10-15&lt;/</a:t>
            </a:r>
            <a:r>
              <a:rPr lang="en-US" dirty="0" err="1"/>
              <a:t>modification_date</a:t>
            </a:r>
            <a:r>
              <a:rPr lang="en-US" dirty="0"/>
              <a:t>&gt;</a:t>
            </a:r>
          </a:p>
          <a:p>
            <a:pPr marL="0" indent="0">
              <a:buNone/>
            </a:pPr>
            <a:r>
              <a:rPr lang="en-US" dirty="0"/>
              <a:t>        &lt;</a:t>
            </a:r>
            <a:r>
              <a:rPr lang="en-US" dirty="0" err="1"/>
              <a:t>version_id</a:t>
            </a:r>
            <a:r>
              <a:rPr lang="en-US" dirty="0"/>
              <a:t>&gt;1.0&lt;/</a:t>
            </a:r>
            <a:r>
              <a:rPr lang="en-US" dirty="0" err="1"/>
              <a:t>version_id</a:t>
            </a:r>
            <a:r>
              <a:rPr lang="en-US" dirty="0"/>
              <a:t>&gt;</a:t>
            </a:r>
          </a:p>
          <a:p>
            <a:pPr marL="0" indent="0">
              <a:buNone/>
            </a:pPr>
            <a:r>
              <a:rPr lang="en-US" dirty="0"/>
              <a:t>        &lt;description&gt;Initial version&lt;/description&gt;</a:t>
            </a:r>
          </a:p>
          <a:p>
            <a:pPr marL="0" indent="0">
              <a:buNone/>
            </a:pPr>
            <a:r>
              <a:rPr lang="en-US" dirty="0"/>
              <a:t>      &lt;/</a:t>
            </a:r>
            <a:r>
              <a:rPr lang="en-US" dirty="0" err="1"/>
              <a:t>Modification_Detail</a:t>
            </a:r>
            <a:r>
              <a:rPr lang="en-US" dirty="0"/>
              <a:t>&gt;</a:t>
            </a:r>
          </a:p>
          <a:p>
            <a:pPr marL="0" indent="0">
              <a:buNone/>
            </a:pPr>
            <a:r>
              <a:rPr lang="en-US" dirty="0"/>
              <a:t>    &lt;/</a:t>
            </a:r>
            <a:r>
              <a:rPr lang="en-US" dirty="0" err="1"/>
              <a:t>Modification_History</a:t>
            </a:r>
            <a:r>
              <a:rPr lang="en-US" dirty="0"/>
              <a:t>&gt;</a:t>
            </a:r>
          </a:p>
        </p:txBody>
      </p:sp>
    </p:spTree>
    <p:extLst>
      <p:ext uri="{BB962C8B-B14F-4D97-AF65-F5344CB8AC3E}">
        <p14:creationId xmlns:p14="http://schemas.microsoft.com/office/powerpoint/2010/main" val="1590473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22DE-FE25-686A-61B2-EBC646292DA5}"/>
              </a:ext>
            </a:extLst>
          </p:cNvPr>
          <p:cNvSpPr>
            <a:spLocks noGrp="1"/>
          </p:cNvSpPr>
          <p:nvPr>
            <p:ph type="title"/>
          </p:nvPr>
        </p:nvSpPr>
        <p:spPr/>
        <p:txBody>
          <a:bodyPr/>
          <a:lstStyle/>
          <a:p>
            <a:r>
              <a:rPr lang="en-US" dirty="0"/>
              <a:t>All data .xml files</a:t>
            </a:r>
          </a:p>
        </p:txBody>
      </p:sp>
      <p:sp>
        <p:nvSpPr>
          <p:cNvPr id="3" name="Content Placeholder 2">
            <a:extLst>
              <a:ext uri="{FF2B5EF4-FFF2-40B4-BE49-F238E27FC236}">
                <a16:creationId xmlns:a16="http://schemas.microsoft.com/office/drawing/2014/main" id="{ADD4F16A-53E3-EB47-3F2E-4469EF5CB10B}"/>
              </a:ext>
            </a:extLst>
          </p:cNvPr>
          <p:cNvSpPr>
            <a:spLocks noGrp="1"/>
          </p:cNvSpPr>
          <p:nvPr>
            <p:ph idx="1"/>
          </p:nvPr>
        </p:nvSpPr>
        <p:spPr/>
        <p:txBody>
          <a:bodyPr/>
          <a:lstStyle/>
          <a:p>
            <a:r>
              <a:rPr lang="en-US" dirty="0"/>
              <a:t>Suggest adding RA, DEC, airmass, and JD to xml files from FITS headers.</a:t>
            </a:r>
          </a:p>
          <a:p>
            <a:r>
              <a:rPr lang="en-US" dirty="0"/>
              <a:t>Suggest adding a facet for Small Bodies Gas Study like this:</a:t>
            </a:r>
          </a:p>
          <a:p>
            <a:pPr marL="914400" lvl="2" indent="0">
              <a:buNone/>
            </a:pPr>
            <a:r>
              <a:rPr lang="en-US" sz="1600" dirty="0"/>
              <a:t> &lt;</a:t>
            </a:r>
            <a:r>
              <a:rPr lang="en-US" sz="1600" dirty="0" err="1"/>
              <a:t>Science_Facets</a:t>
            </a:r>
            <a:r>
              <a:rPr lang="en-US" sz="1600" dirty="0"/>
              <a:t>&gt;</a:t>
            </a:r>
          </a:p>
          <a:p>
            <a:pPr marL="914400" lvl="2" indent="0">
              <a:buNone/>
            </a:pPr>
            <a:r>
              <a:rPr lang="en-US" sz="1600" dirty="0"/>
              <a:t> 	&lt;</a:t>
            </a:r>
            <a:r>
              <a:rPr lang="en-US" sz="1600" dirty="0" err="1"/>
              <a:t>wavelength_range</a:t>
            </a:r>
            <a:r>
              <a:rPr lang="en-US" sz="1600" dirty="0"/>
              <a:t>&gt;Visible&lt;/</a:t>
            </a:r>
            <a:r>
              <a:rPr lang="en-US" sz="1600" dirty="0" err="1"/>
              <a:t>wavelength_range</a:t>
            </a:r>
            <a:r>
              <a:rPr lang="en-US" sz="1600" dirty="0"/>
              <a:t>&gt;</a:t>
            </a:r>
          </a:p>
          <a:p>
            <a:pPr marL="914400" lvl="2" indent="0">
              <a:buNone/>
            </a:pPr>
            <a:r>
              <a:rPr lang="en-US" sz="1600" dirty="0"/>
              <a:t>        	&lt;</a:t>
            </a:r>
            <a:r>
              <a:rPr lang="en-US" sz="1600" dirty="0" err="1"/>
              <a:t>wavelength_range</a:t>
            </a:r>
            <a:r>
              <a:rPr lang="en-US" sz="1600" dirty="0"/>
              <a:t>&gt;Near Infrared&lt;/</a:t>
            </a:r>
            <a:r>
              <a:rPr lang="en-US" sz="1600" dirty="0" err="1"/>
              <a:t>wavelength_range</a:t>
            </a:r>
            <a:r>
              <a:rPr lang="en-US" sz="1600" dirty="0"/>
              <a:t>&gt;</a:t>
            </a:r>
          </a:p>
          <a:p>
            <a:pPr marL="914400" lvl="2" indent="0">
              <a:buNone/>
            </a:pPr>
            <a:r>
              <a:rPr lang="en-US" sz="1600" dirty="0"/>
              <a:t>        	&lt;domain&gt;Atmosphere&lt;/domain&gt;</a:t>
            </a:r>
          </a:p>
          <a:p>
            <a:pPr marL="914400" lvl="2" indent="0">
              <a:buNone/>
            </a:pPr>
            <a:r>
              <a:rPr lang="en-US" sz="1600" dirty="0"/>
              <a:t>        	&lt;</a:t>
            </a:r>
            <a:r>
              <a:rPr lang="en-US" sz="1600" dirty="0" err="1"/>
              <a:t>discipline_name</a:t>
            </a:r>
            <a:r>
              <a:rPr lang="en-US" sz="1600" dirty="0"/>
              <a:t>&gt;Spectroscopy&lt;/</a:t>
            </a:r>
            <a:r>
              <a:rPr lang="en-US" sz="1600" dirty="0" err="1"/>
              <a:t>discipline_name</a:t>
            </a:r>
            <a:r>
              <a:rPr lang="en-US" sz="1600" dirty="0"/>
              <a:t>&gt;</a:t>
            </a:r>
          </a:p>
          <a:p>
            <a:pPr marL="914400" lvl="2" indent="0">
              <a:buNone/>
            </a:pPr>
            <a:r>
              <a:rPr lang="en-US" sz="1600" dirty="0"/>
              <a:t>        		&lt;facet1&gt;Spectral Image&lt;/facet1&gt;</a:t>
            </a:r>
          </a:p>
          <a:p>
            <a:pPr marL="914400" lvl="2" indent="0">
              <a:buNone/>
            </a:pPr>
            <a:r>
              <a:rPr lang="en-US" sz="1600" dirty="0"/>
              <a:t>	&lt;</a:t>
            </a:r>
            <a:r>
              <a:rPr lang="en-US" sz="1600" dirty="0" err="1"/>
              <a:t>discipline_name</a:t>
            </a:r>
            <a:r>
              <a:rPr lang="en-US" sz="1600" dirty="0"/>
              <a:t>&gt;Small Bodies&lt;/</a:t>
            </a:r>
            <a:r>
              <a:rPr lang="en-US" sz="1600" dirty="0" err="1"/>
              <a:t>discipline_name</a:t>
            </a:r>
            <a:r>
              <a:rPr lang="en-US" sz="1600" dirty="0"/>
              <a:t>&gt;</a:t>
            </a:r>
          </a:p>
          <a:p>
            <a:pPr marL="914400" lvl="2" indent="0">
              <a:buNone/>
            </a:pPr>
            <a:r>
              <a:rPr lang="en-US" sz="1600" dirty="0"/>
              <a:t>                		&lt;facet1&gt;Gas Study&lt;/facet1&gt;</a:t>
            </a:r>
          </a:p>
          <a:p>
            <a:pPr marL="914400" lvl="2" indent="0">
              <a:buNone/>
            </a:pPr>
            <a:r>
              <a:rPr lang="en-US" sz="1500" dirty="0"/>
              <a:t> &lt;/</a:t>
            </a:r>
            <a:r>
              <a:rPr lang="en-US" sz="1500" dirty="0" err="1"/>
              <a:t>Science_Facets</a:t>
            </a:r>
            <a:r>
              <a:rPr lang="en-US" sz="1500" dirty="0"/>
              <a:t>&gt;</a:t>
            </a:r>
          </a:p>
          <a:p>
            <a:endParaRPr lang="en-US" dirty="0"/>
          </a:p>
          <a:p>
            <a:endParaRPr lang="en-US" dirty="0"/>
          </a:p>
          <a:p>
            <a:endParaRPr lang="en-US" dirty="0"/>
          </a:p>
        </p:txBody>
      </p:sp>
    </p:spTree>
    <p:extLst>
      <p:ext uri="{BB962C8B-B14F-4D97-AF65-F5344CB8AC3E}">
        <p14:creationId xmlns:p14="http://schemas.microsoft.com/office/powerpoint/2010/main" val="4245100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5CD1C-A8B6-911C-C5E3-19BAF7294234}"/>
              </a:ext>
            </a:extLst>
          </p:cNvPr>
          <p:cNvSpPr>
            <a:spLocks noGrp="1"/>
          </p:cNvSpPr>
          <p:nvPr>
            <p:ph type="title"/>
          </p:nvPr>
        </p:nvSpPr>
        <p:spPr/>
        <p:txBody>
          <a:bodyPr/>
          <a:lstStyle/>
          <a:p>
            <a:r>
              <a:rPr lang="en-US" dirty="0"/>
              <a:t>Data .xml files cont’d</a:t>
            </a:r>
          </a:p>
        </p:txBody>
      </p:sp>
      <p:sp>
        <p:nvSpPr>
          <p:cNvPr id="3" name="Content Placeholder 2">
            <a:extLst>
              <a:ext uri="{FF2B5EF4-FFF2-40B4-BE49-F238E27FC236}">
                <a16:creationId xmlns:a16="http://schemas.microsoft.com/office/drawing/2014/main" id="{CA578B81-78DF-1692-901D-A62832B55004}"/>
              </a:ext>
            </a:extLst>
          </p:cNvPr>
          <p:cNvSpPr>
            <a:spLocks noGrp="1"/>
          </p:cNvSpPr>
          <p:nvPr>
            <p:ph idx="1"/>
          </p:nvPr>
        </p:nvSpPr>
        <p:spPr>
          <a:xfrm>
            <a:off x="838200" y="1383957"/>
            <a:ext cx="10515600" cy="5288692"/>
          </a:xfrm>
        </p:spPr>
        <p:txBody>
          <a:bodyPr>
            <a:normAutofit fontScale="92500" lnSpcReduction="10000"/>
          </a:bodyPr>
          <a:lstStyle/>
          <a:p>
            <a:pPr marL="0" indent="0">
              <a:lnSpc>
                <a:spcPct val="120000"/>
              </a:lnSpc>
              <a:spcBef>
                <a:spcPts val="0"/>
              </a:spcBef>
              <a:buNone/>
            </a:pPr>
            <a:r>
              <a:rPr lang="en-US" sz="1200" dirty="0"/>
              <a:t> &lt;</a:t>
            </a:r>
            <a:r>
              <a:rPr lang="en-US" sz="1200" dirty="0" err="1"/>
              <a:t>Observing_System</a:t>
            </a:r>
            <a:r>
              <a:rPr lang="en-US" sz="1200" dirty="0"/>
              <a:t>&gt;</a:t>
            </a:r>
          </a:p>
          <a:p>
            <a:pPr marL="0" indent="0">
              <a:lnSpc>
                <a:spcPct val="120000"/>
              </a:lnSpc>
              <a:spcBef>
                <a:spcPts val="0"/>
              </a:spcBef>
              <a:buNone/>
            </a:pPr>
            <a:r>
              <a:rPr lang="en-US" sz="1200" dirty="0"/>
              <a:t>      &lt;</a:t>
            </a:r>
            <a:r>
              <a:rPr lang="en-US" sz="1200" dirty="0" err="1"/>
              <a:t>Observing_System_Component</a:t>
            </a:r>
            <a:r>
              <a:rPr lang="en-US" sz="1200" dirty="0"/>
              <a:t>&gt;</a:t>
            </a:r>
          </a:p>
          <a:p>
            <a:pPr marL="0" indent="0">
              <a:lnSpc>
                <a:spcPct val="120000"/>
              </a:lnSpc>
              <a:spcBef>
                <a:spcPts val="0"/>
              </a:spcBef>
              <a:buNone/>
            </a:pPr>
            <a:r>
              <a:rPr lang="en-US" sz="1200" dirty="0"/>
              <a:t>        &lt;name&gt;McDonald Observatory&lt;/name&gt;</a:t>
            </a:r>
          </a:p>
          <a:p>
            <a:pPr marL="0" indent="0">
              <a:lnSpc>
                <a:spcPct val="120000"/>
              </a:lnSpc>
              <a:spcBef>
                <a:spcPts val="0"/>
              </a:spcBef>
              <a:buNone/>
            </a:pPr>
            <a:r>
              <a:rPr lang="en-US" sz="1200" dirty="0"/>
              <a:t>        &lt;type&gt;</a:t>
            </a:r>
            <a:r>
              <a:rPr lang="en-US" sz="1200" dirty="0">
                <a:highlight>
                  <a:srgbClr val="FF0000"/>
                </a:highlight>
              </a:rPr>
              <a:t>Host</a:t>
            </a:r>
            <a:r>
              <a:rPr lang="en-US" sz="1200" dirty="0"/>
              <a:t>&lt;/type&gt;				</a:t>
            </a:r>
            <a:r>
              <a:rPr lang="en-US" sz="1200" dirty="0">
                <a:highlight>
                  <a:srgbClr val="00FF00"/>
                </a:highlight>
              </a:rPr>
              <a:t>Observatory</a:t>
            </a:r>
          </a:p>
          <a:p>
            <a:pPr marL="0" indent="0">
              <a:lnSpc>
                <a:spcPct val="120000"/>
              </a:lnSpc>
              <a:spcBef>
                <a:spcPts val="0"/>
              </a:spcBef>
              <a:buNone/>
            </a:pPr>
            <a:r>
              <a:rPr lang="en-US" sz="1200" dirty="0"/>
              <a:t>        &lt;</a:t>
            </a:r>
            <a:r>
              <a:rPr lang="en-US" sz="1200" dirty="0" err="1"/>
              <a:t>Internal_Reference</a:t>
            </a:r>
            <a:r>
              <a:rPr lang="en-US" sz="1200" dirty="0"/>
              <a:t>&gt;</a:t>
            </a:r>
          </a:p>
          <a:p>
            <a:pPr marL="0" indent="0">
              <a:lnSpc>
                <a:spcPct val="120000"/>
              </a:lnSpc>
              <a:spcBef>
                <a:spcPts val="0"/>
              </a:spcBef>
              <a:buNone/>
            </a:pPr>
            <a:r>
              <a:rPr lang="en-US" sz="1200" dirty="0"/>
              <a:t>          &lt;</a:t>
            </a:r>
            <a:r>
              <a:rPr lang="en-US" sz="1200" dirty="0" err="1"/>
              <a:t>lid_reference</a:t>
            </a:r>
            <a:r>
              <a:rPr lang="en-US" sz="1200" dirty="0"/>
              <a:t>&gt;</a:t>
            </a:r>
            <a:r>
              <a:rPr lang="en-US" sz="1200" dirty="0" err="1"/>
              <a:t>urn:nasa:pds:context:facility:observatory.mcdonald</a:t>
            </a:r>
            <a:r>
              <a:rPr lang="en-US" sz="1200" dirty="0"/>
              <a:t>&lt;/</a:t>
            </a:r>
            <a:r>
              <a:rPr lang="en-US" sz="1200" dirty="0" err="1"/>
              <a:t>lid_reference</a:t>
            </a:r>
            <a:r>
              <a:rPr lang="en-US" sz="1200" dirty="0"/>
              <a:t>&gt;</a:t>
            </a:r>
          </a:p>
          <a:p>
            <a:pPr marL="0" indent="0">
              <a:lnSpc>
                <a:spcPct val="120000"/>
              </a:lnSpc>
              <a:spcBef>
                <a:spcPts val="0"/>
              </a:spcBef>
              <a:buNone/>
            </a:pPr>
            <a:r>
              <a:rPr lang="en-US" sz="1200" dirty="0"/>
              <a:t>          &lt;</a:t>
            </a:r>
            <a:r>
              <a:rPr lang="en-US" sz="1200" dirty="0" err="1"/>
              <a:t>reference_type</a:t>
            </a:r>
            <a:r>
              <a:rPr lang="en-US" sz="1200" dirty="0"/>
              <a:t>&gt;</a:t>
            </a:r>
            <a:r>
              <a:rPr lang="en-US" sz="1200" dirty="0" err="1"/>
              <a:t>is_facility</a:t>
            </a:r>
            <a:r>
              <a:rPr lang="en-US" sz="1200" dirty="0"/>
              <a:t>&lt;/</a:t>
            </a:r>
            <a:r>
              <a:rPr lang="en-US" sz="1200" dirty="0" err="1"/>
              <a:t>reference_type</a:t>
            </a:r>
            <a:r>
              <a:rPr lang="en-US" sz="1200" dirty="0"/>
              <a:t>&gt;</a:t>
            </a:r>
          </a:p>
          <a:p>
            <a:pPr marL="0" indent="0">
              <a:lnSpc>
                <a:spcPct val="120000"/>
              </a:lnSpc>
              <a:spcBef>
                <a:spcPts val="0"/>
              </a:spcBef>
              <a:buNone/>
            </a:pPr>
            <a:r>
              <a:rPr lang="en-US" sz="1200" dirty="0"/>
              <a:t>        &lt;/</a:t>
            </a:r>
            <a:r>
              <a:rPr lang="en-US" sz="1200" dirty="0" err="1"/>
              <a:t>Internal_Reference</a:t>
            </a:r>
            <a:r>
              <a:rPr lang="en-US" sz="1200" dirty="0"/>
              <a:t>&gt;</a:t>
            </a:r>
          </a:p>
          <a:p>
            <a:pPr marL="0" indent="0">
              <a:lnSpc>
                <a:spcPct val="120000"/>
              </a:lnSpc>
              <a:spcBef>
                <a:spcPts val="0"/>
              </a:spcBef>
              <a:buNone/>
            </a:pPr>
            <a:r>
              <a:rPr lang="en-US" sz="1200" dirty="0"/>
              <a:t>      &lt;/</a:t>
            </a:r>
            <a:r>
              <a:rPr lang="en-US" sz="1200" dirty="0" err="1"/>
              <a:t>Observing_System_Component</a:t>
            </a:r>
            <a:r>
              <a:rPr lang="en-US" sz="1200" dirty="0"/>
              <a:t>&gt;</a:t>
            </a:r>
          </a:p>
          <a:p>
            <a:pPr marL="0" indent="0">
              <a:lnSpc>
                <a:spcPct val="120000"/>
              </a:lnSpc>
              <a:spcBef>
                <a:spcPts val="0"/>
              </a:spcBef>
              <a:buNone/>
            </a:pPr>
            <a:r>
              <a:rPr lang="en-US" sz="1200" dirty="0"/>
              <a:t>      &lt;</a:t>
            </a:r>
            <a:r>
              <a:rPr lang="en-US" sz="1200" dirty="0" err="1"/>
              <a:t>Observing_System_Component</a:t>
            </a:r>
            <a:r>
              <a:rPr lang="en-US" sz="1200" dirty="0"/>
              <a:t>&gt;</a:t>
            </a:r>
          </a:p>
          <a:p>
            <a:pPr marL="0" indent="0">
              <a:lnSpc>
                <a:spcPct val="120000"/>
              </a:lnSpc>
              <a:spcBef>
                <a:spcPts val="0"/>
              </a:spcBef>
              <a:buNone/>
            </a:pPr>
            <a:r>
              <a:rPr lang="en-US" sz="1200" dirty="0"/>
              <a:t>        &lt;name&gt;2.7m Telescope&lt;/name&gt;</a:t>
            </a:r>
          </a:p>
          <a:p>
            <a:pPr marL="0" indent="0">
              <a:lnSpc>
                <a:spcPct val="120000"/>
              </a:lnSpc>
              <a:spcBef>
                <a:spcPts val="0"/>
              </a:spcBef>
              <a:buNone/>
            </a:pPr>
            <a:r>
              <a:rPr lang="en-US" sz="1200" dirty="0"/>
              <a:t>        &lt;type&gt;Telescope&lt;/type&gt;</a:t>
            </a:r>
          </a:p>
          <a:p>
            <a:pPr marL="0" indent="0">
              <a:lnSpc>
                <a:spcPct val="120000"/>
              </a:lnSpc>
              <a:spcBef>
                <a:spcPts val="0"/>
              </a:spcBef>
              <a:buNone/>
            </a:pPr>
            <a:r>
              <a:rPr lang="en-US" sz="1200" dirty="0"/>
              <a:t>        &lt;</a:t>
            </a:r>
            <a:r>
              <a:rPr lang="en-US" sz="1200" dirty="0" err="1"/>
              <a:t>Internal_Reference</a:t>
            </a:r>
            <a:r>
              <a:rPr lang="en-US" sz="1200" dirty="0"/>
              <a:t>&gt;</a:t>
            </a:r>
          </a:p>
          <a:p>
            <a:pPr marL="0" indent="0">
              <a:lnSpc>
                <a:spcPct val="120000"/>
              </a:lnSpc>
              <a:spcBef>
                <a:spcPts val="0"/>
              </a:spcBef>
              <a:buNone/>
            </a:pPr>
            <a:r>
              <a:rPr lang="en-US" sz="1200" dirty="0"/>
              <a:t>          &lt;</a:t>
            </a:r>
            <a:r>
              <a:rPr lang="en-US" sz="1200" dirty="0" err="1"/>
              <a:t>lid_reference</a:t>
            </a:r>
            <a:r>
              <a:rPr lang="en-US" sz="1200" dirty="0"/>
              <a:t>&gt;urn:nasa:pds:context:telescope:</a:t>
            </a:r>
            <a:r>
              <a:rPr lang="en-US" sz="1200" dirty="0">
                <a:highlight>
                  <a:srgbClr val="FF0000"/>
                </a:highlight>
              </a:rPr>
              <a:t>mcdonald.smith2m7</a:t>
            </a:r>
            <a:r>
              <a:rPr lang="en-US" sz="1200" dirty="0"/>
              <a:t>&lt;/</a:t>
            </a:r>
            <a:r>
              <a:rPr lang="en-US" sz="1200" dirty="0" err="1"/>
              <a:t>lid_reference</a:t>
            </a:r>
            <a:r>
              <a:rPr lang="en-US" sz="1200" dirty="0"/>
              <a:t>&gt;		</a:t>
            </a:r>
            <a:r>
              <a:rPr lang="en-US" sz="1200" dirty="0">
                <a:highlight>
                  <a:srgbClr val="00FF00"/>
                </a:highlight>
              </a:rPr>
              <a:t>mcdonald.harlanjsmith_2m7</a:t>
            </a:r>
            <a:r>
              <a:rPr lang="en-US" sz="1200" dirty="0"/>
              <a:t>		</a:t>
            </a:r>
          </a:p>
          <a:p>
            <a:pPr marL="0" indent="0">
              <a:lnSpc>
                <a:spcPct val="120000"/>
              </a:lnSpc>
              <a:spcBef>
                <a:spcPts val="0"/>
              </a:spcBef>
              <a:buNone/>
            </a:pPr>
            <a:r>
              <a:rPr lang="en-US" sz="1200" dirty="0"/>
              <a:t>          &lt;</a:t>
            </a:r>
            <a:r>
              <a:rPr lang="en-US" sz="1200" dirty="0" err="1"/>
              <a:t>reference_type</a:t>
            </a:r>
            <a:r>
              <a:rPr lang="en-US" sz="1200" dirty="0"/>
              <a:t>&gt;</a:t>
            </a:r>
            <a:r>
              <a:rPr lang="en-US" sz="1200" dirty="0" err="1"/>
              <a:t>is_telescope</a:t>
            </a:r>
            <a:r>
              <a:rPr lang="en-US" sz="1200" dirty="0"/>
              <a:t>&lt;/</a:t>
            </a:r>
            <a:r>
              <a:rPr lang="en-US" sz="1200" dirty="0" err="1"/>
              <a:t>reference_type</a:t>
            </a:r>
            <a:r>
              <a:rPr lang="en-US" sz="1200" dirty="0"/>
              <a:t>&gt;</a:t>
            </a:r>
          </a:p>
          <a:p>
            <a:pPr marL="0" indent="0">
              <a:lnSpc>
                <a:spcPct val="120000"/>
              </a:lnSpc>
              <a:spcBef>
                <a:spcPts val="0"/>
              </a:spcBef>
              <a:buNone/>
            </a:pPr>
            <a:r>
              <a:rPr lang="en-US" sz="1200" dirty="0"/>
              <a:t>        &lt;/</a:t>
            </a:r>
            <a:r>
              <a:rPr lang="en-US" sz="1200" dirty="0" err="1"/>
              <a:t>Internal_Reference</a:t>
            </a:r>
            <a:r>
              <a:rPr lang="en-US" sz="1200" dirty="0"/>
              <a:t>&gt;</a:t>
            </a:r>
          </a:p>
          <a:p>
            <a:pPr marL="0" indent="0">
              <a:lnSpc>
                <a:spcPct val="120000"/>
              </a:lnSpc>
              <a:spcBef>
                <a:spcPts val="0"/>
              </a:spcBef>
              <a:buNone/>
            </a:pPr>
            <a:r>
              <a:rPr lang="en-US" sz="1200" dirty="0"/>
              <a:t>      &lt;/</a:t>
            </a:r>
            <a:r>
              <a:rPr lang="en-US" sz="1200" dirty="0" err="1"/>
              <a:t>Observing_System_Component</a:t>
            </a:r>
            <a:r>
              <a:rPr lang="en-US" sz="1200" dirty="0"/>
              <a:t>&gt;</a:t>
            </a:r>
          </a:p>
          <a:p>
            <a:pPr marL="0" indent="0">
              <a:lnSpc>
                <a:spcPct val="120000"/>
              </a:lnSpc>
              <a:spcBef>
                <a:spcPts val="0"/>
              </a:spcBef>
              <a:buNone/>
            </a:pPr>
            <a:r>
              <a:rPr lang="en-US" sz="1200" dirty="0"/>
              <a:t>      &lt;</a:t>
            </a:r>
            <a:r>
              <a:rPr lang="en-US" sz="1200" dirty="0" err="1"/>
              <a:t>Observing_System_Component</a:t>
            </a:r>
            <a:r>
              <a:rPr lang="en-US" sz="1200" dirty="0"/>
              <a:t>&gt;</a:t>
            </a:r>
          </a:p>
          <a:p>
            <a:pPr marL="0" indent="0">
              <a:lnSpc>
                <a:spcPct val="120000"/>
              </a:lnSpc>
              <a:spcBef>
                <a:spcPts val="0"/>
              </a:spcBef>
              <a:buNone/>
            </a:pPr>
            <a:r>
              <a:rPr lang="en-US" sz="1200" dirty="0"/>
              <a:t>        &lt;name&gt;Tull </a:t>
            </a:r>
            <a:r>
              <a:rPr lang="en-US" sz="1200" dirty="0" err="1"/>
              <a:t>Coudé</a:t>
            </a:r>
            <a:r>
              <a:rPr lang="en-US" sz="1200" dirty="0"/>
              <a:t> Spectrograph&lt;/name&gt;</a:t>
            </a:r>
          </a:p>
          <a:p>
            <a:pPr marL="0" indent="0">
              <a:lnSpc>
                <a:spcPct val="120000"/>
              </a:lnSpc>
              <a:spcBef>
                <a:spcPts val="0"/>
              </a:spcBef>
              <a:buNone/>
            </a:pPr>
            <a:r>
              <a:rPr lang="en-US" sz="1200" dirty="0"/>
              <a:t>        &lt;type&gt;Instrument&lt;/type&gt;</a:t>
            </a:r>
          </a:p>
          <a:p>
            <a:pPr marL="0" indent="0">
              <a:lnSpc>
                <a:spcPct val="120000"/>
              </a:lnSpc>
              <a:spcBef>
                <a:spcPts val="0"/>
              </a:spcBef>
              <a:buNone/>
            </a:pPr>
            <a:r>
              <a:rPr lang="en-US" sz="1200" dirty="0"/>
              <a:t>        &lt;</a:t>
            </a:r>
            <a:r>
              <a:rPr lang="en-US" sz="1200" dirty="0" err="1"/>
              <a:t>Internal_Reference</a:t>
            </a:r>
            <a:r>
              <a:rPr lang="en-US" sz="1200" dirty="0"/>
              <a:t>&gt;</a:t>
            </a:r>
          </a:p>
          <a:p>
            <a:pPr marL="0" indent="0">
              <a:lnSpc>
                <a:spcPct val="120000"/>
              </a:lnSpc>
              <a:spcBef>
                <a:spcPts val="0"/>
              </a:spcBef>
              <a:buNone/>
            </a:pPr>
            <a:r>
              <a:rPr lang="en-US" sz="1200" dirty="0"/>
              <a:t>          &lt;</a:t>
            </a:r>
            <a:r>
              <a:rPr lang="en-US" sz="1200" dirty="0" err="1"/>
              <a:t>lid_reference</a:t>
            </a:r>
            <a:r>
              <a:rPr lang="en-US" sz="1200" dirty="0"/>
              <a:t>&gt;urn:nasa:pds:context:instrument:mcdonald.harlanjsmith_2m7.tull_coude_spectrograph&lt;/</a:t>
            </a:r>
            <a:r>
              <a:rPr lang="en-US" sz="1200" dirty="0" err="1"/>
              <a:t>lid_reference</a:t>
            </a:r>
            <a:r>
              <a:rPr lang="en-US" sz="1200" dirty="0"/>
              <a:t>&gt;</a:t>
            </a:r>
          </a:p>
          <a:p>
            <a:pPr marL="0" indent="0">
              <a:lnSpc>
                <a:spcPct val="120000"/>
              </a:lnSpc>
              <a:spcBef>
                <a:spcPts val="0"/>
              </a:spcBef>
              <a:buNone/>
            </a:pPr>
            <a:r>
              <a:rPr lang="en-US" sz="1200" dirty="0"/>
              <a:t>          &lt;</a:t>
            </a:r>
            <a:r>
              <a:rPr lang="en-US" sz="1200" dirty="0" err="1"/>
              <a:t>reference_type</a:t>
            </a:r>
            <a:r>
              <a:rPr lang="en-US" sz="1200" dirty="0"/>
              <a:t>&gt;</a:t>
            </a:r>
            <a:r>
              <a:rPr lang="en-US" sz="1200" dirty="0" err="1">
                <a:highlight>
                  <a:srgbClr val="FF0000"/>
                </a:highlight>
              </a:rPr>
              <a:t>is_telescope</a:t>
            </a:r>
            <a:r>
              <a:rPr lang="en-US" sz="1200" dirty="0"/>
              <a:t>&lt;/</a:t>
            </a:r>
            <a:r>
              <a:rPr lang="en-US" sz="1200" dirty="0" err="1"/>
              <a:t>reference_type</a:t>
            </a:r>
            <a:r>
              <a:rPr lang="en-US" sz="1200" dirty="0"/>
              <a:t>&gt;			</a:t>
            </a:r>
            <a:r>
              <a:rPr lang="en-US" sz="1200" dirty="0" err="1">
                <a:highlight>
                  <a:srgbClr val="00FF00"/>
                </a:highlight>
              </a:rPr>
              <a:t>is_instrument</a:t>
            </a:r>
            <a:endParaRPr lang="en-US" sz="1200" dirty="0">
              <a:highlight>
                <a:srgbClr val="00FF00"/>
              </a:highlight>
            </a:endParaRPr>
          </a:p>
          <a:p>
            <a:pPr marL="0" indent="0">
              <a:lnSpc>
                <a:spcPct val="120000"/>
              </a:lnSpc>
              <a:spcBef>
                <a:spcPts val="0"/>
              </a:spcBef>
              <a:buNone/>
            </a:pPr>
            <a:r>
              <a:rPr lang="en-US" sz="1200" dirty="0"/>
              <a:t>        &lt;/</a:t>
            </a:r>
            <a:r>
              <a:rPr lang="en-US" sz="1200" dirty="0" err="1"/>
              <a:t>Internal_Reference</a:t>
            </a:r>
            <a:r>
              <a:rPr lang="en-US" sz="1200" dirty="0"/>
              <a:t>&gt;</a:t>
            </a:r>
          </a:p>
          <a:p>
            <a:pPr marL="0" indent="0">
              <a:lnSpc>
                <a:spcPct val="120000"/>
              </a:lnSpc>
              <a:spcBef>
                <a:spcPts val="0"/>
              </a:spcBef>
              <a:buNone/>
            </a:pPr>
            <a:r>
              <a:rPr lang="en-US" sz="1200" dirty="0"/>
              <a:t>      &lt;/</a:t>
            </a:r>
            <a:r>
              <a:rPr lang="en-US" sz="1200" dirty="0" err="1"/>
              <a:t>Observing_System_Component</a:t>
            </a:r>
            <a:r>
              <a:rPr lang="en-US" sz="1200" dirty="0"/>
              <a:t>&gt;</a:t>
            </a:r>
          </a:p>
          <a:p>
            <a:pPr marL="0" indent="0">
              <a:lnSpc>
                <a:spcPct val="120000"/>
              </a:lnSpc>
              <a:spcBef>
                <a:spcPts val="0"/>
              </a:spcBef>
              <a:buNone/>
            </a:pPr>
            <a:r>
              <a:rPr lang="en-US" sz="1200" dirty="0"/>
              <a:t>    &lt;/</a:t>
            </a:r>
            <a:r>
              <a:rPr lang="en-US" sz="1200" dirty="0" err="1"/>
              <a:t>Observing_System</a:t>
            </a:r>
            <a:r>
              <a:rPr lang="en-US" sz="1200" dirty="0"/>
              <a:t>&gt;</a:t>
            </a:r>
          </a:p>
        </p:txBody>
      </p:sp>
    </p:spTree>
    <p:extLst>
      <p:ext uri="{BB962C8B-B14F-4D97-AF65-F5344CB8AC3E}">
        <p14:creationId xmlns:p14="http://schemas.microsoft.com/office/powerpoint/2010/main" val="2330855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7AE1-4A70-DC4F-817A-0DBEACE61B05}"/>
              </a:ext>
            </a:extLst>
          </p:cNvPr>
          <p:cNvSpPr>
            <a:spLocks noGrp="1"/>
          </p:cNvSpPr>
          <p:nvPr>
            <p:ph type="title"/>
          </p:nvPr>
        </p:nvSpPr>
        <p:spPr/>
        <p:txBody>
          <a:bodyPr/>
          <a:lstStyle/>
          <a:p>
            <a:r>
              <a:rPr lang="en-US" dirty="0"/>
              <a:t>Data files explored</a:t>
            </a:r>
          </a:p>
        </p:txBody>
      </p:sp>
      <p:sp>
        <p:nvSpPr>
          <p:cNvPr id="3" name="Content Placeholder 2">
            <a:extLst>
              <a:ext uri="{FF2B5EF4-FFF2-40B4-BE49-F238E27FC236}">
                <a16:creationId xmlns:a16="http://schemas.microsoft.com/office/drawing/2014/main" id="{9DF1D718-797F-4176-3A7E-FCC157ADC8C3}"/>
              </a:ext>
            </a:extLst>
          </p:cNvPr>
          <p:cNvSpPr>
            <a:spLocks noGrp="1"/>
          </p:cNvSpPr>
          <p:nvPr>
            <p:ph idx="1"/>
          </p:nvPr>
        </p:nvSpPr>
        <p:spPr/>
        <p:txBody>
          <a:bodyPr/>
          <a:lstStyle/>
          <a:p>
            <a:r>
              <a:rPr lang="en-US" dirty="0"/>
              <a:t>Data files could be opened and displayed with PDS4 Viewer</a:t>
            </a:r>
          </a:p>
          <a:p>
            <a:r>
              <a:rPr lang="en-US" dirty="0"/>
              <a:t>Made some basic comparisons between data files I accessed and plots included in the documentation with the collection and data previously archived with PDS (e.g., </a:t>
            </a:r>
            <a:r>
              <a:rPr lang="en-US" dirty="0" err="1"/>
              <a:t>deVico</a:t>
            </a:r>
            <a:r>
              <a:rPr lang="en-US" dirty="0"/>
              <a:t>)</a:t>
            </a:r>
          </a:p>
          <a:p>
            <a:r>
              <a:rPr lang="en-US" dirty="0"/>
              <a:t>No problems with data found</a:t>
            </a:r>
          </a:p>
        </p:txBody>
      </p:sp>
    </p:spTree>
    <p:extLst>
      <p:ext uri="{BB962C8B-B14F-4D97-AF65-F5344CB8AC3E}">
        <p14:creationId xmlns:p14="http://schemas.microsoft.com/office/powerpoint/2010/main" val="637041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D4024C-A695-ABBD-EE19-7B9CA9D577F8}"/>
              </a:ext>
            </a:extLst>
          </p:cNvPr>
          <p:cNvPicPr>
            <a:picLocks/>
          </p:cNvPicPr>
          <p:nvPr/>
        </p:nvPicPr>
        <p:blipFill>
          <a:blip r:embed="rId3"/>
          <a:stretch>
            <a:fillRect/>
          </a:stretch>
        </p:blipFill>
        <p:spPr>
          <a:xfrm>
            <a:off x="1245190" y="3867665"/>
            <a:ext cx="10946810" cy="2990335"/>
          </a:xfrm>
          <a:prstGeom prst="rect">
            <a:avLst/>
          </a:prstGeom>
        </p:spPr>
      </p:pic>
      <p:sp>
        <p:nvSpPr>
          <p:cNvPr id="2" name="Title 1">
            <a:extLst>
              <a:ext uri="{FF2B5EF4-FFF2-40B4-BE49-F238E27FC236}">
                <a16:creationId xmlns:a16="http://schemas.microsoft.com/office/drawing/2014/main" id="{85BEB4DE-5D5C-1973-0630-A2F8D92855E1}"/>
              </a:ext>
            </a:extLst>
          </p:cNvPr>
          <p:cNvSpPr>
            <a:spLocks noGrp="1"/>
          </p:cNvSpPr>
          <p:nvPr>
            <p:ph type="title"/>
          </p:nvPr>
        </p:nvSpPr>
        <p:spPr>
          <a:xfrm>
            <a:off x="0" y="141288"/>
            <a:ext cx="12192000" cy="783746"/>
          </a:xfrm>
        </p:spPr>
        <p:txBody>
          <a:bodyPr>
            <a:normAutofit/>
          </a:bodyPr>
          <a:lstStyle/>
          <a:p>
            <a:pPr algn="ctr"/>
            <a:r>
              <a:rPr lang="en-US" sz="2400" dirty="0"/>
              <a:t>Plotting 21P_Giacobini-Zinner/gz0003.fits compared to </a:t>
            </a:r>
            <a:r>
              <a:rPr lang="en-US" sz="2400" dirty="0" err="1"/>
              <a:t>survey.pdf</a:t>
            </a:r>
            <a:r>
              <a:rPr lang="en-US" sz="2400" dirty="0"/>
              <a:t> Fig. 2 (‘picket fence’)</a:t>
            </a:r>
          </a:p>
        </p:txBody>
      </p:sp>
      <p:pic>
        <p:nvPicPr>
          <p:cNvPr id="5" name="Content Placeholder 4">
            <a:extLst>
              <a:ext uri="{FF2B5EF4-FFF2-40B4-BE49-F238E27FC236}">
                <a16:creationId xmlns:a16="http://schemas.microsoft.com/office/drawing/2014/main" id="{D2DAF13F-75F7-8F36-0C06-C17550879F6A}"/>
              </a:ext>
            </a:extLst>
          </p:cNvPr>
          <p:cNvPicPr>
            <a:picLocks noGrp="1" noChangeAspect="1"/>
          </p:cNvPicPr>
          <p:nvPr>
            <p:ph idx="1"/>
          </p:nvPr>
        </p:nvPicPr>
        <p:blipFill>
          <a:blip r:embed="rId4"/>
          <a:stretch>
            <a:fillRect/>
          </a:stretch>
        </p:blipFill>
        <p:spPr>
          <a:xfrm>
            <a:off x="838200" y="878383"/>
            <a:ext cx="10515600" cy="3215817"/>
          </a:xfrm>
          <a:prstGeom prst="rect">
            <a:avLst/>
          </a:prstGeom>
        </p:spPr>
      </p:pic>
      <p:sp>
        <p:nvSpPr>
          <p:cNvPr id="6" name="TextBox 5">
            <a:extLst>
              <a:ext uri="{FF2B5EF4-FFF2-40B4-BE49-F238E27FC236}">
                <a16:creationId xmlns:a16="http://schemas.microsoft.com/office/drawing/2014/main" id="{3D0EA38A-D2B8-3E0B-EE88-335C4CE7EE97}"/>
              </a:ext>
            </a:extLst>
          </p:cNvPr>
          <p:cNvSpPr txBox="1"/>
          <p:nvPr/>
        </p:nvSpPr>
        <p:spPr>
          <a:xfrm>
            <a:off x="5349316" y="3429000"/>
            <a:ext cx="2343142" cy="369332"/>
          </a:xfrm>
          <a:prstGeom prst="rect">
            <a:avLst/>
          </a:prstGeom>
          <a:noFill/>
        </p:spPr>
        <p:txBody>
          <a:bodyPr wrap="none" rtlCol="0">
            <a:spAutoFit/>
          </a:bodyPr>
          <a:lstStyle/>
          <a:p>
            <a:r>
              <a:rPr lang="en-US" dirty="0">
                <a:solidFill>
                  <a:schemeClr val="bg1"/>
                </a:solidFill>
              </a:rPr>
              <a:t>Wavelength (microns)</a:t>
            </a:r>
          </a:p>
        </p:txBody>
      </p:sp>
    </p:spTree>
    <p:extLst>
      <p:ext uri="{BB962C8B-B14F-4D97-AF65-F5344CB8AC3E}">
        <p14:creationId xmlns:p14="http://schemas.microsoft.com/office/powerpoint/2010/main" val="1783132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B3775-FCEA-F1CD-6A98-5A85A265E3EF}"/>
              </a:ext>
            </a:extLst>
          </p:cNvPr>
          <p:cNvSpPr>
            <a:spLocks noGrp="1"/>
          </p:cNvSpPr>
          <p:nvPr>
            <p:ph type="title"/>
          </p:nvPr>
        </p:nvSpPr>
        <p:spPr>
          <a:xfrm>
            <a:off x="838200" y="130346"/>
            <a:ext cx="10515600" cy="672843"/>
          </a:xfrm>
        </p:spPr>
        <p:txBody>
          <a:bodyPr>
            <a:normAutofit fontScale="90000"/>
          </a:bodyPr>
          <a:lstStyle/>
          <a:p>
            <a:pPr algn="ctr"/>
            <a:r>
              <a:rPr lang="en-US" dirty="0"/>
              <a:t>C_2001Q4_NEAT: 2001Q40002.xml + .fits</a:t>
            </a:r>
          </a:p>
        </p:txBody>
      </p:sp>
      <p:pic>
        <p:nvPicPr>
          <p:cNvPr id="5" name="Content Placeholder 4">
            <a:extLst>
              <a:ext uri="{FF2B5EF4-FFF2-40B4-BE49-F238E27FC236}">
                <a16:creationId xmlns:a16="http://schemas.microsoft.com/office/drawing/2014/main" id="{A7F1782C-2327-1EA1-8374-D2D602F33D57}"/>
              </a:ext>
            </a:extLst>
          </p:cNvPr>
          <p:cNvPicPr>
            <a:picLocks noGrp="1" noChangeAspect="1"/>
          </p:cNvPicPr>
          <p:nvPr>
            <p:ph idx="1"/>
          </p:nvPr>
        </p:nvPicPr>
        <p:blipFill>
          <a:blip r:embed="rId2"/>
          <a:stretch>
            <a:fillRect/>
          </a:stretch>
        </p:blipFill>
        <p:spPr>
          <a:xfrm>
            <a:off x="2619632" y="785084"/>
            <a:ext cx="6388444" cy="5910357"/>
          </a:xfrm>
          <a:prstGeom prst="rect">
            <a:avLst/>
          </a:prstGeom>
        </p:spPr>
      </p:pic>
      <p:sp>
        <p:nvSpPr>
          <p:cNvPr id="6" name="TextBox 5">
            <a:extLst>
              <a:ext uri="{FF2B5EF4-FFF2-40B4-BE49-F238E27FC236}">
                <a16:creationId xmlns:a16="http://schemas.microsoft.com/office/drawing/2014/main" id="{5B5FB751-D161-15C7-655F-DDA3C933F23F}"/>
              </a:ext>
            </a:extLst>
          </p:cNvPr>
          <p:cNvSpPr txBox="1"/>
          <p:nvPr/>
        </p:nvSpPr>
        <p:spPr>
          <a:xfrm>
            <a:off x="98855" y="2792627"/>
            <a:ext cx="3157339" cy="369332"/>
          </a:xfrm>
          <a:prstGeom prst="rect">
            <a:avLst/>
          </a:prstGeom>
          <a:noFill/>
        </p:spPr>
        <p:txBody>
          <a:bodyPr wrap="none" rtlCol="0">
            <a:spAutoFit/>
          </a:bodyPr>
          <a:lstStyle/>
          <a:p>
            <a:r>
              <a:rPr lang="en-US" dirty="0"/>
              <a:t>Opening file with PDS4 Viewer</a:t>
            </a:r>
          </a:p>
        </p:txBody>
      </p:sp>
    </p:spTree>
    <p:extLst>
      <p:ext uri="{BB962C8B-B14F-4D97-AF65-F5344CB8AC3E}">
        <p14:creationId xmlns:p14="http://schemas.microsoft.com/office/powerpoint/2010/main" val="2071776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EF9FB-769A-980A-2D23-5A81B235B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E5D9D-04C4-347B-C6AE-9387E768FA35}"/>
              </a:ext>
            </a:extLst>
          </p:cNvPr>
          <p:cNvSpPr>
            <a:spLocks noGrp="1"/>
          </p:cNvSpPr>
          <p:nvPr>
            <p:ph type="title"/>
          </p:nvPr>
        </p:nvSpPr>
        <p:spPr>
          <a:xfrm>
            <a:off x="838200" y="130346"/>
            <a:ext cx="10515600" cy="672843"/>
          </a:xfrm>
        </p:spPr>
        <p:txBody>
          <a:bodyPr>
            <a:normAutofit fontScale="90000"/>
          </a:bodyPr>
          <a:lstStyle/>
          <a:p>
            <a:pPr algn="ctr"/>
            <a:r>
              <a:rPr lang="en-US" dirty="0"/>
              <a:t>C_2001Q4_NEAT: 2001Q40002.xml + .fits</a:t>
            </a:r>
          </a:p>
        </p:txBody>
      </p:sp>
      <p:pic>
        <p:nvPicPr>
          <p:cNvPr id="5" name="Content Placeholder 4">
            <a:extLst>
              <a:ext uri="{FF2B5EF4-FFF2-40B4-BE49-F238E27FC236}">
                <a16:creationId xmlns:a16="http://schemas.microsoft.com/office/drawing/2014/main" id="{293839B0-500B-1769-E21F-2BBA1754B8C2}"/>
              </a:ext>
            </a:extLst>
          </p:cNvPr>
          <p:cNvPicPr>
            <a:picLocks noGrp="1" noChangeAspect="1"/>
          </p:cNvPicPr>
          <p:nvPr>
            <p:ph idx="1"/>
          </p:nvPr>
        </p:nvPicPr>
        <p:blipFill>
          <a:blip r:embed="rId2"/>
          <a:stretch>
            <a:fillRect/>
          </a:stretch>
        </p:blipFill>
        <p:spPr>
          <a:xfrm>
            <a:off x="2619632" y="785084"/>
            <a:ext cx="6388444" cy="5910357"/>
          </a:xfrm>
          <a:prstGeom prst="rect">
            <a:avLst/>
          </a:prstGeom>
        </p:spPr>
      </p:pic>
      <p:sp>
        <p:nvSpPr>
          <p:cNvPr id="6" name="TextBox 5">
            <a:extLst>
              <a:ext uri="{FF2B5EF4-FFF2-40B4-BE49-F238E27FC236}">
                <a16:creationId xmlns:a16="http://schemas.microsoft.com/office/drawing/2014/main" id="{B222985E-9449-B1A9-5682-3859CF897CC4}"/>
              </a:ext>
            </a:extLst>
          </p:cNvPr>
          <p:cNvSpPr txBox="1"/>
          <p:nvPr/>
        </p:nvSpPr>
        <p:spPr>
          <a:xfrm>
            <a:off x="98855" y="2792627"/>
            <a:ext cx="3157339" cy="369332"/>
          </a:xfrm>
          <a:prstGeom prst="rect">
            <a:avLst/>
          </a:prstGeom>
          <a:noFill/>
        </p:spPr>
        <p:txBody>
          <a:bodyPr wrap="none" rtlCol="0">
            <a:spAutoFit/>
          </a:bodyPr>
          <a:lstStyle/>
          <a:p>
            <a:r>
              <a:rPr lang="en-US" dirty="0"/>
              <a:t>Opening file with PDS4 Viewer</a:t>
            </a:r>
          </a:p>
        </p:txBody>
      </p:sp>
      <p:grpSp>
        <p:nvGrpSpPr>
          <p:cNvPr id="16" name="Group 15">
            <a:extLst>
              <a:ext uri="{FF2B5EF4-FFF2-40B4-BE49-F238E27FC236}">
                <a16:creationId xmlns:a16="http://schemas.microsoft.com/office/drawing/2014/main" id="{F906CF45-56D0-8B22-C211-73170A2167BB}"/>
              </a:ext>
            </a:extLst>
          </p:cNvPr>
          <p:cNvGrpSpPr/>
          <p:nvPr/>
        </p:nvGrpSpPr>
        <p:grpSpPr>
          <a:xfrm>
            <a:off x="2839838" y="1786071"/>
            <a:ext cx="9467492" cy="4935406"/>
            <a:chOff x="2839838" y="1786071"/>
            <a:chExt cx="9467492" cy="4935406"/>
          </a:xfrm>
        </p:grpSpPr>
        <p:pic>
          <p:nvPicPr>
            <p:cNvPr id="8" name="Picture 7">
              <a:extLst>
                <a:ext uri="{FF2B5EF4-FFF2-40B4-BE49-F238E27FC236}">
                  <a16:creationId xmlns:a16="http://schemas.microsoft.com/office/drawing/2014/main" id="{FF2B3052-32B3-7B9A-3A5E-97974CE77304}"/>
                </a:ext>
              </a:extLst>
            </p:cNvPr>
            <p:cNvPicPr>
              <a:picLocks noChangeAspect="1"/>
            </p:cNvPicPr>
            <p:nvPr/>
          </p:nvPicPr>
          <p:blipFill>
            <a:blip r:embed="rId3"/>
            <a:srcRect l="1608" t="2054" b="2233"/>
            <a:stretch>
              <a:fillRect/>
            </a:stretch>
          </p:blipFill>
          <p:spPr>
            <a:xfrm>
              <a:off x="7753386" y="3855309"/>
              <a:ext cx="4305436" cy="2866168"/>
            </a:xfrm>
            <a:prstGeom prst="rect">
              <a:avLst/>
            </a:prstGeom>
          </p:spPr>
        </p:pic>
        <p:sp>
          <p:nvSpPr>
            <p:cNvPr id="9" name="TextBox 8">
              <a:extLst>
                <a:ext uri="{FF2B5EF4-FFF2-40B4-BE49-F238E27FC236}">
                  <a16:creationId xmlns:a16="http://schemas.microsoft.com/office/drawing/2014/main" id="{AAF982EC-64DD-41B9-4CF8-347CD84A3F58}"/>
                </a:ext>
              </a:extLst>
            </p:cNvPr>
            <p:cNvSpPr txBox="1"/>
            <p:nvPr/>
          </p:nvSpPr>
          <p:spPr>
            <a:xfrm>
              <a:off x="8456142" y="3208978"/>
              <a:ext cx="3851188" cy="646331"/>
            </a:xfrm>
            <a:prstGeom prst="rect">
              <a:avLst/>
            </a:prstGeom>
            <a:noFill/>
          </p:spPr>
          <p:txBody>
            <a:bodyPr wrap="square" rtlCol="0">
              <a:spAutoFit/>
            </a:bodyPr>
            <a:lstStyle/>
            <a:p>
              <a:pPr algn="ctr"/>
              <a:r>
                <a:rPr lang="en-US" dirty="0"/>
                <a:t>Compared to Fig. 1 (example comet spectrum) in documentation</a:t>
              </a:r>
            </a:p>
          </p:txBody>
        </p:sp>
        <p:sp>
          <p:nvSpPr>
            <p:cNvPr id="10" name="TextBox 9">
              <a:extLst>
                <a:ext uri="{FF2B5EF4-FFF2-40B4-BE49-F238E27FC236}">
                  <a16:creationId xmlns:a16="http://schemas.microsoft.com/office/drawing/2014/main" id="{32C4A6FA-C157-7087-D7A7-9AEB7332E976}"/>
                </a:ext>
              </a:extLst>
            </p:cNvPr>
            <p:cNvSpPr txBox="1"/>
            <p:nvPr/>
          </p:nvSpPr>
          <p:spPr>
            <a:xfrm>
              <a:off x="2839838" y="1786071"/>
              <a:ext cx="399468" cy="276999"/>
            </a:xfrm>
            <a:prstGeom prst="rect">
              <a:avLst/>
            </a:prstGeom>
            <a:noFill/>
          </p:spPr>
          <p:txBody>
            <a:bodyPr wrap="none" rtlCol="0">
              <a:spAutoFit/>
            </a:bodyPr>
            <a:lstStyle/>
            <a:p>
              <a:r>
                <a:rPr lang="en-US" sz="1200" dirty="0"/>
                <a:t>CN</a:t>
              </a:r>
            </a:p>
          </p:txBody>
        </p:sp>
        <p:sp>
          <p:nvSpPr>
            <p:cNvPr id="11" name="TextBox 10">
              <a:extLst>
                <a:ext uri="{FF2B5EF4-FFF2-40B4-BE49-F238E27FC236}">
                  <a16:creationId xmlns:a16="http://schemas.microsoft.com/office/drawing/2014/main" id="{203A6A79-8EA0-864F-6925-BBA183A84F09}"/>
                </a:ext>
              </a:extLst>
            </p:cNvPr>
            <p:cNvSpPr txBox="1"/>
            <p:nvPr/>
          </p:nvSpPr>
          <p:spPr>
            <a:xfrm>
              <a:off x="2873501" y="2414218"/>
              <a:ext cx="344966" cy="276999"/>
            </a:xfrm>
            <a:prstGeom prst="rect">
              <a:avLst/>
            </a:prstGeom>
            <a:noFill/>
          </p:spPr>
          <p:txBody>
            <a:bodyPr wrap="none" rtlCol="0">
              <a:spAutoFit/>
            </a:bodyPr>
            <a:lstStyle/>
            <a:p>
              <a:r>
                <a:rPr lang="en-US" sz="1200" dirty="0"/>
                <a:t>C</a:t>
              </a:r>
              <a:r>
                <a:rPr lang="en-US" sz="1200" baseline="-25000" dirty="0"/>
                <a:t>2</a:t>
              </a:r>
            </a:p>
          </p:txBody>
        </p:sp>
        <p:sp>
          <p:nvSpPr>
            <p:cNvPr id="12" name="TextBox 11">
              <a:extLst>
                <a:ext uri="{FF2B5EF4-FFF2-40B4-BE49-F238E27FC236}">
                  <a16:creationId xmlns:a16="http://schemas.microsoft.com/office/drawing/2014/main" id="{1254578D-B8B8-5C16-139F-B7376D542E48}"/>
                </a:ext>
              </a:extLst>
            </p:cNvPr>
            <p:cNvSpPr txBox="1"/>
            <p:nvPr/>
          </p:nvSpPr>
          <p:spPr>
            <a:xfrm>
              <a:off x="2873501" y="1937682"/>
              <a:ext cx="344966" cy="276999"/>
            </a:xfrm>
            <a:prstGeom prst="rect">
              <a:avLst/>
            </a:prstGeom>
            <a:noFill/>
          </p:spPr>
          <p:txBody>
            <a:bodyPr wrap="none" rtlCol="0">
              <a:spAutoFit/>
            </a:bodyPr>
            <a:lstStyle/>
            <a:p>
              <a:r>
                <a:rPr lang="en-US" sz="1200" dirty="0"/>
                <a:t>C</a:t>
              </a:r>
              <a:r>
                <a:rPr lang="en-US" sz="1200" baseline="-25000" dirty="0"/>
                <a:t>3</a:t>
              </a:r>
            </a:p>
          </p:txBody>
        </p:sp>
        <p:sp>
          <p:nvSpPr>
            <p:cNvPr id="13" name="TextBox 12">
              <a:extLst>
                <a:ext uri="{FF2B5EF4-FFF2-40B4-BE49-F238E27FC236}">
                  <a16:creationId xmlns:a16="http://schemas.microsoft.com/office/drawing/2014/main" id="{0D48B1F5-C6D3-1021-DB88-FC29267874D6}"/>
                </a:ext>
              </a:extLst>
            </p:cNvPr>
            <p:cNvSpPr txBox="1"/>
            <p:nvPr/>
          </p:nvSpPr>
          <p:spPr>
            <a:xfrm>
              <a:off x="2839838" y="2213053"/>
              <a:ext cx="399468" cy="276999"/>
            </a:xfrm>
            <a:prstGeom prst="rect">
              <a:avLst/>
            </a:prstGeom>
            <a:noFill/>
          </p:spPr>
          <p:txBody>
            <a:bodyPr wrap="none" rtlCol="0">
              <a:spAutoFit/>
            </a:bodyPr>
            <a:lstStyle/>
            <a:p>
              <a:r>
                <a:rPr lang="en-US" sz="1200" dirty="0"/>
                <a:t>CH</a:t>
              </a:r>
              <a:endParaRPr lang="en-US" sz="1200" baseline="-25000" dirty="0"/>
            </a:p>
          </p:txBody>
        </p:sp>
        <p:sp>
          <p:nvSpPr>
            <p:cNvPr id="14" name="TextBox 13">
              <a:extLst>
                <a:ext uri="{FF2B5EF4-FFF2-40B4-BE49-F238E27FC236}">
                  <a16:creationId xmlns:a16="http://schemas.microsoft.com/office/drawing/2014/main" id="{27FFF639-028C-51DE-2309-A71FC8401A56}"/>
                </a:ext>
              </a:extLst>
            </p:cNvPr>
            <p:cNvSpPr txBox="1"/>
            <p:nvPr/>
          </p:nvSpPr>
          <p:spPr>
            <a:xfrm>
              <a:off x="2839838" y="2091924"/>
              <a:ext cx="399468" cy="276999"/>
            </a:xfrm>
            <a:prstGeom prst="rect">
              <a:avLst/>
            </a:prstGeom>
            <a:noFill/>
          </p:spPr>
          <p:txBody>
            <a:bodyPr wrap="none" rtlCol="0">
              <a:spAutoFit/>
            </a:bodyPr>
            <a:lstStyle/>
            <a:p>
              <a:r>
                <a:rPr lang="en-US" sz="1200" dirty="0"/>
                <a:t>CN</a:t>
              </a:r>
            </a:p>
          </p:txBody>
        </p:sp>
        <p:sp>
          <p:nvSpPr>
            <p:cNvPr id="15" name="TextBox 14">
              <a:extLst>
                <a:ext uri="{FF2B5EF4-FFF2-40B4-BE49-F238E27FC236}">
                  <a16:creationId xmlns:a16="http://schemas.microsoft.com/office/drawing/2014/main" id="{79EB9076-0280-F2F8-C327-55B1F5D33E18}"/>
                </a:ext>
              </a:extLst>
            </p:cNvPr>
            <p:cNvSpPr txBox="1"/>
            <p:nvPr/>
          </p:nvSpPr>
          <p:spPr>
            <a:xfrm>
              <a:off x="2873501" y="2630416"/>
              <a:ext cx="386644" cy="276999"/>
            </a:xfrm>
            <a:prstGeom prst="rect">
              <a:avLst/>
            </a:prstGeom>
            <a:noFill/>
          </p:spPr>
          <p:txBody>
            <a:bodyPr wrap="square" rtlCol="0">
              <a:spAutoFit/>
            </a:bodyPr>
            <a:lstStyle/>
            <a:p>
              <a:r>
                <a:rPr lang="en-US" sz="1200" dirty="0"/>
                <a:t>C</a:t>
              </a:r>
              <a:r>
                <a:rPr lang="en-US" sz="1200" baseline="-25000" dirty="0"/>
                <a:t>2</a:t>
              </a:r>
            </a:p>
          </p:txBody>
        </p:sp>
      </p:grpSp>
    </p:spTree>
    <p:extLst>
      <p:ext uri="{BB962C8B-B14F-4D97-AF65-F5344CB8AC3E}">
        <p14:creationId xmlns:p14="http://schemas.microsoft.com/office/powerpoint/2010/main" val="4160611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733686-F16E-FB46-2EE9-3AB7406F02F6}"/>
              </a:ext>
            </a:extLst>
          </p:cNvPr>
          <p:cNvPicPr>
            <a:picLocks noChangeAspect="1"/>
          </p:cNvPicPr>
          <p:nvPr/>
        </p:nvPicPr>
        <p:blipFill>
          <a:blip r:embed="rId2"/>
          <a:srcRect t="5357" b="6859"/>
          <a:stretch>
            <a:fillRect/>
          </a:stretch>
        </p:blipFill>
        <p:spPr>
          <a:xfrm>
            <a:off x="5033517" y="5004489"/>
            <a:ext cx="6903109" cy="1822330"/>
          </a:xfrm>
          <a:prstGeom prst="rect">
            <a:avLst/>
          </a:prstGeom>
        </p:spPr>
      </p:pic>
      <p:sp>
        <p:nvSpPr>
          <p:cNvPr id="2" name="Title 1">
            <a:extLst>
              <a:ext uri="{FF2B5EF4-FFF2-40B4-BE49-F238E27FC236}">
                <a16:creationId xmlns:a16="http://schemas.microsoft.com/office/drawing/2014/main" id="{6C8AD81B-4735-9C8C-FDD3-756521AD91B2}"/>
              </a:ext>
            </a:extLst>
          </p:cNvPr>
          <p:cNvSpPr>
            <a:spLocks noGrp="1"/>
          </p:cNvSpPr>
          <p:nvPr>
            <p:ph type="title"/>
          </p:nvPr>
        </p:nvSpPr>
        <p:spPr>
          <a:xfrm>
            <a:off x="838200" y="142395"/>
            <a:ext cx="10515600" cy="538642"/>
          </a:xfrm>
        </p:spPr>
        <p:txBody>
          <a:bodyPr>
            <a:normAutofit fontScale="90000"/>
          </a:bodyPr>
          <a:lstStyle/>
          <a:p>
            <a:pPr algn="ctr"/>
            <a:r>
              <a:rPr lang="en-US" dirty="0"/>
              <a:t>122P_deVico: dev0002.fits</a:t>
            </a:r>
          </a:p>
        </p:txBody>
      </p:sp>
      <p:pic>
        <p:nvPicPr>
          <p:cNvPr id="5" name="Content Placeholder 4">
            <a:extLst>
              <a:ext uri="{FF2B5EF4-FFF2-40B4-BE49-F238E27FC236}">
                <a16:creationId xmlns:a16="http://schemas.microsoft.com/office/drawing/2014/main" id="{EDE1A156-6B45-5189-A309-FC731602751F}"/>
              </a:ext>
            </a:extLst>
          </p:cNvPr>
          <p:cNvPicPr>
            <a:picLocks noGrp="1" noChangeAspect="1"/>
          </p:cNvPicPr>
          <p:nvPr>
            <p:ph idx="1"/>
          </p:nvPr>
        </p:nvPicPr>
        <p:blipFill>
          <a:blip r:embed="rId3"/>
          <a:stretch>
            <a:fillRect/>
          </a:stretch>
        </p:blipFill>
        <p:spPr>
          <a:xfrm>
            <a:off x="1614132" y="681037"/>
            <a:ext cx="9186158" cy="4351338"/>
          </a:xfrm>
          <a:prstGeom prst="rect">
            <a:avLst/>
          </a:prstGeom>
        </p:spPr>
      </p:pic>
      <p:sp>
        <p:nvSpPr>
          <p:cNvPr id="8" name="TextBox 7">
            <a:extLst>
              <a:ext uri="{FF2B5EF4-FFF2-40B4-BE49-F238E27FC236}">
                <a16:creationId xmlns:a16="http://schemas.microsoft.com/office/drawing/2014/main" id="{D858BDC8-0996-E3D8-F097-3791F9747192}"/>
              </a:ext>
            </a:extLst>
          </p:cNvPr>
          <p:cNvSpPr txBox="1"/>
          <p:nvPr/>
        </p:nvSpPr>
        <p:spPr>
          <a:xfrm>
            <a:off x="1235676" y="5530632"/>
            <a:ext cx="3571101" cy="923330"/>
          </a:xfrm>
          <a:prstGeom prst="rect">
            <a:avLst/>
          </a:prstGeom>
          <a:noFill/>
        </p:spPr>
        <p:txBody>
          <a:bodyPr wrap="square" rtlCol="0">
            <a:spAutoFit/>
          </a:bodyPr>
          <a:lstStyle/>
          <a:p>
            <a:pPr algn="ctr"/>
            <a:r>
              <a:rPr lang="en-US" dirty="0"/>
              <a:t>Comparison between data and </a:t>
            </a:r>
            <a:r>
              <a:rPr lang="en-US" dirty="0" err="1"/>
              <a:t>deVico</a:t>
            </a:r>
            <a:r>
              <a:rPr lang="en-US" dirty="0"/>
              <a:t> Atlas previously archived in PDS-SBN</a:t>
            </a:r>
          </a:p>
        </p:txBody>
      </p:sp>
      <p:sp>
        <p:nvSpPr>
          <p:cNvPr id="9" name="TextBox 8">
            <a:extLst>
              <a:ext uri="{FF2B5EF4-FFF2-40B4-BE49-F238E27FC236}">
                <a16:creationId xmlns:a16="http://schemas.microsoft.com/office/drawing/2014/main" id="{9ADC93F4-C424-2092-2FC1-FB4EFB9B5BF7}"/>
              </a:ext>
            </a:extLst>
          </p:cNvPr>
          <p:cNvSpPr txBox="1"/>
          <p:nvPr/>
        </p:nvSpPr>
        <p:spPr>
          <a:xfrm>
            <a:off x="2372497" y="994628"/>
            <a:ext cx="2127422" cy="369332"/>
          </a:xfrm>
          <a:prstGeom prst="rect">
            <a:avLst/>
          </a:prstGeom>
          <a:noFill/>
        </p:spPr>
        <p:txBody>
          <a:bodyPr wrap="square" rtlCol="0">
            <a:spAutoFit/>
          </a:bodyPr>
          <a:lstStyle/>
          <a:p>
            <a:pPr algn="ctr"/>
            <a:r>
              <a:rPr lang="en-US" dirty="0">
                <a:solidFill>
                  <a:schemeClr val="bg1"/>
                </a:solidFill>
              </a:rPr>
              <a:t>Echelle survey</a:t>
            </a:r>
          </a:p>
        </p:txBody>
      </p:sp>
      <p:sp>
        <p:nvSpPr>
          <p:cNvPr id="10" name="TextBox 9">
            <a:extLst>
              <a:ext uri="{FF2B5EF4-FFF2-40B4-BE49-F238E27FC236}">
                <a16:creationId xmlns:a16="http://schemas.microsoft.com/office/drawing/2014/main" id="{F4E62A69-E8C1-EBDB-A125-6B538F927148}"/>
              </a:ext>
            </a:extLst>
          </p:cNvPr>
          <p:cNvSpPr txBox="1"/>
          <p:nvPr/>
        </p:nvSpPr>
        <p:spPr>
          <a:xfrm>
            <a:off x="9654747" y="5201685"/>
            <a:ext cx="1585783" cy="369332"/>
          </a:xfrm>
          <a:prstGeom prst="rect">
            <a:avLst/>
          </a:prstGeom>
          <a:noFill/>
        </p:spPr>
        <p:txBody>
          <a:bodyPr wrap="square" rtlCol="0">
            <a:spAutoFit/>
          </a:bodyPr>
          <a:lstStyle/>
          <a:p>
            <a:pPr algn="ctr"/>
            <a:r>
              <a:rPr lang="en-US" dirty="0" err="1"/>
              <a:t>deVico</a:t>
            </a:r>
            <a:r>
              <a:rPr lang="en-US" dirty="0"/>
              <a:t> Atlas</a:t>
            </a:r>
          </a:p>
        </p:txBody>
      </p:sp>
    </p:spTree>
    <p:extLst>
      <p:ext uri="{BB962C8B-B14F-4D97-AF65-F5344CB8AC3E}">
        <p14:creationId xmlns:p14="http://schemas.microsoft.com/office/powerpoint/2010/main" val="1170540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529B8-6376-76B0-B238-AAB160BF7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EDBB5-4E9B-7CF6-7BF1-E88A1A9D0356}"/>
              </a:ext>
            </a:extLst>
          </p:cNvPr>
          <p:cNvSpPr>
            <a:spLocks noGrp="1"/>
          </p:cNvSpPr>
          <p:nvPr>
            <p:ph type="title"/>
          </p:nvPr>
        </p:nvSpPr>
        <p:spPr>
          <a:xfrm>
            <a:off x="838200" y="142395"/>
            <a:ext cx="10515600" cy="538642"/>
          </a:xfrm>
        </p:spPr>
        <p:txBody>
          <a:bodyPr>
            <a:normAutofit fontScale="90000"/>
          </a:bodyPr>
          <a:lstStyle/>
          <a:p>
            <a:pPr algn="ctr"/>
            <a:r>
              <a:rPr lang="en-US" dirty="0"/>
              <a:t>122P_deVico: dev0002.fits</a:t>
            </a:r>
          </a:p>
        </p:txBody>
      </p:sp>
      <p:pic>
        <p:nvPicPr>
          <p:cNvPr id="4" name="Picture 3">
            <a:extLst>
              <a:ext uri="{FF2B5EF4-FFF2-40B4-BE49-F238E27FC236}">
                <a16:creationId xmlns:a16="http://schemas.microsoft.com/office/drawing/2014/main" id="{68F7A297-946B-8A26-C5FE-D6F702D16C31}"/>
              </a:ext>
            </a:extLst>
          </p:cNvPr>
          <p:cNvPicPr>
            <a:picLocks noChangeAspect="1"/>
          </p:cNvPicPr>
          <p:nvPr/>
        </p:nvPicPr>
        <p:blipFill>
          <a:blip r:embed="rId2"/>
          <a:srcRect t="7389" r="2034" b="8205"/>
          <a:stretch>
            <a:fillRect/>
          </a:stretch>
        </p:blipFill>
        <p:spPr>
          <a:xfrm>
            <a:off x="740197" y="3929447"/>
            <a:ext cx="11451804" cy="2947899"/>
          </a:xfrm>
          <a:prstGeom prst="rect">
            <a:avLst/>
          </a:prstGeom>
        </p:spPr>
      </p:pic>
      <p:pic>
        <p:nvPicPr>
          <p:cNvPr id="9" name="Picture 8">
            <a:extLst>
              <a:ext uri="{FF2B5EF4-FFF2-40B4-BE49-F238E27FC236}">
                <a16:creationId xmlns:a16="http://schemas.microsoft.com/office/drawing/2014/main" id="{4F3C3AA3-D9AC-3B95-BC04-6F438BC77B12}"/>
              </a:ext>
            </a:extLst>
          </p:cNvPr>
          <p:cNvPicPr>
            <a:picLocks noChangeAspect="1"/>
          </p:cNvPicPr>
          <p:nvPr/>
        </p:nvPicPr>
        <p:blipFill>
          <a:blip r:embed="rId3"/>
          <a:stretch>
            <a:fillRect/>
          </a:stretch>
        </p:blipFill>
        <p:spPr>
          <a:xfrm>
            <a:off x="1614132" y="630190"/>
            <a:ext cx="9186158" cy="3558751"/>
          </a:xfrm>
          <a:prstGeom prst="rect">
            <a:avLst/>
          </a:prstGeom>
        </p:spPr>
      </p:pic>
      <p:sp>
        <p:nvSpPr>
          <p:cNvPr id="12" name="TextBox 11">
            <a:extLst>
              <a:ext uri="{FF2B5EF4-FFF2-40B4-BE49-F238E27FC236}">
                <a16:creationId xmlns:a16="http://schemas.microsoft.com/office/drawing/2014/main" id="{F666CC8F-4AF0-39ED-B84D-4DE1ED443BFF}"/>
              </a:ext>
            </a:extLst>
          </p:cNvPr>
          <p:cNvSpPr txBox="1"/>
          <p:nvPr/>
        </p:nvSpPr>
        <p:spPr>
          <a:xfrm>
            <a:off x="2372497" y="883415"/>
            <a:ext cx="2127422" cy="369332"/>
          </a:xfrm>
          <a:prstGeom prst="rect">
            <a:avLst/>
          </a:prstGeom>
          <a:noFill/>
        </p:spPr>
        <p:txBody>
          <a:bodyPr wrap="square" rtlCol="0">
            <a:spAutoFit/>
          </a:bodyPr>
          <a:lstStyle/>
          <a:p>
            <a:pPr algn="ctr"/>
            <a:r>
              <a:rPr lang="en-US" dirty="0">
                <a:solidFill>
                  <a:schemeClr val="bg1"/>
                </a:solidFill>
              </a:rPr>
              <a:t>Echelle survey</a:t>
            </a:r>
          </a:p>
        </p:txBody>
      </p:sp>
      <p:sp>
        <p:nvSpPr>
          <p:cNvPr id="13" name="TextBox 12">
            <a:extLst>
              <a:ext uri="{FF2B5EF4-FFF2-40B4-BE49-F238E27FC236}">
                <a16:creationId xmlns:a16="http://schemas.microsoft.com/office/drawing/2014/main" id="{AFA9A54C-8CD4-44FE-9838-9FC6A05E000E}"/>
              </a:ext>
            </a:extLst>
          </p:cNvPr>
          <p:cNvSpPr txBox="1"/>
          <p:nvPr/>
        </p:nvSpPr>
        <p:spPr>
          <a:xfrm>
            <a:off x="9395255" y="4307404"/>
            <a:ext cx="1585783" cy="369332"/>
          </a:xfrm>
          <a:prstGeom prst="rect">
            <a:avLst/>
          </a:prstGeom>
          <a:noFill/>
        </p:spPr>
        <p:txBody>
          <a:bodyPr wrap="square" rtlCol="0">
            <a:spAutoFit/>
          </a:bodyPr>
          <a:lstStyle/>
          <a:p>
            <a:pPr algn="ctr"/>
            <a:r>
              <a:rPr lang="en-US" dirty="0" err="1"/>
              <a:t>deVico</a:t>
            </a:r>
            <a:r>
              <a:rPr lang="en-US" dirty="0"/>
              <a:t> Atlas</a:t>
            </a:r>
          </a:p>
        </p:txBody>
      </p:sp>
    </p:spTree>
    <p:extLst>
      <p:ext uri="{BB962C8B-B14F-4D97-AF65-F5344CB8AC3E}">
        <p14:creationId xmlns:p14="http://schemas.microsoft.com/office/powerpoint/2010/main" val="3923729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4D013-82BA-38DC-2F5C-22EA1451BE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83B9D1-99A2-6E5C-7920-651867409798}"/>
              </a:ext>
            </a:extLst>
          </p:cNvPr>
          <p:cNvSpPr>
            <a:spLocks noGrp="1"/>
          </p:cNvSpPr>
          <p:nvPr>
            <p:ph type="title"/>
          </p:nvPr>
        </p:nvSpPr>
        <p:spPr>
          <a:xfrm>
            <a:off x="838200" y="142395"/>
            <a:ext cx="10515600" cy="538642"/>
          </a:xfrm>
        </p:spPr>
        <p:txBody>
          <a:bodyPr>
            <a:normAutofit fontScale="90000"/>
          </a:bodyPr>
          <a:lstStyle/>
          <a:p>
            <a:pPr algn="ctr"/>
            <a:r>
              <a:rPr lang="en-US" dirty="0"/>
              <a:t>122P_deVico: dev0002.fits</a:t>
            </a:r>
          </a:p>
        </p:txBody>
      </p:sp>
      <p:pic>
        <p:nvPicPr>
          <p:cNvPr id="4" name="Picture 3">
            <a:extLst>
              <a:ext uri="{FF2B5EF4-FFF2-40B4-BE49-F238E27FC236}">
                <a16:creationId xmlns:a16="http://schemas.microsoft.com/office/drawing/2014/main" id="{42266499-EF91-11E9-BA0D-FB785A2C749D}"/>
              </a:ext>
            </a:extLst>
          </p:cNvPr>
          <p:cNvPicPr>
            <a:picLocks noChangeAspect="1"/>
          </p:cNvPicPr>
          <p:nvPr/>
        </p:nvPicPr>
        <p:blipFill>
          <a:blip r:embed="rId2"/>
          <a:stretch>
            <a:fillRect/>
          </a:stretch>
        </p:blipFill>
        <p:spPr>
          <a:xfrm>
            <a:off x="61784" y="3546382"/>
            <a:ext cx="12046844" cy="3348685"/>
          </a:xfrm>
          <a:prstGeom prst="rect">
            <a:avLst/>
          </a:prstGeom>
        </p:spPr>
      </p:pic>
      <p:pic>
        <p:nvPicPr>
          <p:cNvPr id="9" name="Picture 8">
            <a:extLst>
              <a:ext uri="{FF2B5EF4-FFF2-40B4-BE49-F238E27FC236}">
                <a16:creationId xmlns:a16="http://schemas.microsoft.com/office/drawing/2014/main" id="{56ADE6B5-A5A7-D6C8-016C-8F3ED6859219}"/>
              </a:ext>
            </a:extLst>
          </p:cNvPr>
          <p:cNvPicPr>
            <a:picLocks noChangeAspect="1"/>
          </p:cNvPicPr>
          <p:nvPr/>
        </p:nvPicPr>
        <p:blipFill>
          <a:blip r:embed="rId3"/>
          <a:stretch>
            <a:fillRect/>
          </a:stretch>
        </p:blipFill>
        <p:spPr>
          <a:xfrm>
            <a:off x="1626489" y="681037"/>
            <a:ext cx="9186158" cy="3078035"/>
          </a:xfrm>
          <a:prstGeom prst="rect">
            <a:avLst/>
          </a:prstGeom>
        </p:spPr>
      </p:pic>
      <p:sp>
        <p:nvSpPr>
          <p:cNvPr id="12" name="TextBox 11">
            <a:extLst>
              <a:ext uri="{FF2B5EF4-FFF2-40B4-BE49-F238E27FC236}">
                <a16:creationId xmlns:a16="http://schemas.microsoft.com/office/drawing/2014/main" id="{DE793AA1-5E9F-3885-F3BC-8CBC2BF2CDC0}"/>
              </a:ext>
            </a:extLst>
          </p:cNvPr>
          <p:cNvSpPr txBox="1"/>
          <p:nvPr/>
        </p:nvSpPr>
        <p:spPr>
          <a:xfrm>
            <a:off x="2372497" y="920486"/>
            <a:ext cx="2127422" cy="369332"/>
          </a:xfrm>
          <a:prstGeom prst="rect">
            <a:avLst/>
          </a:prstGeom>
          <a:noFill/>
        </p:spPr>
        <p:txBody>
          <a:bodyPr wrap="square" rtlCol="0">
            <a:spAutoFit/>
          </a:bodyPr>
          <a:lstStyle/>
          <a:p>
            <a:pPr algn="ctr"/>
            <a:r>
              <a:rPr lang="en-US" dirty="0">
                <a:solidFill>
                  <a:schemeClr val="bg1"/>
                </a:solidFill>
              </a:rPr>
              <a:t>Echelle survey</a:t>
            </a:r>
          </a:p>
        </p:txBody>
      </p:sp>
      <p:sp>
        <p:nvSpPr>
          <p:cNvPr id="13" name="TextBox 12">
            <a:extLst>
              <a:ext uri="{FF2B5EF4-FFF2-40B4-BE49-F238E27FC236}">
                <a16:creationId xmlns:a16="http://schemas.microsoft.com/office/drawing/2014/main" id="{8EBE10C4-C03E-8A95-1FEF-911740E74324}"/>
              </a:ext>
            </a:extLst>
          </p:cNvPr>
          <p:cNvSpPr txBox="1"/>
          <p:nvPr/>
        </p:nvSpPr>
        <p:spPr>
          <a:xfrm>
            <a:off x="9177436" y="4088334"/>
            <a:ext cx="1585783" cy="369332"/>
          </a:xfrm>
          <a:prstGeom prst="rect">
            <a:avLst/>
          </a:prstGeom>
          <a:noFill/>
        </p:spPr>
        <p:txBody>
          <a:bodyPr wrap="square" rtlCol="0">
            <a:spAutoFit/>
          </a:bodyPr>
          <a:lstStyle/>
          <a:p>
            <a:pPr algn="ctr"/>
            <a:r>
              <a:rPr lang="en-US" dirty="0" err="1"/>
              <a:t>deVico</a:t>
            </a:r>
            <a:r>
              <a:rPr lang="en-US" dirty="0"/>
              <a:t> Atlas</a:t>
            </a:r>
          </a:p>
        </p:txBody>
      </p:sp>
    </p:spTree>
    <p:extLst>
      <p:ext uri="{BB962C8B-B14F-4D97-AF65-F5344CB8AC3E}">
        <p14:creationId xmlns:p14="http://schemas.microsoft.com/office/powerpoint/2010/main" val="4278681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F9693-787B-EAAD-BA3A-6C59F211666F}"/>
              </a:ext>
            </a:extLst>
          </p:cNvPr>
          <p:cNvSpPr>
            <a:spLocks noGrp="1"/>
          </p:cNvSpPr>
          <p:nvPr>
            <p:ph type="title"/>
          </p:nvPr>
        </p:nvSpPr>
        <p:spPr/>
        <p:txBody>
          <a:bodyPr/>
          <a:lstStyle/>
          <a:p>
            <a:r>
              <a:rPr lang="en-US" dirty="0"/>
              <a:t>C/2013 US10 (Catalina)</a:t>
            </a:r>
          </a:p>
        </p:txBody>
      </p:sp>
      <p:pic>
        <p:nvPicPr>
          <p:cNvPr id="5" name="Content Placeholder 4">
            <a:extLst>
              <a:ext uri="{FF2B5EF4-FFF2-40B4-BE49-F238E27FC236}">
                <a16:creationId xmlns:a16="http://schemas.microsoft.com/office/drawing/2014/main" id="{0A7DF4B6-E788-46F8-F4A4-95E20E2D6169}"/>
              </a:ext>
            </a:extLst>
          </p:cNvPr>
          <p:cNvPicPr>
            <a:picLocks noGrp="1" noChangeAspect="1"/>
          </p:cNvPicPr>
          <p:nvPr>
            <p:ph idx="1"/>
          </p:nvPr>
        </p:nvPicPr>
        <p:blipFill>
          <a:blip r:embed="rId2"/>
          <a:stretch>
            <a:fillRect/>
          </a:stretch>
        </p:blipFill>
        <p:spPr>
          <a:xfrm>
            <a:off x="1861067" y="1825625"/>
            <a:ext cx="8469865" cy="4351338"/>
          </a:xfrm>
          <a:prstGeom prst="rect">
            <a:avLst/>
          </a:prstGeom>
        </p:spPr>
      </p:pic>
      <p:sp>
        <p:nvSpPr>
          <p:cNvPr id="3" name="TextBox 2">
            <a:extLst>
              <a:ext uri="{FF2B5EF4-FFF2-40B4-BE49-F238E27FC236}">
                <a16:creationId xmlns:a16="http://schemas.microsoft.com/office/drawing/2014/main" id="{4503F0DD-2454-EE2F-81B8-EF972DDDF9C2}"/>
              </a:ext>
            </a:extLst>
          </p:cNvPr>
          <p:cNvSpPr txBox="1"/>
          <p:nvPr/>
        </p:nvSpPr>
        <p:spPr>
          <a:xfrm>
            <a:off x="2562447" y="2094614"/>
            <a:ext cx="514885" cy="369332"/>
          </a:xfrm>
          <a:prstGeom prst="rect">
            <a:avLst/>
          </a:prstGeom>
          <a:noFill/>
        </p:spPr>
        <p:txBody>
          <a:bodyPr wrap="none" rtlCol="0">
            <a:spAutoFit/>
          </a:bodyPr>
          <a:lstStyle/>
          <a:p>
            <a:r>
              <a:rPr lang="en-US" b="1" dirty="0">
                <a:solidFill>
                  <a:srgbClr val="FFFF00"/>
                </a:solidFill>
              </a:rPr>
              <a:t>CN</a:t>
            </a:r>
          </a:p>
        </p:txBody>
      </p:sp>
    </p:spTree>
    <p:extLst>
      <p:ext uri="{BB962C8B-B14F-4D97-AF65-F5344CB8AC3E}">
        <p14:creationId xmlns:p14="http://schemas.microsoft.com/office/powerpoint/2010/main" val="2432878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B4509-5C0E-350C-84C8-781B4E5D382A}"/>
              </a:ext>
            </a:extLst>
          </p:cNvPr>
          <p:cNvSpPr>
            <a:spLocks noGrp="1"/>
          </p:cNvSpPr>
          <p:nvPr>
            <p:ph type="title"/>
          </p:nvPr>
        </p:nvSpPr>
        <p:spPr/>
        <p:txBody>
          <a:bodyPr/>
          <a:lstStyle/>
          <a:p>
            <a:r>
              <a:rPr lang="en-US" dirty="0"/>
              <a:t>C/2013 US10 (Catalina)</a:t>
            </a:r>
          </a:p>
        </p:txBody>
      </p:sp>
      <p:pic>
        <p:nvPicPr>
          <p:cNvPr id="5" name="Content Placeholder 4">
            <a:extLst>
              <a:ext uri="{FF2B5EF4-FFF2-40B4-BE49-F238E27FC236}">
                <a16:creationId xmlns:a16="http://schemas.microsoft.com/office/drawing/2014/main" id="{013FA391-C698-5A41-A57F-E31B3D996E7F}"/>
              </a:ext>
            </a:extLst>
          </p:cNvPr>
          <p:cNvPicPr>
            <a:picLocks noGrp="1" noChangeAspect="1"/>
          </p:cNvPicPr>
          <p:nvPr>
            <p:ph idx="1"/>
          </p:nvPr>
        </p:nvPicPr>
        <p:blipFill>
          <a:blip r:embed="rId2"/>
          <a:stretch>
            <a:fillRect/>
          </a:stretch>
        </p:blipFill>
        <p:spPr>
          <a:xfrm>
            <a:off x="1789234" y="1825625"/>
            <a:ext cx="8613532" cy="4351338"/>
          </a:xfrm>
          <a:prstGeom prst="rect">
            <a:avLst/>
          </a:prstGeom>
        </p:spPr>
      </p:pic>
      <p:sp>
        <p:nvSpPr>
          <p:cNvPr id="3" name="TextBox 2">
            <a:extLst>
              <a:ext uri="{FF2B5EF4-FFF2-40B4-BE49-F238E27FC236}">
                <a16:creationId xmlns:a16="http://schemas.microsoft.com/office/drawing/2014/main" id="{BA58374E-5AB3-FC61-D596-2CA7DEA84048}"/>
              </a:ext>
            </a:extLst>
          </p:cNvPr>
          <p:cNvSpPr txBox="1"/>
          <p:nvPr/>
        </p:nvSpPr>
        <p:spPr>
          <a:xfrm>
            <a:off x="2562447" y="2094614"/>
            <a:ext cx="429926" cy="369332"/>
          </a:xfrm>
          <a:prstGeom prst="rect">
            <a:avLst/>
          </a:prstGeom>
          <a:noFill/>
        </p:spPr>
        <p:txBody>
          <a:bodyPr wrap="none" rtlCol="0">
            <a:spAutoFit/>
          </a:bodyPr>
          <a:lstStyle/>
          <a:p>
            <a:r>
              <a:rPr lang="en-US" b="1" dirty="0">
                <a:solidFill>
                  <a:srgbClr val="FFFF00"/>
                </a:solidFill>
              </a:rPr>
              <a:t>C</a:t>
            </a:r>
            <a:r>
              <a:rPr lang="en-US" b="1" baseline="-25000" dirty="0">
                <a:solidFill>
                  <a:srgbClr val="FFFF00"/>
                </a:solidFill>
              </a:rPr>
              <a:t>2</a:t>
            </a:r>
          </a:p>
        </p:txBody>
      </p:sp>
    </p:spTree>
    <p:extLst>
      <p:ext uri="{BB962C8B-B14F-4D97-AF65-F5344CB8AC3E}">
        <p14:creationId xmlns:p14="http://schemas.microsoft.com/office/powerpoint/2010/main" val="2644534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8EB4-7080-CC10-BB6F-FB9E4F33BE16}"/>
              </a:ext>
            </a:extLst>
          </p:cNvPr>
          <p:cNvSpPr>
            <a:spLocks noGrp="1"/>
          </p:cNvSpPr>
          <p:nvPr>
            <p:ph type="title"/>
          </p:nvPr>
        </p:nvSpPr>
        <p:spPr/>
        <p:txBody>
          <a:bodyPr/>
          <a:lstStyle/>
          <a:p>
            <a:r>
              <a:rPr lang="en-US" dirty="0"/>
              <a:t>C/2013 US10 (Catalina)</a:t>
            </a:r>
          </a:p>
        </p:txBody>
      </p:sp>
      <p:pic>
        <p:nvPicPr>
          <p:cNvPr id="5" name="Content Placeholder 4">
            <a:extLst>
              <a:ext uri="{FF2B5EF4-FFF2-40B4-BE49-F238E27FC236}">
                <a16:creationId xmlns:a16="http://schemas.microsoft.com/office/drawing/2014/main" id="{20580A88-F8A7-BD20-A759-FFA15D400D2D}"/>
              </a:ext>
            </a:extLst>
          </p:cNvPr>
          <p:cNvPicPr>
            <a:picLocks noGrp="1"/>
          </p:cNvPicPr>
          <p:nvPr>
            <p:ph idx="1"/>
          </p:nvPr>
        </p:nvPicPr>
        <p:blipFill>
          <a:blip r:embed="rId2"/>
          <a:srcRect l="758" t="925" r="420"/>
          <a:stretch>
            <a:fillRect/>
          </a:stretch>
        </p:blipFill>
        <p:spPr>
          <a:xfrm>
            <a:off x="1876168" y="1520594"/>
            <a:ext cx="8439665" cy="4311093"/>
          </a:xfrm>
          <a:prstGeom prst="rect">
            <a:avLst/>
          </a:prstGeom>
        </p:spPr>
      </p:pic>
      <p:sp>
        <p:nvSpPr>
          <p:cNvPr id="6" name="TextBox 5">
            <a:extLst>
              <a:ext uri="{FF2B5EF4-FFF2-40B4-BE49-F238E27FC236}">
                <a16:creationId xmlns:a16="http://schemas.microsoft.com/office/drawing/2014/main" id="{167AB6CA-45BB-19B5-274D-CDCD6260E113}"/>
              </a:ext>
            </a:extLst>
          </p:cNvPr>
          <p:cNvSpPr txBox="1"/>
          <p:nvPr/>
        </p:nvSpPr>
        <p:spPr>
          <a:xfrm>
            <a:off x="2557845" y="2001795"/>
            <a:ext cx="3320204" cy="923330"/>
          </a:xfrm>
          <a:prstGeom prst="rect">
            <a:avLst/>
          </a:prstGeom>
          <a:noFill/>
        </p:spPr>
        <p:txBody>
          <a:bodyPr wrap="none" rtlCol="0">
            <a:spAutoFit/>
          </a:bodyPr>
          <a:lstStyle/>
          <a:p>
            <a:r>
              <a:rPr lang="en-US" dirty="0">
                <a:solidFill>
                  <a:schemeClr val="bg1"/>
                </a:solidFill>
              </a:rPr>
              <a:t>21 Jan 2016: 1.44 au, 10.4 km/s</a:t>
            </a:r>
          </a:p>
          <a:p>
            <a:r>
              <a:rPr lang="en-US" dirty="0">
                <a:solidFill>
                  <a:srgbClr val="FF0000"/>
                </a:solidFill>
              </a:rPr>
              <a:t>16 Feb 2016: 1.79 au, 49.5 km/s</a:t>
            </a:r>
          </a:p>
          <a:p>
            <a:endParaRPr lang="en-US" dirty="0">
              <a:solidFill>
                <a:schemeClr val="bg1"/>
              </a:solidFill>
            </a:endParaRPr>
          </a:p>
        </p:txBody>
      </p:sp>
      <p:sp>
        <p:nvSpPr>
          <p:cNvPr id="3" name="TextBox 2">
            <a:extLst>
              <a:ext uri="{FF2B5EF4-FFF2-40B4-BE49-F238E27FC236}">
                <a16:creationId xmlns:a16="http://schemas.microsoft.com/office/drawing/2014/main" id="{652F651D-37F7-81FD-120A-8BD79B22B6A7}"/>
              </a:ext>
            </a:extLst>
          </p:cNvPr>
          <p:cNvSpPr txBox="1"/>
          <p:nvPr/>
        </p:nvSpPr>
        <p:spPr>
          <a:xfrm>
            <a:off x="2557845" y="1661576"/>
            <a:ext cx="514885" cy="369332"/>
          </a:xfrm>
          <a:prstGeom prst="rect">
            <a:avLst/>
          </a:prstGeom>
          <a:noFill/>
        </p:spPr>
        <p:txBody>
          <a:bodyPr wrap="none" rtlCol="0">
            <a:spAutoFit/>
          </a:bodyPr>
          <a:lstStyle/>
          <a:p>
            <a:r>
              <a:rPr lang="en-US" b="1" dirty="0">
                <a:solidFill>
                  <a:srgbClr val="FFFF00"/>
                </a:solidFill>
              </a:rPr>
              <a:t>CN</a:t>
            </a:r>
          </a:p>
        </p:txBody>
      </p:sp>
    </p:spTree>
    <p:extLst>
      <p:ext uri="{BB962C8B-B14F-4D97-AF65-F5344CB8AC3E}">
        <p14:creationId xmlns:p14="http://schemas.microsoft.com/office/powerpoint/2010/main" val="186908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02F75-D37F-CA51-F141-A11A864F3B9C}"/>
              </a:ext>
            </a:extLst>
          </p:cNvPr>
          <p:cNvSpPr>
            <a:spLocks noGrp="1"/>
          </p:cNvSpPr>
          <p:nvPr>
            <p:ph type="title"/>
          </p:nvPr>
        </p:nvSpPr>
        <p:spPr/>
        <p:txBody>
          <a:bodyPr/>
          <a:lstStyle/>
          <a:p>
            <a:r>
              <a:rPr lang="en-US" dirty="0"/>
              <a:t>C/2013 US10 (Catalina)</a:t>
            </a:r>
          </a:p>
        </p:txBody>
      </p:sp>
      <p:pic>
        <p:nvPicPr>
          <p:cNvPr id="5" name="Content Placeholder 4">
            <a:extLst>
              <a:ext uri="{FF2B5EF4-FFF2-40B4-BE49-F238E27FC236}">
                <a16:creationId xmlns:a16="http://schemas.microsoft.com/office/drawing/2014/main" id="{BCC734B6-F4B6-9200-0941-8723AAE63333}"/>
              </a:ext>
            </a:extLst>
          </p:cNvPr>
          <p:cNvPicPr>
            <a:picLocks noGrp="1"/>
          </p:cNvPicPr>
          <p:nvPr>
            <p:ph idx="1"/>
          </p:nvPr>
        </p:nvPicPr>
        <p:blipFill>
          <a:blip r:embed="rId2"/>
          <a:srcRect l="337" t="1068" r="725"/>
          <a:stretch>
            <a:fillRect/>
          </a:stretch>
        </p:blipFill>
        <p:spPr>
          <a:xfrm>
            <a:off x="1876168" y="1520594"/>
            <a:ext cx="8439665" cy="4311093"/>
          </a:xfrm>
          <a:prstGeom prst="rect">
            <a:avLst/>
          </a:prstGeom>
        </p:spPr>
      </p:pic>
      <p:sp>
        <p:nvSpPr>
          <p:cNvPr id="6" name="TextBox 5">
            <a:extLst>
              <a:ext uri="{FF2B5EF4-FFF2-40B4-BE49-F238E27FC236}">
                <a16:creationId xmlns:a16="http://schemas.microsoft.com/office/drawing/2014/main" id="{8BB5C0B7-3057-357A-3C4D-1918067697CF}"/>
              </a:ext>
            </a:extLst>
          </p:cNvPr>
          <p:cNvSpPr txBox="1"/>
          <p:nvPr/>
        </p:nvSpPr>
        <p:spPr>
          <a:xfrm>
            <a:off x="2557845" y="2001795"/>
            <a:ext cx="4459682" cy="923330"/>
          </a:xfrm>
          <a:prstGeom prst="rect">
            <a:avLst/>
          </a:prstGeom>
          <a:noFill/>
        </p:spPr>
        <p:txBody>
          <a:bodyPr wrap="none" rtlCol="0">
            <a:spAutoFit/>
          </a:bodyPr>
          <a:lstStyle/>
          <a:p>
            <a:r>
              <a:rPr lang="en-US" dirty="0">
                <a:solidFill>
                  <a:schemeClr val="bg1"/>
                </a:solidFill>
              </a:rPr>
              <a:t>21 Jan 2016: 1.44 au, 10.4 km/s</a:t>
            </a:r>
          </a:p>
          <a:p>
            <a:r>
              <a:rPr lang="en-US" dirty="0">
                <a:solidFill>
                  <a:srgbClr val="FF0000"/>
                </a:solidFill>
              </a:rPr>
              <a:t>16 Feb 2016: 1.79 au, 49.5 km/s , 0.5 </a:t>
            </a:r>
            <a:r>
              <a:rPr lang="en-US" dirty="0" err="1">
                <a:solidFill>
                  <a:srgbClr val="FF0000"/>
                </a:solidFill>
              </a:rPr>
              <a:t>Å</a:t>
            </a:r>
            <a:r>
              <a:rPr lang="en-US" dirty="0">
                <a:solidFill>
                  <a:srgbClr val="FF0000"/>
                </a:solidFill>
              </a:rPr>
              <a:t> shift</a:t>
            </a:r>
          </a:p>
          <a:p>
            <a:endParaRPr lang="en-US" dirty="0">
              <a:solidFill>
                <a:schemeClr val="bg1"/>
              </a:solidFill>
            </a:endParaRPr>
          </a:p>
        </p:txBody>
      </p:sp>
      <p:sp>
        <p:nvSpPr>
          <p:cNvPr id="3" name="TextBox 2">
            <a:extLst>
              <a:ext uri="{FF2B5EF4-FFF2-40B4-BE49-F238E27FC236}">
                <a16:creationId xmlns:a16="http://schemas.microsoft.com/office/drawing/2014/main" id="{FEC4DBC6-8466-EC10-D1FF-CD3A086E4D60}"/>
              </a:ext>
            </a:extLst>
          </p:cNvPr>
          <p:cNvSpPr txBox="1"/>
          <p:nvPr/>
        </p:nvSpPr>
        <p:spPr>
          <a:xfrm>
            <a:off x="2557845" y="1669422"/>
            <a:ext cx="514885" cy="369332"/>
          </a:xfrm>
          <a:prstGeom prst="rect">
            <a:avLst/>
          </a:prstGeom>
          <a:noFill/>
        </p:spPr>
        <p:txBody>
          <a:bodyPr wrap="none" rtlCol="0">
            <a:spAutoFit/>
          </a:bodyPr>
          <a:lstStyle/>
          <a:p>
            <a:r>
              <a:rPr lang="en-US" b="1" dirty="0">
                <a:solidFill>
                  <a:srgbClr val="FFFF00"/>
                </a:solidFill>
              </a:rPr>
              <a:t>CN</a:t>
            </a:r>
          </a:p>
        </p:txBody>
      </p:sp>
    </p:spTree>
    <p:extLst>
      <p:ext uri="{BB962C8B-B14F-4D97-AF65-F5344CB8AC3E}">
        <p14:creationId xmlns:p14="http://schemas.microsoft.com/office/powerpoint/2010/main" val="1568078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FB76-4291-2D7B-F64A-DC7BA181B63A}"/>
              </a:ext>
            </a:extLst>
          </p:cNvPr>
          <p:cNvSpPr>
            <a:spLocks noGrp="1"/>
          </p:cNvSpPr>
          <p:nvPr>
            <p:ph type="title"/>
          </p:nvPr>
        </p:nvSpPr>
        <p:spPr/>
        <p:txBody>
          <a:bodyPr/>
          <a:lstStyle/>
          <a:p>
            <a:r>
              <a:rPr lang="en-US" dirty="0"/>
              <a:t>C/2013 US10 (Catalina)</a:t>
            </a:r>
          </a:p>
        </p:txBody>
      </p:sp>
      <p:pic>
        <p:nvPicPr>
          <p:cNvPr id="5" name="Content Placeholder 4">
            <a:extLst>
              <a:ext uri="{FF2B5EF4-FFF2-40B4-BE49-F238E27FC236}">
                <a16:creationId xmlns:a16="http://schemas.microsoft.com/office/drawing/2014/main" id="{A6BA670C-0135-D83B-659D-7A5543F8A5F9}"/>
              </a:ext>
            </a:extLst>
          </p:cNvPr>
          <p:cNvPicPr>
            <a:picLocks noGrp="1"/>
          </p:cNvPicPr>
          <p:nvPr>
            <p:ph idx="1"/>
          </p:nvPr>
        </p:nvPicPr>
        <p:blipFill>
          <a:blip r:embed="rId2"/>
          <a:srcRect l="1982" t="925" r="484" b="1955"/>
          <a:stretch>
            <a:fillRect/>
          </a:stretch>
        </p:blipFill>
        <p:spPr>
          <a:xfrm>
            <a:off x="1937952" y="1674348"/>
            <a:ext cx="8316097" cy="4226011"/>
          </a:xfrm>
          <a:prstGeom prst="rect">
            <a:avLst/>
          </a:prstGeom>
        </p:spPr>
      </p:pic>
      <p:sp>
        <p:nvSpPr>
          <p:cNvPr id="6" name="TextBox 5">
            <a:extLst>
              <a:ext uri="{FF2B5EF4-FFF2-40B4-BE49-F238E27FC236}">
                <a16:creationId xmlns:a16="http://schemas.microsoft.com/office/drawing/2014/main" id="{DEE97F25-3EE0-9907-E053-9E98D28E1263}"/>
              </a:ext>
            </a:extLst>
          </p:cNvPr>
          <p:cNvSpPr txBox="1"/>
          <p:nvPr/>
        </p:nvSpPr>
        <p:spPr>
          <a:xfrm>
            <a:off x="2520774" y="2001795"/>
            <a:ext cx="3320204" cy="923330"/>
          </a:xfrm>
          <a:prstGeom prst="rect">
            <a:avLst/>
          </a:prstGeom>
          <a:noFill/>
        </p:spPr>
        <p:txBody>
          <a:bodyPr wrap="none" rtlCol="0">
            <a:spAutoFit/>
          </a:bodyPr>
          <a:lstStyle/>
          <a:p>
            <a:r>
              <a:rPr lang="en-US" dirty="0">
                <a:solidFill>
                  <a:schemeClr val="bg1"/>
                </a:solidFill>
              </a:rPr>
              <a:t>21 Jan 2016: 1.44 au, 10.4 km/s</a:t>
            </a:r>
          </a:p>
          <a:p>
            <a:r>
              <a:rPr lang="en-US" dirty="0">
                <a:solidFill>
                  <a:srgbClr val="FF0000"/>
                </a:solidFill>
              </a:rPr>
              <a:t>16 Feb 2016: 1.79 au, 49.5 km/s</a:t>
            </a:r>
          </a:p>
          <a:p>
            <a:endParaRPr lang="en-US" dirty="0">
              <a:solidFill>
                <a:schemeClr val="bg1"/>
              </a:solidFill>
            </a:endParaRPr>
          </a:p>
        </p:txBody>
      </p:sp>
      <p:sp>
        <p:nvSpPr>
          <p:cNvPr id="3" name="TextBox 2">
            <a:extLst>
              <a:ext uri="{FF2B5EF4-FFF2-40B4-BE49-F238E27FC236}">
                <a16:creationId xmlns:a16="http://schemas.microsoft.com/office/drawing/2014/main" id="{DFA222A4-7E7D-48DB-0E68-E734DEB4B324}"/>
              </a:ext>
            </a:extLst>
          </p:cNvPr>
          <p:cNvSpPr txBox="1"/>
          <p:nvPr/>
        </p:nvSpPr>
        <p:spPr>
          <a:xfrm>
            <a:off x="2520774" y="1711954"/>
            <a:ext cx="429926" cy="369332"/>
          </a:xfrm>
          <a:prstGeom prst="rect">
            <a:avLst/>
          </a:prstGeom>
          <a:noFill/>
        </p:spPr>
        <p:txBody>
          <a:bodyPr wrap="none" rtlCol="0">
            <a:spAutoFit/>
          </a:bodyPr>
          <a:lstStyle/>
          <a:p>
            <a:r>
              <a:rPr lang="en-US" b="1" dirty="0">
                <a:solidFill>
                  <a:srgbClr val="FFFF00"/>
                </a:solidFill>
              </a:rPr>
              <a:t>C</a:t>
            </a:r>
            <a:r>
              <a:rPr lang="en-US" b="1" baseline="-25000" dirty="0">
                <a:solidFill>
                  <a:srgbClr val="FFFF00"/>
                </a:solidFill>
              </a:rPr>
              <a:t>2</a:t>
            </a:r>
          </a:p>
        </p:txBody>
      </p:sp>
    </p:spTree>
    <p:extLst>
      <p:ext uri="{BB962C8B-B14F-4D97-AF65-F5344CB8AC3E}">
        <p14:creationId xmlns:p14="http://schemas.microsoft.com/office/powerpoint/2010/main" val="2791200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F6EC-6E44-D24D-ABD8-A287B4091252}"/>
              </a:ext>
            </a:extLst>
          </p:cNvPr>
          <p:cNvSpPr>
            <a:spLocks noGrp="1"/>
          </p:cNvSpPr>
          <p:nvPr>
            <p:ph type="title"/>
          </p:nvPr>
        </p:nvSpPr>
        <p:spPr/>
        <p:txBody>
          <a:bodyPr/>
          <a:lstStyle/>
          <a:p>
            <a:r>
              <a:rPr lang="en-US" dirty="0"/>
              <a:t>C/2013 US10 (Catalina)</a:t>
            </a:r>
          </a:p>
        </p:txBody>
      </p:sp>
      <p:pic>
        <p:nvPicPr>
          <p:cNvPr id="5" name="Content Placeholder 4">
            <a:extLst>
              <a:ext uri="{FF2B5EF4-FFF2-40B4-BE49-F238E27FC236}">
                <a16:creationId xmlns:a16="http://schemas.microsoft.com/office/drawing/2014/main" id="{45A8E18D-CEC6-2122-E46F-FD2E8CA5697E}"/>
              </a:ext>
            </a:extLst>
          </p:cNvPr>
          <p:cNvPicPr>
            <a:picLocks noGrp="1" noChangeAspect="1"/>
          </p:cNvPicPr>
          <p:nvPr>
            <p:ph idx="1"/>
          </p:nvPr>
        </p:nvPicPr>
        <p:blipFill>
          <a:blip r:embed="rId2"/>
          <a:srcRect l="1926" t="641" r="748" b="-1"/>
          <a:stretch>
            <a:fillRect/>
          </a:stretch>
        </p:blipFill>
        <p:spPr>
          <a:xfrm>
            <a:off x="1936495" y="1687446"/>
            <a:ext cx="8319010" cy="4224528"/>
          </a:xfrm>
          <a:prstGeom prst="rect">
            <a:avLst/>
          </a:prstGeom>
        </p:spPr>
      </p:pic>
      <p:sp>
        <p:nvSpPr>
          <p:cNvPr id="6" name="TextBox 5">
            <a:extLst>
              <a:ext uri="{FF2B5EF4-FFF2-40B4-BE49-F238E27FC236}">
                <a16:creationId xmlns:a16="http://schemas.microsoft.com/office/drawing/2014/main" id="{7BFE0A43-F876-A949-D42E-2C5148E1DDB9}"/>
              </a:ext>
            </a:extLst>
          </p:cNvPr>
          <p:cNvSpPr txBox="1"/>
          <p:nvPr/>
        </p:nvSpPr>
        <p:spPr>
          <a:xfrm>
            <a:off x="2520774" y="2001795"/>
            <a:ext cx="4410053" cy="923330"/>
          </a:xfrm>
          <a:prstGeom prst="rect">
            <a:avLst/>
          </a:prstGeom>
          <a:noFill/>
        </p:spPr>
        <p:txBody>
          <a:bodyPr wrap="none" rtlCol="0">
            <a:spAutoFit/>
          </a:bodyPr>
          <a:lstStyle/>
          <a:p>
            <a:r>
              <a:rPr lang="en-US" dirty="0">
                <a:solidFill>
                  <a:schemeClr val="bg1"/>
                </a:solidFill>
              </a:rPr>
              <a:t>21 Jan 2016: 1.44 au, 10.4 km/s</a:t>
            </a:r>
          </a:p>
          <a:p>
            <a:r>
              <a:rPr lang="en-US" dirty="0">
                <a:solidFill>
                  <a:srgbClr val="FF0000"/>
                </a:solidFill>
              </a:rPr>
              <a:t>16 Feb 2016: 1.79 au, 49.5 km/s, 0.6 </a:t>
            </a:r>
            <a:r>
              <a:rPr lang="en-US" dirty="0" err="1">
                <a:solidFill>
                  <a:srgbClr val="FF0000"/>
                </a:solidFill>
              </a:rPr>
              <a:t>Å</a:t>
            </a:r>
            <a:r>
              <a:rPr lang="en-US" dirty="0">
                <a:solidFill>
                  <a:srgbClr val="FF0000"/>
                </a:solidFill>
              </a:rPr>
              <a:t> shift</a:t>
            </a:r>
          </a:p>
          <a:p>
            <a:endParaRPr lang="en-US" dirty="0">
              <a:solidFill>
                <a:schemeClr val="bg1"/>
              </a:solidFill>
            </a:endParaRPr>
          </a:p>
        </p:txBody>
      </p:sp>
      <p:sp>
        <p:nvSpPr>
          <p:cNvPr id="3" name="TextBox 2">
            <a:extLst>
              <a:ext uri="{FF2B5EF4-FFF2-40B4-BE49-F238E27FC236}">
                <a16:creationId xmlns:a16="http://schemas.microsoft.com/office/drawing/2014/main" id="{C6C0B6DA-A01A-3286-F140-965584D5FB58}"/>
              </a:ext>
            </a:extLst>
          </p:cNvPr>
          <p:cNvSpPr txBox="1"/>
          <p:nvPr/>
        </p:nvSpPr>
        <p:spPr>
          <a:xfrm>
            <a:off x="2520774" y="1719345"/>
            <a:ext cx="429926" cy="369332"/>
          </a:xfrm>
          <a:prstGeom prst="rect">
            <a:avLst/>
          </a:prstGeom>
          <a:noFill/>
        </p:spPr>
        <p:txBody>
          <a:bodyPr wrap="none" rtlCol="0">
            <a:spAutoFit/>
          </a:bodyPr>
          <a:lstStyle/>
          <a:p>
            <a:r>
              <a:rPr lang="en-US" b="1" dirty="0">
                <a:solidFill>
                  <a:srgbClr val="FFFF00"/>
                </a:solidFill>
              </a:rPr>
              <a:t>C</a:t>
            </a:r>
            <a:r>
              <a:rPr lang="en-US" b="1" baseline="-25000" dirty="0">
                <a:solidFill>
                  <a:srgbClr val="FFFF00"/>
                </a:solidFill>
              </a:rPr>
              <a:t>2</a:t>
            </a:r>
          </a:p>
        </p:txBody>
      </p:sp>
    </p:spTree>
    <p:extLst>
      <p:ext uri="{BB962C8B-B14F-4D97-AF65-F5344CB8AC3E}">
        <p14:creationId xmlns:p14="http://schemas.microsoft.com/office/powerpoint/2010/main" val="1249701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B70CB-735D-443D-034A-2AA70A76ABCF}"/>
              </a:ext>
            </a:extLst>
          </p:cNvPr>
          <p:cNvSpPr>
            <a:spLocks noGrp="1"/>
          </p:cNvSpPr>
          <p:nvPr>
            <p:ph type="title"/>
          </p:nvPr>
        </p:nvSpPr>
        <p:spPr/>
        <p:txBody>
          <a:bodyPr/>
          <a:lstStyle/>
          <a:p>
            <a:r>
              <a:rPr lang="en-US" dirty="0"/>
              <a:t>C/2015 V2 (Johnson)</a:t>
            </a:r>
          </a:p>
        </p:txBody>
      </p:sp>
      <p:pic>
        <p:nvPicPr>
          <p:cNvPr id="5" name="Content Placeholder 4">
            <a:extLst>
              <a:ext uri="{FF2B5EF4-FFF2-40B4-BE49-F238E27FC236}">
                <a16:creationId xmlns:a16="http://schemas.microsoft.com/office/drawing/2014/main" id="{75978650-C73F-2089-8548-DA5379262741}"/>
              </a:ext>
            </a:extLst>
          </p:cNvPr>
          <p:cNvPicPr>
            <a:picLocks noGrp="1" noChangeAspect="1"/>
          </p:cNvPicPr>
          <p:nvPr>
            <p:ph idx="1"/>
          </p:nvPr>
        </p:nvPicPr>
        <p:blipFill>
          <a:blip r:embed="rId2"/>
          <a:stretch>
            <a:fillRect/>
          </a:stretch>
        </p:blipFill>
        <p:spPr>
          <a:xfrm>
            <a:off x="1844565" y="1825625"/>
            <a:ext cx="8502869" cy="4351338"/>
          </a:xfrm>
          <a:prstGeom prst="rect">
            <a:avLst/>
          </a:prstGeom>
        </p:spPr>
      </p:pic>
      <p:sp>
        <p:nvSpPr>
          <p:cNvPr id="3" name="TextBox 2">
            <a:extLst>
              <a:ext uri="{FF2B5EF4-FFF2-40B4-BE49-F238E27FC236}">
                <a16:creationId xmlns:a16="http://schemas.microsoft.com/office/drawing/2014/main" id="{EA22C2DF-BF6B-B05C-A947-39E235517B83}"/>
              </a:ext>
            </a:extLst>
          </p:cNvPr>
          <p:cNvSpPr txBox="1"/>
          <p:nvPr/>
        </p:nvSpPr>
        <p:spPr>
          <a:xfrm>
            <a:off x="2562447" y="2094614"/>
            <a:ext cx="514885" cy="369332"/>
          </a:xfrm>
          <a:prstGeom prst="rect">
            <a:avLst/>
          </a:prstGeom>
          <a:noFill/>
        </p:spPr>
        <p:txBody>
          <a:bodyPr wrap="none" rtlCol="0">
            <a:spAutoFit/>
          </a:bodyPr>
          <a:lstStyle/>
          <a:p>
            <a:r>
              <a:rPr lang="en-US" b="1" dirty="0">
                <a:solidFill>
                  <a:srgbClr val="FFFF00"/>
                </a:solidFill>
              </a:rPr>
              <a:t>CN</a:t>
            </a:r>
          </a:p>
        </p:txBody>
      </p:sp>
    </p:spTree>
    <p:extLst>
      <p:ext uri="{BB962C8B-B14F-4D97-AF65-F5344CB8AC3E}">
        <p14:creationId xmlns:p14="http://schemas.microsoft.com/office/powerpoint/2010/main" val="1048054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E8637-45C8-6A02-7AEA-6FD8FBEDB8BC}"/>
              </a:ext>
            </a:extLst>
          </p:cNvPr>
          <p:cNvSpPr>
            <a:spLocks noGrp="1"/>
          </p:cNvSpPr>
          <p:nvPr>
            <p:ph type="title"/>
          </p:nvPr>
        </p:nvSpPr>
        <p:spPr/>
        <p:txBody>
          <a:bodyPr/>
          <a:lstStyle/>
          <a:p>
            <a:r>
              <a:rPr lang="en-US" dirty="0"/>
              <a:t>C/2015 V2 (Johnson)</a:t>
            </a:r>
          </a:p>
        </p:txBody>
      </p:sp>
      <p:pic>
        <p:nvPicPr>
          <p:cNvPr id="5" name="Content Placeholder 4">
            <a:extLst>
              <a:ext uri="{FF2B5EF4-FFF2-40B4-BE49-F238E27FC236}">
                <a16:creationId xmlns:a16="http://schemas.microsoft.com/office/drawing/2014/main" id="{8D86B32F-443C-B57E-889F-12FF3434CD52}"/>
              </a:ext>
            </a:extLst>
          </p:cNvPr>
          <p:cNvPicPr>
            <a:picLocks noGrp="1" noChangeAspect="1"/>
          </p:cNvPicPr>
          <p:nvPr>
            <p:ph idx="1"/>
          </p:nvPr>
        </p:nvPicPr>
        <p:blipFill>
          <a:blip r:embed="rId2"/>
          <a:stretch>
            <a:fillRect/>
          </a:stretch>
        </p:blipFill>
        <p:spPr>
          <a:xfrm>
            <a:off x="1833126" y="1825625"/>
            <a:ext cx="8525747" cy="4351338"/>
          </a:xfrm>
          <a:prstGeom prst="rect">
            <a:avLst/>
          </a:prstGeom>
        </p:spPr>
      </p:pic>
      <p:sp>
        <p:nvSpPr>
          <p:cNvPr id="3" name="TextBox 2">
            <a:extLst>
              <a:ext uri="{FF2B5EF4-FFF2-40B4-BE49-F238E27FC236}">
                <a16:creationId xmlns:a16="http://schemas.microsoft.com/office/drawing/2014/main" id="{47D537F6-ED8C-08A1-AA46-2EA11B3B5133}"/>
              </a:ext>
            </a:extLst>
          </p:cNvPr>
          <p:cNvSpPr txBox="1"/>
          <p:nvPr/>
        </p:nvSpPr>
        <p:spPr>
          <a:xfrm>
            <a:off x="2562447" y="2094614"/>
            <a:ext cx="429926" cy="369332"/>
          </a:xfrm>
          <a:prstGeom prst="rect">
            <a:avLst/>
          </a:prstGeom>
          <a:noFill/>
        </p:spPr>
        <p:txBody>
          <a:bodyPr wrap="none" rtlCol="0">
            <a:spAutoFit/>
          </a:bodyPr>
          <a:lstStyle/>
          <a:p>
            <a:r>
              <a:rPr lang="en-US" b="1" dirty="0">
                <a:solidFill>
                  <a:srgbClr val="FFFF00"/>
                </a:solidFill>
              </a:rPr>
              <a:t>C</a:t>
            </a:r>
            <a:r>
              <a:rPr lang="en-US" b="1" baseline="-25000" dirty="0">
                <a:solidFill>
                  <a:srgbClr val="FFFF00"/>
                </a:solidFill>
              </a:rPr>
              <a:t>2</a:t>
            </a:r>
          </a:p>
        </p:txBody>
      </p:sp>
    </p:spTree>
    <p:extLst>
      <p:ext uri="{BB962C8B-B14F-4D97-AF65-F5344CB8AC3E}">
        <p14:creationId xmlns:p14="http://schemas.microsoft.com/office/powerpoint/2010/main" val="2239229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759B-A6B0-A90E-A7B5-A30D8EBD79BB}"/>
              </a:ext>
            </a:extLst>
          </p:cNvPr>
          <p:cNvSpPr>
            <a:spLocks noGrp="1"/>
          </p:cNvSpPr>
          <p:nvPr>
            <p:ph type="title"/>
          </p:nvPr>
        </p:nvSpPr>
        <p:spPr>
          <a:xfrm>
            <a:off x="0" y="365125"/>
            <a:ext cx="12192000" cy="1325563"/>
          </a:xfrm>
        </p:spPr>
        <p:txBody>
          <a:bodyPr/>
          <a:lstStyle/>
          <a:p>
            <a:pPr algn="ctr"/>
            <a:r>
              <a:rPr lang="en-US" dirty="0"/>
              <a:t>C/2013 US10 (Catalina) vs. C/2015 V2 (Johnson)</a:t>
            </a:r>
          </a:p>
        </p:txBody>
      </p:sp>
      <p:pic>
        <p:nvPicPr>
          <p:cNvPr id="5" name="Content Placeholder 4">
            <a:extLst>
              <a:ext uri="{FF2B5EF4-FFF2-40B4-BE49-F238E27FC236}">
                <a16:creationId xmlns:a16="http://schemas.microsoft.com/office/drawing/2014/main" id="{9F0810B0-F423-961E-34A4-C3D78A60B5ED}"/>
              </a:ext>
            </a:extLst>
          </p:cNvPr>
          <p:cNvPicPr>
            <a:picLocks noGrp="1" noChangeAspect="1"/>
          </p:cNvPicPr>
          <p:nvPr>
            <p:ph idx="1"/>
          </p:nvPr>
        </p:nvPicPr>
        <p:blipFill>
          <a:blip r:embed="rId2"/>
          <a:stretch>
            <a:fillRect/>
          </a:stretch>
        </p:blipFill>
        <p:spPr>
          <a:xfrm>
            <a:off x="1833014" y="1825625"/>
            <a:ext cx="8525971" cy="4351338"/>
          </a:xfrm>
          <a:prstGeom prst="rect">
            <a:avLst/>
          </a:prstGeom>
        </p:spPr>
      </p:pic>
      <p:sp>
        <p:nvSpPr>
          <p:cNvPr id="6" name="TextBox 5">
            <a:extLst>
              <a:ext uri="{FF2B5EF4-FFF2-40B4-BE49-F238E27FC236}">
                <a16:creationId xmlns:a16="http://schemas.microsoft.com/office/drawing/2014/main" id="{F69F8EDA-6E9B-2609-E413-54C5651A47FD}"/>
              </a:ext>
            </a:extLst>
          </p:cNvPr>
          <p:cNvSpPr txBox="1"/>
          <p:nvPr/>
        </p:nvSpPr>
        <p:spPr>
          <a:xfrm>
            <a:off x="2582562" y="2174790"/>
            <a:ext cx="1074590" cy="923330"/>
          </a:xfrm>
          <a:prstGeom prst="rect">
            <a:avLst/>
          </a:prstGeom>
          <a:noFill/>
        </p:spPr>
        <p:txBody>
          <a:bodyPr wrap="none" rtlCol="0">
            <a:spAutoFit/>
          </a:bodyPr>
          <a:lstStyle/>
          <a:p>
            <a:r>
              <a:rPr lang="en-US" dirty="0">
                <a:solidFill>
                  <a:schemeClr val="bg1"/>
                </a:solidFill>
              </a:rPr>
              <a:t>Johnson</a:t>
            </a:r>
          </a:p>
          <a:p>
            <a:r>
              <a:rPr lang="en-US" dirty="0">
                <a:solidFill>
                  <a:srgbClr val="FF0000"/>
                </a:solidFill>
              </a:rPr>
              <a:t>Catalina </a:t>
            </a:r>
          </a:p>
          <a:p>
            <a:endParaRPr lang="en-US" dirty="0">
              <a:solidFill>
                <a:schemeClr val="bg1"/>
              </a:solidFill>
            </a:endParaRPr>
          </a:p>
        </p:txBody>
      </p:sp>
      <p:sp>
        <p:nvSpPr>
          <p:cNvPr id="3" name="TextBox 2">
            <a:extLst>
              <a:ext uri="{FF2B5EF4-FFF2-40B4-BE49-F238E27FC236}">
                <a16:creationId xmlns:a16="http://schemas.microsoft.com/office/drawing/2014/main" id="{522881F3-92FE-F8D0-EE3C-55F90340E2DD}"/>
              </a:ext>
            </a:extLst>
          </p:cNvPr>
          <p:cNvSpPr txBox="1"/>
          <p:nvPr/>
        </p:nvSpPr>
        <p:spPr>
          <a:xfrm>
            <a:off x="2562447" y="1913858"/>
            <a:ext cx="429926" cy="369332"/>
          </a:xfrm>
          <a:prstGeom prst="rect">
            <a:avLst/>
          </a:prstGeom>
          <a:noFill/>
        </p:spPr>
        <p:txBody>
          <a:bodyPr wrap="none" rtlCol="0">
            <a:spAutoFit/>
          </a:bodyPr>
          <a:lstStyle/>
          <a:p>
            <a:r>
              <a:rPr lang="en-US" b="1" dirty="0">
                <a:solidFill>
                  <a:srgbClr val="FFFF00"/>
                </a:solidFill>
              </a:rPr>
              <a:t>C</a:t>
            </a:r>
            <a:r>
              <a:rPr lang="en-US" b="1" baseline="-25000" dirty="0">
                <a:solidFill>
                  <a:srgbClr val="FFFF00"/>
                </a:solidFill>
              </a:rPr>
              <a:t>2</a:t>
            </a:r>
          </a:p>
        </p:txBody>
      </p:sp>
    </p:spTree>
    <p:extLst>
      <p:ext uri="{BB962C8B-B14F-4D97-AF65-F5344CB8AC3E}">
        <p14:creationId xmlns:p14="http://schemas.microsoft.com/office/powerpoint/2010/main" val="1964018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E1590-4486-8CFD-93EC-F612C82F7A51}"/>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C24D9F31-8E52-5321-0B16-3B46C4782C12}"/>
              </a:ext>
            </a:extLst>
          </p:cNvPr>
          <p:cNvSpPr>
            <a:spLocks noGrp="1"/>
          </p:cNvSpPr>
          <p:nvPr>
            <p:ph idx="1"/>
          </p:nvPr>
        </p:nvSpPr>
        <p:spPr/>
        <p:txBody>
          <a:bodyPr/>
          <a:lstStyle/>
          <a:p>
            <a:pPr marL="0" indent="0">
              <a:buNone/>
            </a:pPr>
            <a:r>
              <a:rPr lang="en-US" dirty="0"/>
              <a:t>To the data submitter: Please make sure to use this slide deck and the Word document (more details included) to find all suggested corrections/edits to the documentation.</a:t>
            </a:r>
          </a:p>
          <a:p>
            <a:pPr marL="0" indent="0">
              <a:buNone/>
            </a:pPr>
            <a:endParaRPr lang="en-US" dirty="0"/>
          </a:p>
          <a:p>
            <a:pPr marL="0" indent="0">
              <a:buNone/>
            </a:pPr>
            <a:r>
              <a:rPr lang="en-US" dirty="0"/>
              <a:t>To the PDS: I believe that this data collection can be certified now, acknowledging the necessary documentation liens prior to final archiving unless something major is brought up by the primary reviewer and discussed during the review that deems the collection uncertifiable and warrants a delta review. </a:t>
            </a:r>
          </a:p>
        </p:txBody>
      </p:sp>
    </p:spTree>
    <p:extLst>
      <p:ext uri="{BB962C8B-B14F-4D97-AF65-F5344CB8AC3E}">
        <p14:creationId xmlns:p14="http://schemas.microsoft.com/office/powerpoint/2010/main" val="184199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11937</TotalTime>
  <Words>1982</Words>
  <Application>Microsoft Macintosh PowerPoint</Application>
  <PresentationFormat>Widescreen</PresentationFormat>
  <Paragraphs>188</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Display</vt:lpstr>
      <vt:lpstr>Arial</vt:lpstr>
      <vt:lpstr>Office Theme</vt:lpstr>
      <vt:lpstr>The McDonald Observatory High Spectral Resolving Power Observations of Comets</vt:lpstr>
      <vt:lpstr>Generalities</vt:lpstr>
      <vt:lpstr>File: collection.xml</vt:lpstr>
      <vt:lpstr>File: collection.xml</vt:lpstr>
      <vt:lpstr>File: collection.xml</vt:lpstr>
      <vt:lpstr>Files: survey.pdf/.xml </vt:lpstr>
      <vt:lpstr>Files: log.pdf/.xml &amp; weather.pdf/.xml</vt:lpstr>
      <vt:lpstr>Files: starlist.pdf/.xml</vt:lpstr>
      <vt:lpstr>Files: survey, log, starlist, and weather.xml</vt:lpstr>
      <vt:lpstr>All data .xml files</vt:lpstr>
      <vt:lpstr>Data .xml files cont’d</vt:lpstr>
      <vt:lpstr>Data files explored</vt:lpstr>
      <vt:lpstr>Plotting 21P_Giacobini-Zinner/gz0003.fits compared to survey.pdf Fig. 2 (‘picket fence’)</vt:lpstr>
      <vt:lpstr>C_2001Q4_NEAT: 2001Q40002.xml + .fits</vt:lpstr>
      <vt:lpstr>C_2001Q4_NEAT: 2001Q40002.xml + .fits</vt:lpstr>
      <vt:lpstr>122P_deVico: dev0002.fits</vt:lpstr>
      <vt:lpstr>122P_deVico: dev0002.fits</vt:lpstr>
      <vt:lpstr>122P_deVico: dev0002.fits</vt:lpstr>
      <vt:lpstr>C/2013 US10 (Catalina)</vt:lpstr>
      <vt:lpstr>C/2013 US10 (Catalina)</vt:lpstr>
      <vt:lpstr>C/2013 US10 (Catalina)</vt:lpstr>
      <vt:lpstr>C/2013 US10 (Catalina)</vt:lpstr>
      <vt:lpstr>C/2013 US10 (Catalina)</vt:lpstr>
      <vt:lpstr>C/2013 US10 (Catalina)</vt:lpstr>
      <vt:lpstr>C/2015 V2 (Johnson)</vt:lpstr>
      <vt:lpstr>C/2015 V2 (Johnson)</vt:lpstr>
      <vt:lpstr>C/2013 US10 (Catalina) vs. C/2015 V2 (Johnson)</vt:lpstr>
      <vt:lpstr>Final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Lori Feaga</dc:creator>
  <cp:lastModifiedBy>Lori Feaga</cp:lastModifiedBy>
  <cp:revision>15</cp:revision>
  <dcterms:created xsi:type="dcterms:W3CDTF">2026-10-05T16:25:27Z</dcterms:created>
  <dcterms:modified xsi:type="dcterms:W3CDTF">2026-10-14T14:59:50Z</dcterms:modified>
</cp:coreProperties>
</file>