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2" r:id="rId3"/>
    <p:sldId id="261" r:id="rId4"/>
    <p:sldId id="270" r:id="rId5"/>
    <p:sldId id="267" r:id="rId6"/>
    <p:sldId id="269"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666"/>
    <p:restoredTop sz="94694"/>
  </p:normalViewPr>
  <p:slideViewPr>
    <p:cSldViewPr snapToGrid="0" snapToObjects="1">
      <p:cViewPr varScale="1">
        <p:scale>
          <a:sx n="107" d="100"/>
          <a:sy n="107" d="100"/>
        </p:scale>
        <p:origin x="192" y="5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582AC-C7D6-BD48-ABE0-2D1D6672CC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E29298-7695-6047-A82A-448E8CCFB1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622018-24BD-EC4E-A93C-7D2E2E4FFA65}"/>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5" name="Footer Placeholder 4">
            <a:extLst>
              <a:ext uri="{FF2B5EF4-FFF2-40B4-BE49-F238E27FC236}">
                <a16:creationId xmlns:a16="http://schemas.microsoft.com/office/drawing/2014/main" id="{BBB5FB6B-65A0-5B43-B36B-57E0FEF65E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F5A51E-6BBC-CA4A-AB15-B31310D1DB17}"/>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1778322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C6B38-0251-6B4D-9F73-1ECC55FEAB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CA6C67-BC1B-6C41-AC0F-43F4EA1259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FA57DB-2A69-5A41-A0A4-24EE7F6D408D}"/>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5" name="Footer Placeholder 4">
            <a:extLst>
              <a:ext uri="{FF2B5EF4-FFF2-40B4-BE49-F238E27FC236}">
                <a16:creationId xmlns:a16="http://schemas.microsoft.com/office/drawing/2014/main" id="{D1166E85-3FB7-FF4B-A773-21285D5E7A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9D3A4-1E5B-5843-978C-F1A16B7E86C3}"/>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4217456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36565-17E2-6A47-A251-ED10CC58B6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F56AD6-0A76-9948-867F-BE903F8313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E88A5F-97F0-B649-B364-30502DB0A9DC}"/>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5" name="Footer Placeholder 4">
            <a:extLst>
              <a:ext uri="{FF2B5EF4-FFF2-40B4-BE49-F238E27FC236}">
                <a16:creationId xmlns:a16="http://schemas.microsoft.com/office/drawing/2014/main" id="{F9F364AD-009F-3E48-A0F4-D05E0083AA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C0F32-C658-8744-8C5F-763E0D82E0CA}"/>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922626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56A5-A23E-D241-A20C-72C3337FC4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DB7028-5183-8843-903F-2874D23F8D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0A000C-D879-6C4D-AAE4-2BB374638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2B3592-207F-1040-BD57-8BD7E10CE5A7}"/>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6" name="Footer Placeholder 5">
            <a:extLst>
              <a:ext uri="{FF2B5EF4-FFF2-40B4-BE49-F238E27FC236}">
                <a16:creationId xmlns:a16="http://schemas.microsoft.com/office/drawing/2014/main" id="{FE8BEC72-F261-D34D-84B4-6267200362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915FF-6F63-BD41-B800-F6EFA2BCA859}"/>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3790105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11882-7711-6F47-A240-E9BDA9866BE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097776-F5C5-0048-A844-CBCAE68DB0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C8B865-8992-564F-BCBA-30DBD533FA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2925B0-43A1-B14A-9E4C-749CBCF405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21F106-319C-EB42-A4E6-C4DEBB0C75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D7AFAF-A3FD-5E44-91E1-F58A44EDADA1}"/>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8" name="Footer Placeholder 7">
            <a:extLst>
              <a:ext uri="{FF2B5EF4-FFF2-40B4-BE49-F238E27FC236}">
                <a16:creationId xmlns:a16="http://schemas.microsoft.com/office/drawing/2014/main" id="{4F86419B-8542-474F-A04D-85D3E21DA0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E2CB63-8A17-6F4C-AC98-1D2BFC9BD7AF}"/>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67558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74139-1C11-E04F-A1AD-BE0A6435F0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8C8A2B-1DED-0842-909B-359D38231AC5}"/>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4" name="Footer Placeholder 3">
            <a:extLst>
              <a:ext uri="{FF2B5EF4-FFF2-40B4-BE49-F238E27FC236}">
                <a16:creationId xmlns:a16="http://schemas.microsoft.com/office/drawing/2014/main" id="{5070DAAF-7D7F-1A43-903B-B4453E89C4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F14B1F-FA70-D448-928E-0DDDD4A4BE92}"/>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1120052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8A4734-35E0-0941-8187-6B72AAE7C70B}"/>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3" name="Footer Placeholder 2">
            <a:extLst>
              <a:ext uri="{FF2B5EF4-FFF2-40B4-BE49-F238E27FC236}">
                <a16:creationId xmlns:a16="http://schemas.microsoft.com/office/drawing/2014/main" id="{ECB624F3-2C40-6D4B-BF62-EEF4EA02B3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41C937-D62E-A040-BCC5-68016EDF3D81}"/>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3003405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863FB-4856-EC4D-BBDB-8DF64A88F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5FEC57-2E2F-3245-9CEF-9B5C18CDE0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3D474C-03BC-614D-8158-0F4BB329DD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85E3B5-59B4-CC49-8618-E7B4EEED90B2}"/>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6" name="Footer Placeholder 5">
            <a:extLst>
              <a:ext uri="{FF2B5EF4-FFF2-40B4-BE49-F238E27FC236}">
                <a16:creationId xmlns:a16="http://schemas.microsoft.com/office/drawing/2014/main" id="{D42AE6F4-A108-4540-A2CD-55BEFD61E2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698BB7-88A8-4746-8A54-426FA3674C0E}"/>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414484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F0F5-2A33-934E-8C68-2CA03FFDFF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5DF254-B43A-F646-95AF-A41A0536D1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6530D3-4D20-EA42-AA6A-868FF3A55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7D2AE2-74F0-7D4E-A98B-EE4E73ADF236}"/>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6" name="Footer Placeholder 5">
            <a:extLst>
              <a:ext uri="{FF2B5EF4-FFF2-40B4-BE49-F238E27FC236}">
                <a16:creationId xmlns:a16="http://schemas.microsoft.com/office/drawing/2014/main" id="{2230A721-ED17-2B41-AF7D-BDCB0B4155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893D7B-408C-1845-958C-170CBAE04820}"/>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397230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BD363-0EE1-944A-BD0A-7FE1B93F3D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B757315-B202-DF48-B787-3A3D75C95F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43D694-6C53-134D-A2DB-F909C1A8BB2A}"/>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5" name="Footer Placeholder 4">
            <a:extLst>
              <a:ext uri="{FF2B5EF4-FFF2-40B4-BE49-F238E27FC236}">
                <a16:creationId xmlns:a16="http://schemas.microsoft.com/office/drawing/2014/main" id="{86CFCD1F-4709-F649-BA18-D3B927127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9464EA-F8AB-A548-A12D-1581D03C1F81}"/>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889089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153100-C9C6-CA4F-A7E6-675017798D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72CB56-0A53-BC4C-94A8-D17512E0D7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ECEC53-56F5-1646-A5B1-0AAD9587FFA1}"/>
              </a:ext>
            </a:extLst>
          </p:cNvPr>
          <p:cNvSpPr>
            <a:spLocks noGrp="1"/>
          </p:cNvSpPr>
          <p:nvPr>
            <p:ph type="dt" sz="half" idx="10"/>
          </p:nvPr>
        </p:nvSpPr>
        <p:spPr/>
        <p:txBody>
          <a:bodyPr/>
          <a:lstStyle/>
          <a:p>
            <a:fld id="{4F1FB330-0AA3-8B4D-BD7A-2110B56B1B11}" type="datetimeFigureOut">
              <a:rPr lang="en-US" smtClean="0"/>
              <a:t>10/15/26</a:t>
            </a:fld>
            <a:endParaRPr lang="en-US"/>
          </a:p>
        </p:txBody>
      </p:sp>
      <p:sp>
        <p:nvSpPr>
          <p:cNvPr id="5" name="Footer Placeholder 4">
            <a:extLst>
              <a:ext uri="{FF2B5EF4-FFF2-40B4-BE49-F238E27FC236}">
                <a16:creationId xmlns:a16="http://schemas.microsoft.com/office/drawing/2014/main" id="{1A0D32D4-9A47-C448-8D0E-6E000B19C9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341B9F-9BA1-A947-B3F6-26D62D554A1B}"/>
              </a:ext>
            </a:extLst>
          </p:cNvPr>
          <p:cNvSpPr>
            <a:spLocks noGrp="1"/>
          </p:cNvSpPr>
          <p:nvPr>
            <p:ph type="sldNum" sz="quarter" idx="12"/>
          </p:nvPr>
        </p:nvSpPr>
        <p:spPr/>
        <p:txBody>
          <a:bodyPr/>
          <a:lstStyle/>
          <a:p>
            <a:fld id="{46307212-7954-8343-B4C4-95041C55A395}" type="slidenum">
              <a:rPr lang="en-US" smtClean="0"/>
              <a:t>‹#›</a:t>
            </a:fld>
            <a:endParaRPr lang="en-US"/>
          </a:p>
        </p:txBody>
      </p:sp>
    </p:spTree>
    <p:extLst>
      <p:ext uri="{BB962C8B-B14F-4D97-AF65-F5344CB8AC3E}">
        <p14:creationId xmlns:p14="http://schemas.microsoft.com/office/powerpoint/2010/main" val="3885314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6B9C80-A200-C941-9597-A319F0FE83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EC362D-2A77-9548-AF49-4C7E9F4EEB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8236D-F76A-384E-BF03-71AB7D7F6E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FB330-0AA3-8B4D-BD7A-2110B56B1B11}" type="datetimeFigureOut">
              <a:rPr lang="en-US" smtClean="0"/>
              <a:t>10/15/26</a:t>
            </a:fld>
            <a:endParaRPr lang="en-US"/>
          </a:p>
        </p:txBody>
      </p:sp>
      <p:sp>
        <p:nvSpPr>
          <p:cNvPr id="5" name="Footer Placeholder 4">
            <a:extLst>
              <a:ext uri="{FF2B5EF4-FFF2-40B4-BE49-F238E27FC236}">
                <a16:creationId xmlns:a16="http://schemas.microsoft.com/office/drawing/2014/main" id="{63C58474-8D05-4D4B-9F2B-AFBFF4CD6A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EEC2F0-7259-144C-AE92-4FBEB7AE7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307212-7954-8343-B4C4-95041C55A395}" type="slidenum">
              <a:rPr lang="en-US" smtClean="0"/>
              <a:t>‹#›</a:t>
            </a:fld>
            <a:endParaRPr lang="en-US"/>
          </a:p>
        </p:txBody>
      </p:sp>
    </p:spTree>
    <p:extLst>
      <p:ext uri="{BB962C8B-B14F-4D97-AF65-F5344CB8AC3E}">
        <p14:creationId xmlns:p14="http://schemas.microsoft.com/office/powerpoint/2010/main" val="2530059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EEE0-9A87-C64D-9F92-AB5743A7BC1C}"/>
              </a:ext>
            </a:extLst>
          </p:cNvPr>
          <p:cNvSpPr>
            <a:spLocks noGrp="1"/>
          </p:cNvSpPr>
          <p:nvPr>
            <p:ph type="ctrTitle"/>
          </p:nvPr>
        </p:nvSpPr>
        <p:spPr/>
        <p:txBody>
          <a:bodyPr/>
          <a:lstStyle/>
          <a:p>
            <a:r>
              <a:rPr lang="en-US" dirty="0"/>
              <a:t>Comet Echelle Survey PDS Review</a:t>
            </a:r>
          </a:p>
        </p:txBody>
      </p:sp>
      <p:sp>
        <p:nvSpPr>
          <p:cNvPr id="3" name="Subtitle 2">
            <a:extLst>
              <a:ext uri="{FF2B5EF4-FFF2-40B4-BE49-F238E27FC236}">
                <a16:creationId xmlns:a16="http://schemas.microsoft.com/office/drawing/2014/main" id="{9A857E54-3FE1-D945-94B7-BD516F12853C}"/>
              </a:ext>
            </a:extLst>
          </p:cNvPr>
          <p:cNvSpPr>
            <a:spLocks noGrp="1"/>
          </p:cNvSpPr>
          <p:nvPr>
            <p:ph type="subTitle" idx="1"/>
          </p:nvPr>
        </p:nvSpPr>
        <p:spPr>
          <a:xfrm>
            <a:off x="1524000" y="4713208"/>
            <a:ext cx="9144000" cy="541699"/>
          </a:xfrm>
        </p:spPr>
        <p:txBody>
          <a:bodyPr/>
          <a:lstStyle/>
          <a:p>
            <a:r>
              <a:rPr lang="en-US" dirty="0"/>
              <a:t>Adam McKay</a:t>
            </a:r>
          </a:p>
        </p:txBody>
      </p:sp>
    </p:spTree>
    <p:extLst>
      <p:ext uri="{BB962C8B-B14F-4D97-AF65-F5344CB8AC3E}">
        <p14:creationId xmlns:p14="http://schemas.microsoft.com/office/powerpoint/2010/main" val="3828793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0C0C6-D4E9-AE42-B86A-70D4D8D56EBF}"/>
              </a:ext>
            </a:extLst>
          </p:cNvPr>
          <p:cNvSpPr>
            <a:spLocks noGrp="1"/>
          </p:cNvSpPr>
          <p:nvPr>
            <p:ph type="title"/>
          </p:nvPr>
        </p:nvSpPr>
        <p:spPr/>
        <p:txBody>
          <a:bodyPr/>
          <a:lstStyle/>
          <a:p>
            <a:r>
              <a:rPr lang="en-US" dirty="0" err="1"/>
              <a:t>Coude</a:t>
            </a:r>
            <a:r>
              <a:rPr lang="en-US" dirty="0"/>
              <a:t> Overview</a:t>
            </a:r>
          </a:p>
        </p:txBody>
      </p:sp>
      <p:sp>
        <p:nvSpPr>
          <p:cNvPr id="5" name="Content Placeholder 4">
            <a:extLst>
              <a:ext uri="{FF2B5EF4-FFF2-40B4-BE49-F238E27FC236}">
                <a16:creationId xmlns:a16="http://schemas.microsoft.com/office/drawing/2014/main" id="{0FFF0992-ABA3-E422-EFAB-6AEE608EEFD1}"/>
              </a:ext>
            </a:extLst>
          </p:cNvPr>
          <p:cNvSpPr>
            <a:spLocks noGrp="1"/>
          </p:cNvSpPr>
          <p:nvPr>
            <p:ph idx="1"/>
          </p:nvPr>
        </p:nvSpPr>
        <p:spPr>
          <a:xfrm>
            <a:off x="242221" y="1450254"/>
            <a:ext cx="5572539" cy="5042621"/>
          </a:xfrm>
        </p:spPr>
        <p:txBody>
          <a:bodyPr>
            <a:normAutofit lnSpcReduction="10000"/>
          </a:bodyPr>
          <a:lstStyle/>
          <a:p>
            <a:r>
              <a:rPr lang="en-US" dirty="0"/>
              <a:t>Tull </a:t>
            </a:r>
            <a:r>
              <a:rPr lang="en-US" dirty="0" err="1"/>
              <a:t>Coude</a:t>
            </a:r>
            <a:r>
              <a:rPr lang="en-US" dirty="0"/>
              <a:t> spectrograph on the 2.7-meter Harlan J. Smith Telescope at McDonald Observatory</a:t>
            </a:r>
          </a:p>
          <a:p>
            <a:r>
              <a:rPr lang="en-US" dirty="0"/>
              <a:t>High resolving power (R=60,000) spectra of comets in the optical/NIR</a:t>
            </a:r>
          </a:p>
          <a:p>
            <a:r>
              <a:rPr lang="en-US" dirty="0"/>
              <a:t>3700-10,100 Angstroms, </a:t>
            </a:r>
            <a:r>
              <a:rPr lang="en-US" dirty="0" err="1"/>
              <a:t>interorder</a:t>
            </a:r>
            <a:r>
              <a:rPr lang="en-US" dirty="0"/>
              <a:t> gaps </a:t>
            </a:r>
            <a:r>
              <a:rPr lang="en-US" dirty="0" err="1"/>
              <a:t>redward</a:t>
            </a:r>
            <a:r>
              <a:rPr lang="en-US" dirty="0"/>
              <a:t> of 5700 Angstroms</a:t>
            </a:r>
          </a:p>
          <a:p>
            <a:r>
              <a:rPr lang="en-US" dirty="0"/>
              <a:t>Almost 30 years of data (1995-2024) of 62 comets</a:t>
            </a:r>
          </a:p>
          <a:p>
            <a:r>
              <a:rPr lang="en-US" dirty="0"/>
              <a:t>Data is reduced, can be read by various programs</a:t>
            </a:r>
          </a:p>
          <a:p>
            <a:endParaRPr lang="en-US" dirty="0"/>
          </a:p>
        </p:txBody>
      </p:sp>
      <p:pic>
        <p:nvPicPr>
          <p:cNvPr id="4" name="Picture 3">
            <a:extLst>
              <a:ext uri="{FF2B5EF4-FFF2-40B4-BE49-F238E27FC236}">
                <a16:creationId xmlns:a16="http://schemas.microsoft.com/office/drawing/2014/main" id="{5B0EE8AE-3284-B835-6761-8AE0EC7317A4}"/>
              </a:ext>
            </a:extLst>
          </p:cNvPr>
          <p:cNvPicPr>
            <a:picLocks noChangeAspect="1"/>
          </p:cNvPicPr>
          <p:nvPr/>
        </p:nvPicPr>
        <p:blipFill>
          <a:blip r:embed="rId2"/>
          <a:stretch>
            <a:fillRect/>
          </a:stretch>
        </p:blipFill>
        <p:spPr>
          <a:xfrm>
            <a:off x="5952286" y="1690688"/>
            <a:ext cx="5997493" cy="4187598"/>
          </a:xfrm>
          <a:prstGeom prst="rect">
            <a:avLst/>
          </a:prstGeom>
        </p:spPr>
      </p:pic>
    </p:spTree>
    <p:extLst>
      <p:ext uri="{BB962C8B-B14F-4D97-AF65-F5344CB8AC3E}">
        <p14:creationId xmlns:p14="http://schemas.microsoft.com/office/powerpoint/2010/main" val="3860664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E2D1-82C5-D549-ADBA-CCB2BEF6045B}"/>
              </a:ext>
            </a:extLst>
          </p:cNvPr>
          <p:cNvSpPr>
            <a:spLocks noGrp="1"/>
          </p:cNvSpPr>
          <p:nvPr>
            <p:ph type="title"/>
          </p:nvPr>
        </p:nvSpPr>
        <p:spPr>
          <a:xfrm>
            <a:off x="120014" y="132599"/>
            <a:ext cx="4109086" cy="850381"/>
          </a:xfrm>
        </p:spPr>
        <p:txBody>
          <a:bodyPr>
            <a:normAutofit/>
          </a:bodyPr>
          <a:lstStyle/>
          <a:p>
            <a:r>
              <a:rPr lang="en-US" dirty="0"/>
              <a:t>Viewing Data</a:t>
            </a:r>
          </a:p>
        </p:txBody>
      </p:sp>
      <p:sp>
        <p:nvSpPr>
          <p:cNvPr id="6" name="Content Placeholder 5">
            <a:extLst>
              <a:ext uri="{FF2B5EF4-FFF2-40B4-BE49-F238E27FC236}">
                <a16:creationId xmlns:a16="http://schemas.microsoft.com/office/drawing/2014/main" id="{FCCDC32C-B387-DD55-CA79-F607E24A4C53}"/>
              </a:ext>
            </a:extLst>
          </p:cNvPr>
          <p:cNvSpPr>
            <a:spLocks noGrp="1"/>
          </p:cNvSpPr>
          <p:nvPr>
            <p:ph idx="1"/>
          </p:nvPr>
        </p:nvSpPr>
        <p:spPr>
          <a:xfrm>
            <a:off x="120014" y="1522995"/>
            <a:ext cx="3711133" cy="4686253"/>
          </a:xfrm>
        </p:spPr>
        <p:txBody>
          <a:bodyPr>
            <a:normAutofit/>
          </a:bodyPr>
          <a:lstStyle/>
          <a:p>
            <a:r>
              <a:rPr lang="en-US" dirty="0"/>
              <a:t>Able to view data in PDS 4 Viewer and DS9</a:t>
            </a:r>
          </a:p>
          <a:p>
            <a:r>
              <a:rPr lang="en-US" dirty="0"/>
              <a:t>XML files and FITS headers seem to be in good shape</a:t>
            </a:r>
          </a:p>
          <a:p>
            <a:r>
              <a:rPr lang="en-US" dirty="0"/>
              <a:t>Extensions reported to be present in documentation are actually present in the files and can be accessed</a:t>
            </a:r>
          </a:p>
          <a:p>
            <a:pPr marL="0" indent="0">
              <a:buNone/>
            </a:pPr>
            <a:endParaRPr lang="en-US" dirty="0"/>
          </a:p>
          <a:p>
            <a:pPr marL="0" indent="0">
              <a:buNone/>
            </a:pPr>
            <a:endParaRPr lang="en-US" dirty="0"/>
          </a:p>
        </p:txBody>
      </p:sp>
      <p:pic>
        <p:nvPicPr>
          <p:cNvPr id="19" name="Picture 18">
            <a:extLst>
              <a:ext uri="{FF2B5EF4-FFF2-40B4-BE49-F238E27FC236}">
                <a16:creationId xmlns:a16="http://schemas.microsoft.com/office/drawing/2014/main" id="{C60D8544-AE66-9B7A-D902-AD737F2F4BFB}"/>
              </a:ext>
            </a:extLst>
          </p:cNvPr>
          <p:cNvPicPr>
            <a:picLocks noChangeAspect="1"/>
          </p:cNvPicPr>
          <p:nvPr/>
        </p:nvPicPr>
        <p:blipFill>
          <a:blip r:embed="rId2"/>
          <a:stretch>
            <a:fillRect/>
          </a:stretch>
        </p:blipFill>
        <p:spPr>
          <a:xfrm>
            <a:off x="4453009" y="1785707"/>
            <a:ext cx="7187616" cy="4956976"/>
          </a:xfrm>
          <a:prstGeom prst="rect">
            <a:avLst/>
          </a:prstGeom>
        </p:spPr>
      </p:pic>
      <p:pic>
        <p:nvPicPr>
          <p:cNvPr id="21" name="Picture 20">
            <a:extLst>
              <a:ext uri="{FF2B5EF4-FFF2-40B4-BE49-F238E27FC236}">
                <a16:creationId xmlns:a16="http://schemas.microsoft.com/office/drawing/2014/main" id="{C7A0A2F8-9040-D430-689C-4B105FF24657}"/>
              </a:ext>
            </a:extLst>
          </p:cNvPr>
          <p:cNvPicPr>
            <a:picLocks noChangeAspect="1"/>
          </p:cNvPicPr>
          <p:nvPr/>
        </p:nvPicPr>
        <p:blipFill>
          <a:blip r:embed="rId3"/>
          <a:stretch>
            <a:fillRect/>
          </a:stretch>
        </p:blipFill>
        <p:spPr>
          <a:xfrm>
            <a:off x="4160617" y="132599"/>
            <a:ext cx="7772400" cy="1390396"/>
          </a:xfrm>
          <a:prstGeom prst="rect">
            <a:avLst/>
          </a:prstGeom>
        </p:spPr>
      </p:pic>
    </p:spTree>
    <p:extLst>
      <p:ext uri="{BB962C8B-B14F-4D97-AF65-F5344CB8AC3E}">
        <p14:creationId xmlns:p14="http://schemas.microsoft.com/office/powerpoint/2010/main" val="2218630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F9E76-453F-B8C1-D74F-66ADA989B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49249-F193-66AD-BDEF-74813EF2C37D}"/>
              </a:ext>
            </a:extLst>
          </p:cNvPr>
          <p:cNvSpPr>
            <a:spLocks noGrp="1"/>
          </p:cNvSpPr>
          <p:nvPr>
            <p:ph type="title"/>
          </p:nvPr>
        </p:nvSpPr>
        <p:spPr>
          <a:xfrm>
            <a:off x="4038422" y="92955"/>
            <a:ext cx="3364315" cy="850381"/>
          </a:xfrm>
        </p:spPr>
        <p:txBody>
          <a:bodyPr>
            <a:normAutofit/>
          </a:bodyPr>
          <a:lstStyle/>
          <a:p>
            <a:r>
              <a:rPr lang="en-US" dirty="0"/>
              <a:t>Example Data</a:t>
            </a:r>
          </a:p>
        </p:txBody>
      </p:sp>
      <p:pic>
        <p:nvPicPr>
          <p:cNvPr id="4" name="Picture 3">
            <a:extLst>
              <a:ext uri="{FF2B5EF4-FFF2-40B4-BE49-F238E27FC236}">
                <a16:creationId xmlns:a16="http://schemas.microsoft.com/office/drawing/2014/main" id="{FC83CD33-0F55-0C80-59E8-F550C0A20DD9}"/>
              </a:ext>
            </a:extLst>
          </p:cNvPr>
          <p:cNvPicPr>
            <a:picLocks noChangeAspect="1"/>
          </p:cNvPicPr>
          <p:nvPr/>
        </p:nvPicPr>
        <p:blipFill>
          <a:blip r:embed="rId2"/>
          <a:stretch>
            <a:fillRect/>
          </a:stretch>
        </p:blipFill>
        <p:spPr>
          <a:xfrm>
            <a:off x="120014" y="1344253"/>
            <a:ext cx="5600567" cy="2556415"/>
          </a:xfrm>
          <a:prstGeom prst="rect">
            <a:avLst/>
          </a:prstGeom>
        </p:spPr>
      </p:pic>
      <p:sp>
        <p:nvSpPr>
          <p:cNvPr id="7" name="TextBox 6">
            <a:extLst>
              <a:ext uri="{FF2B5EF4-FFF2-40B4-BE49-F238E27FC236}">
                <a16:creationId xmlns:a16="http://schemas.microsoft.com/office/drawing/2014/main" id="{BE4FCB13-BFFB-0D40-0C91-07226BC13B35}"/>
              </a:ext>
            </a:extLst>
          </p:cNvPr>
          <p:cNvSpPr txBox="1"/>
          <p:nvPr/>
        </p:nvSpPr>
        <p:spPr>
          <a:xfrm>
            <a:off x="1727663" y="974921"/>
            <a:ext cx="2385268" cy="369332"/>
          </a:xfrm>
          <a:prstGeom prst="rect">
            <a:avLst/>
          </a:prstGeom>
          <a:noFill/>
        </p:spPr>
        <p:txBody>
          <a:bodyPr wrap="none" rtlCol="0">
            <a:spAutoFit/>
          </a:bodyPr>
          <a:lstStyle/>
          <a:p>
            <a:r>
              <a:rPr lang="en-US" dirty="0"/>
              <a:t>C/2016 R2 (</a:t>
            </a:r>
            <a:r>
              <a:rPr lang="en-US" dirty="0" err="1"/>
              <a:t>PanSTARRS</a:t>
            </a:r>
            <a:r>
              <a:rPr lang="en-US" dirty="0"/>
              <a:t>)</a:t>
            </a:r>
          </a:p>
        </p:txBody>
      </p:sp>
      <p:pic>
        <p:nvPicPr>
          <p:cNvPr id="10" name="Picture 9">
            <a:extLst>
              <a:ext uri="{FF2B5EF4-FFF2-40B4-BE49-F238E27FC236}">
                <a16:creationId xmlns:a16="http://schemas.microsoft.com/office/drawing/2014/main" id="{F1E38CFB-8439-A7A6-9D01-E95A0E60D1DE}"/>
              </a:ext>
            </a:extLst>
          </p:cNvPr>
          <p:cNvPicPr>
            <a:picLocks noChangeAspect="1"/>
          </p:cNvPicPr>
          <p:nvPr/>
        </p:nvPicPr>
        <p:blipFill>
          <a:blip r:embed="rId3"/>
          <a:stretch>
            <a:fillRect/>
          </a:stretch>
        </p:blipFill>
        <p:spPr>
          <a:xfrm>
            <a:off x="6096000" y="1344253"/>
            <a:ext cx="5600567" cy="2556415"/>
          </a:xfrm>
          <a:prstGeom prst="rect">
            <a:avLst/>
          </a:prstGeom>
        </p:spPr>
      </p:pic>
      <p:sp>
        <p:nvSpPr>
          <p:cNvPr id="11" name="TextBox 10">
            <a:extLst>
              <a:ext uri="{FF2B5EF4-FFF2-40B4-BE49-F238E27FC236}">
                <a16:creationId xmlns:a16="http://schemas.microsoft.com/office/drawing/2014/main" id="{F52EC044-216A-BB38-86A7-636095EE6F7B}"/>
              </a:ext>
            </a:extLst>
          </p:cNvPr>
          <p:cNvSpPr txBox="1"/>
          <p:nvPr/>
        </p:nvSpPr>
        <p:spPr>
          <a:xfrm>
            <a:off x="7322130" y="974921"/>
            <a:ext cx="3142207" cy="369332"/>
          </a:xfrm>
          <a:prstGeom prst="rect">
            <a:avLst/>
          </a:prstGeom>
          <a:noFill/>
        </p:spPr>
        <p:txBody>
          <a:bodyPr wrap="none" rtlCol="0">
            <a:spAutoFit/>
          </a:bodyPr>
          <a:lstStyle/>
          <a:p>
            <a:r>
              <a:rPr lang="en-US" dirty="0"/>
              <a:t>C/2023 A3 (</a:t>
            </a:r>
            <a:r>
              <a:rPr lang="en-US" dirty="0" err="1"/>
              <a:t>Tsuchinshan</a:t>
            </a:r>
            <a:r>
              <a:rPr lang="en-US" dirty="0"/>
              <a:t>-ATLAS)</a:t>
            </a:r>
          </a:p>
        </p:txBody>
      </p:sp>
      <p:pic>
        <p:nvPicPr>
          <p:cNvPr id="13" name="Picture 12">
            <a:extLst>
              <a:ext uri="{FF2B5EF4-FFF2-40B4-BE49-F238E27FC236}">
                <a16:creationId xmlns:a16="http://schemas.microsoft.com/office/drawing/2014/main" id="{29BCD700-DF1E-F9F5-2747-25ACCF41A111}"/>
              </a:ext>
            </a:extLst>
          </p:cNvPr>
          <p:cNvPicPr>
            <a:picLocks noChangeAspect="1"/>
          </p:cNvPicPr>
          <p:nvPr/>
        </p:nvPicPr>
        <p:blipFill>
          <a:blip r:embed="rId4"/>
          <a:stretch>
            <a:fillRect/>
          </a:stretch>
        </p:blipFill>
        <p:spPr>
          <a:xfrm>
            <a:off x="120013" y="4301585"/>
            <a:ext cx="5600567" cy="2556415"/>
          </a:xfrm>
          <a:prstGeom prst="rect">
            <a:avLst/>
          </a:prstGeom>
        </p:spPr>
      </p:pic>
      <p:sp>
        <p:nvSpPr>
          <p:cNvPr id="14" name="TextBox 13">
            <a:extLst>
              <a:ext uri="{FF2B5EF4-FFF2-40B4-BE49-F238E27FC236}">
                <a16:creationId xmlns:a16="http://schemas.microsoft.com/office/drawing/2014/main" id="{3DB09032-D462-7B67-EF8B-18CF75565B9E}"/>
              </a:ext>
            </a:extLst>
          </p:cNvPr>
          <p:cNvSpPr txBox="1"/>
          <p:nvPr/>
        </p:nvSpPr>
        <p:spPr>
          <a:xfrm>
            <a:off x="2120159" y="3956942"/>
            <a:ext cx="1496948" cy="369332"/>
          </a:xfrm>
          <a:prstGeom prst="rect">
            <a:avLst/>
          </a:prstGeom>
          <a:noFill/>
        </p:spPr>
        <p:txBody>
          <a:bodyPr wrap="none" rtlCol="0">
            <a:spAutoFit/>
          </a:bodyPr>
          <a:lstStyle/>
          <a:p>
            <a:r>
              <a:rPr lang="en-US" dirty="0"/>
              <a:t>46P/Wirtanen</a:t>
            </a:r>
          </a:p>
        </p:txBody>
      </p:sp>
      <p:pic>
        <p:nvPicPr>
          <p:cNvPr id="16" name="Picture 15">
            <a:extLst>
              <a:ext uri="{FF2B5EF4-FFF2-40B4-BE49-F238E27FC236}">
                <a16:creationId xmlns:a16="http://schemas.microsoft.com/office/drawing/2014/main" id="{ACD43292-AAE5-1F78-E1E1-321906638C43}"/>
              </a:ext>
            </a:extLst>
          </p:cNvPr>
          <p:cNvPicPr>
            <a:picLocks noChangeAspect="1"/>
          </p:cNvPicPr>
          <p:nvPr/>
        </p:nvPicPr>
        <p:blipFill>
          <a:blip r:embed="rId5"/>
          <a:stretch>
            <a:fillRect/>
          </a:stretch>
        </p:blipFill>
        <p:spPr>
          <a:xfrm>
            <a:off x="6096000" y="4301585"/>
            <a:ext cx="5600567" cy="2556415"/>
          </a:xfrm>
          <a:prstGeom prst="rect">
            <a:avLst/>
          </a:prstGeom>
        </p:spPr>
      </p:pic>
      <p:sp>
        <p:nvSpPr>
          <p:cNvPr id="17" name="TextBox 16">
            <a:extLst>
              <a:ext uri="{FF2B5EF4-FFF2-40B4-BE49-F238E27FC236}">
                <a16:creationId xmlns:a16="http://schemas.microsoft.com/office/drawing/2014/main" id="{A0E029BF-BD5E-A138-51F6-7C0C72C3F899}"/>
              </a:ext>
            </a:extLst>
          </p:cNvPr>
          <p:cNvSpPr txBox="1"/>
          <p:nvPr/>
        </p:nvSpPr>
        <p:spPr>
          <a:xfrm>
            <a:off x="8342345" y="3932253"/>
            <a:ext cx="1101776" cy="369332"/>
          </a:xfrm>
          <a:prstGeom prst="rect">
            <a:avLst/>
          </a:prstGeom>
          <a:noFill/>
        </p:spPr>
        <p:txBody>
          <a:bodyPr wrap="none" rtlCol="0">
            <a:spAutoFit/>
          </a:bodyPr>
          <a:lstStyle/>
          <a:p>
            <a:r>
              <a:rPr lang="en-US" dirty="0"/>
              <a:t>Solar Port</a:t>
            </a:r>
          </a:p>
        </p:txBody>
      </p:sp>
    </p:spTree>
    <p:extLst>
      <p:ext uri="{BB962C8B-B14F-4D97-AF65-F5344CB8AC3E}">
        <p14:creationId xmlns:p14="http://schemas.microsoft.com/office/powerpoint/2010/main" val="3402544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76C6F-5E07-2A22-A102-DC9A3004C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C1A6D-CE44-AC9D-14BE-614B4387D0B2}"/>
              </a:ext>
            </a:extLst>
          </p:cNvPr>
          <p:cNvSpPr>
            <a:spLocks noGrp="1"/>
          </p:cNvSpPr>
          <p:nvPr>
            <p:ph type="title"/>
          </p:nvPr>
        </p:nvSpPr>
        <p:spPr>
          <a:xfrm>
            <a:off x="1071321" y="0"/>
            <a:ext cx="10049358" cy="1325563"/>
          </a:xfrm>
        </p:spPr>
        <p:txBody>
          <a:bodyPr/>
          <a:lstStyle/>
          <a:p>
            <a:r>
              <a:rPr lang="en-US" dirty="0"/>
              <a:t>Plotting Data-CO</a:t>
            </a:r>
            <a:r>
              <a:rPr lang="en-US" baseline="30000" dirty="0"/>
              <a:t>+</a:t>
            </a:r>
            <a:r>
              <a:rPr lang="en-US" dirty="0"/>
              <a:t> in C/2016 R2 (</a:t>
            </a:r>
            <a:r>
              <a:rPr lang="en-US" dirty="0" err="1"/>
              <a:t>PanSTARRS</a:t>
            </a:r>
            <a:r>
              <a:rPr lang="en-US" dirty="0"/>
              <a:t>)</a:t>
            </a:r>
          </a:p>
        </p:txBody>
      </p:sp>
      <p:pic>
        <p:nvPicPr>
          <p:cNvPr id="12" name="Picture 11">
            <a:extLst>
              <a:ext uri="{FF2B5EF4-FFF2-40B4-BE49-F238E27FC236}">
                <a16:creationId xmlns:a16="http://schemas.microsoft.com/office/drawing/2014/main" id="{122A5E0E-2C03-FC12-ADD9-70AE3F5B6D35}"/>
              </a:ext>
            </a:extLst>
          </p:cNvPr>
          <p:cNvPicPr>
            <a:picLocks noChangeAspect="1"/>
          </p:cNvPicPr>
          <p:nvPr/>
        </p:nvPicPr>
        <p:blipFill>
          <a:blip r:embed="rId2"/>
          <a:stretch>
            <a:fillRect/>
          </a:stretch>
        </p:blipFill>
        <p:spPr>
          <a:xfrm>
            <a:off x="5911528" y="1466970"/>
            <a:ext cx="6025553" cy="4331946"/>
          </a:xfrm>
          <a:prstGeom prst="rect">
            <a:avLst/>
          </a:prstGeom>
        </p:spPr>
      </p:pic>
      <p:sp>
        <p:nvSpPr>
          <p:cNvPr id="13" name="TextBox 12">
            <a:extLst>
              <a:ext uri="{FF2B5EF4-FFF2-40B4-BE49-F238E27FC236}">
                <a16:creationId xmlns:a16="http://schemas.microsoft.com/office/drawing/2014/main" id="{D76D8EAC-F012-D49F-18DD-CAF620727D64}"/>
              </a:ext>
            </a:extLst>
          </p:cNvPr>
          <p:cNvSpPr txBox="1"/>
          <p:nvPr/>
        </p:nvSpPr>
        <p:spPr>
          <a:xfrm>
            <a:off x="2057723" y="5745443"/>
            <a:ext cx="1931683" cy="369332"/>
          </a:xfrm>
          <a:prstGeom prst="rect">
            <a:avLst/>
          </a:prstGeom>
          <a:noFill/>
        </p:spPr>
        <p:txBody>
          <a:bodyPr wrap="none" rtlCol="0">
            <a:spAutoFit/>
          </a:bodyPr>
          <a:lstStyle/>
          <a:p>
            <a:r>
              <a:rPr lang="en-US" dirty="0"/>
              <a:t>From PDS Data Set</a:t>
            </a:r>
          </a:p>
        </p:txBody>
      </p:sp>
      <p:sp>
        <p:nvSpPr>
          <p:cNvPr id="14" name="TextBox 13">
            <a:extLst>
              <a:ext uri="{FF2B5EF4-FFF2-40B4-BE49-F238E27FC236}">
                <a16:creationId xmlns:a16="http://schemas.microsoft.com/office/drawing/2014/main" id="{4C80FFF2-32BF-4AA9-6D1D-2D5E0B48173F}"/>
              </a:ext>
            </a:extLst>
          </p:cNvPr>
          <p:cNvSpPr txBox="1"/>
          <p:nvPr/>
        </p:nvSpPr>
        <p:spPr>
          <a:xfrm>
            <a:off x="8202596" y="5798916"/>
            <a:ext cx="2560253" cy="369332"/>
          </a:xfrm>
          <a:prstGeom prst="rect">
            <a:avLst/>
          </a:prstGeom>
          <a:noFill/>
        </p:spPr>
        <p:txBody>
          <a:bodyPr wrap="none" rtlCol="0">
            <a:spAutoFit/>
          </a:bodyPr>
          <a:lstStyle/>
          <a:p>
            <a:r>
              <a:rPr lang="en-US" dirty="0"/>
              <a:t>Cochran and McKay 2018</a:t>
            </a:r>
          </a:p>
        </p:txBody>
      </p:sp>
      <p:pic>
        <p:nvPicPr>
          <p:cNvPr id="4" name="Picture 3">
            <a:extLst>
              <a:ext uri="{FF2B5EF4-FFF2-40B4-BE49-F238E27FC236}">
                <a16:creationId xmlns:a16="http://schemas.microsoft.com/office/drawing/2014/main" id="{C814E8B4-F6CF-861D-A005-250B613C30F7}"/>
              </a:ext>
            </a:extLst>
          </p:cNvPr>
          <p:cNvPicPr>
            <a:picLocks noChangeAspect="1"/>
          </p:cNvPicPr>
          <p:nvPr/>
        </p:nvPicPr>
        <p:blipFill>
          <a:blip r:embed="rId3"/>
          <a:stretch>
            <a:fillRect/>
          </a:stretch>
        </p:blipFill>
        <p:spPr>
          <a:xfrm>
            <a:off x="254919" y="1238250"/>
            <a:ext cx="5842000" cy="4381500"/>
          </a:xfrm>
          <a:prstGeom prst="rect">
            <a:avLst/>
          </a:prstGeom>
        </p:spPr>
      </p:pic>
    </p:spTree>
    <p:extLst>
      <p:ext uri="{BB962C8B-B14F-4D97-AF65-F5344CB8AC3E}">
        <p14:creationId xmlns:p14="http://schemas.microsoft.com/office/powerpoint/2010/main" val="902963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2C2CC-6A7C-493E-0618-FA73908660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1F7EB-0B32-73DB-CE89-A5FDB020EE7E}"/>
              </a:ext>
            </a:extLst>
          </p:cNvPr>
          <p:cNvSpPr>
            <a:spLocks noGrp="1"/>
          </p:cNvSpPr>
          <p:nvPr>
            <p:ph type="title"/>
          </p:nvPr>
        </p:nvSpPr>
        <p:spPr>
          <a:xfrm>
            <a:off x="1401199" y="39435"/>
            <a:ext cx="9389601" cy="1325563"/>
          </a:xfrm>
        </p:spPr>
        <p:txBody>
          <a:bodyPr/>
          <a:lstStyle/>
          <a:p>
            <a:r>
              <a:rPr lang="en-US" dirty="0"/>
              <a:t>Plotting Data-CN in 21P/</a:t>
            </a:r>
            <a:r>
              <a:rPr lang="en-US" dirty="0" err="1"/>
              <a:t>Giacobini</a:t>
            </a:r>
            <a:r>
              <a:rPr lang="en-US" dirty="0"/>
              <a:t>-Zinner</a:t>
            </a:r>
          </a:p>
        </p:txBody>
      </p:sp>
      <p:pic>
        <p:nvPicPr>
          <p:cNvPr id="4" name="Picture 3">
            <a:extLst>
              <a:ext uri="{FF2B5EF4-FFF2-40B4-BE49-F238E27FC236}">
                <a16:creationId xmlns:a16="http://schemas.microsoft.com/office/drawing/2014/main" id="{66EB3040-77DB-60CC-327C-AFDE23F58C70}"/>
              </a:ext>
            </a:extLst>
          </p:cNvPr>
          <p:cNvPicPr>
            <a:picLocks noChangeAspect="1"/>
          </p:cNvPicPr>
          <p:nvPr/>
        </p:nvPicPr>
        <p:blipFill>
          <a:blip r:embed="rId2"/>
          <a:stretch>
            <a:fillRect/>
          </a:stretch>
        </p:blipFill>
        <p:spPr>
          <a:xfrm>
            <a:off x="281327" y="1145078"/>
            <a:ext cx="6251415" cy="4688561"/>
          </a:xfrm>
          <a:prstGeom prst="rect">
            <a:avLst/>
          </a:prstGeom>
        </p:spPr>
      </p:pic>
      <p:pic>
        <p:nvPicPr>
          <p:cNvPr id="7" name="Picture 6">
            <a:extLst>
              <a:ext uri="{FF2B5EF4-FFF2-40B4-BE49-F238E27FC236}">
                <a16:creationId xmlns:a16="http://schemas.microsoft.com/office/drawing/2014/main" id="{40BE1D30-DF93-5F3B-0CB9-82725E130FEC}"/>
              </a:ext>
            </a:extLst>
          </p:cNvPr>
          <p:cNvPicPr>
            <a:picLocks noChangeAspect="1"/>
          </p:cNvPicPr>
          <p:nvPr/>
        </p:nvPicPr>
        <p:blipFill>
          <a:blip r:embed="rId3"/>
          <a:stretch>
            <a:fillRect/>
          </a:stretch>
        </p:blipFill>
        <p:spPr>
          <a:xfrm>
            <a:off x="6704856" y="1145078"/>
            <a:ext cx="4085944" cy="5246895"/>
          </a:xfrm>
          <a:prstGeom prst="rect">
            <a:avLst/>
          </a:prstGeom>
        </p:spPr>
      </p:pic>
      <p:sp>
        <p:nvSpPr>
          <p:cNvPr id="8" name="TextBox 7">
            <a:extLst>
              <a:ext uri="{FF2B5EF4-FFF2-40B4-BE49-F238E27FC236}">
                <a16:creationId xmlns:a16="http://schemas.microsoft.com/office/drawing/2014/main" id="{9CF7B0B3-B287-201E-5437-7C284845CFD1}"/>
              </a:ext>
            </a:extLst>
          </p:cNvPr>
          <p:cNvSpPr txBox="1"/>
          <p:nvPr/>
        </p:nvSpPr>
        <p:spPr>
          <a:xfrm>
            <a:off x="2441192" y="5833639"/>
            <a:ext cx="1931683" cy="369332"/>
          </a:xfrm>
          <a:prstGeom prst="rect">
            <a:avLst/>
          </a:prstGeom>
          <a:noFill/>
        </p:spPr>
        <p:txBody>
          <a:bodyPr wrap="none" rtlCol="0">
            <a:spAutoFit/>
          </a:bodyPr>
          <a:lstStyle/>
          <a:p>
            <a:r>
              <a:rPr lang="en-US" dirty="0"/>
              <a:t>From PDS Data Set</a:t>
            </a:r>
          </a:p>
        </p:txBody>
      </p:sp>
      <p:sp>
        <p:nvSpPr>
          <p:cNvPr id="9" name="TextBox 8">
            <a:extLst>
              <a:ext uri="{FF2B5EF4-FFF2-40B4-BE49-F238E27FC236}">
                <a16:creationId xmlns:a16="http://schemas.microsoft.com/office/drawing/2014/main" id="{0CB606EF-E215-7C45-6542-D9B72AB08FED}"/>
              </a:ext>
            </a:extLst>
          </p:cNvPr>
          <p:cNvSpPr txBox="1"/>
          <p:nvPr/>
        </p:nvSpPr>
        <p:spPr>
          <a:xfrm>
            <a:off x="8075274" y="6391973"/>
            <a:ext cx="1996509" cy="369332"/>
          </a:xfrm>
          <a:prstGeom prst="rect">
            <a:avLst/>
          </a:prstGeom>
          <a:noFill/>
        </p:spPr>
        <p:txBody>
          <a:bodyPr wrap="none" rtlCol="0">
            <a:spAutoFit/>
          </a:bodyPr>
          <a:lstStyle/>
          <a:p>
            <a:r>
              <a:rPr lang="en-US" dirty="0"/>
              <a:t>Cochran et al. 2020</a:t>
            </a:r>
          </a:p>
        </p:txBody>
      </p:sp>
    </p:spTree>
    <p:extLst>
      <p:ext uri="{BB962C8B-B14F-4D97-AF65-F5344CB8AC3E}">
        <p14:creationId xmlns:p14="http://schemas.microsoft.com/office/powerpoint/2010/main" val="169728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3A712-CDA7-E840-9BDF-09E5571DAB4A}"/>
              </a:ext>
            </a:extLst>
          </p:cNvPr>
          <p:cNvSpPr>
            <a:spLocks noGrp="1"/>
          </p:cNvSpPr>
          <p:nvPr>
            <p:ph type="title"/>
          </p:nvPr>
        </p:nvSpPr>
        <p:spPr>
          <a:xfrm>
            <a:off x="123175" y="80618"/>
            <a:ext cx="3436917" cy="503781"/>
          </a:xfrm>
        </p:spPr>
        <p:txBody>
          <a:bodyPr>
            <a:normAutofit fontScale="90000"/>
          </a:bodyPr>
          <a:lstStyle/>
          <a:p>
            <a:r>
              <a:rPr lang="en-US" dirty="0"/>
              <a:t>Documentation</a:t>
            </a:r>
          </a:p>
        </p:txBody>
      </p:sp>
      <p:sp>
        <p:nvSpPr>
          <p:cNvPr id="3" name="Content Placeholder 2">
            <a:extLst>
              <a:ext uri="{FF2B5EF4-FFF2-40B4-BE49-F238E27FC236}">
                <a16:creationId xmlns:a16="http://schemas.microsoft.com/office/drawing/2014/main" id="{00F5D155-0225-BA42-91F3-685EE51D5240}"/>
              </a:ext>
            </a:extLst>
          </p:cNvPr>
          <p:cNvSpPr>
            <a:spLocks noGrp="1"/>
          </p:cNvSpPr>
          <p:nvPr>
            <p:ph idx="1"/>
          </p:nvPr>
        </p:nvSpPr>
        <p:spPr>
          <a:xfrm>
            <a:off x="159828" y="683935"/>
            <a:ext cx="11872344" cy="503780"/>
          </a:xfrm>
        </p:spPr>
        <p:txBody>
          <a:bodyPr>
            <a:noAutofit/>
          </a:bodyPr>
          <a:lstStyle/>
          <a:p>
            <a:r>
              <a:rPr lang="en-US" sz="2400" dirty="0"/>
              <a:t>Includes documentation that is generally in good order, a few typos and corrections/clarifications needed</a:t>
            </a:r>
          </a:p>
        </p:txBody>
      </p:sp>
      <p:sp>
        <p:nvSpPr>
          <p:cNvPr id="4" name="TextBox 3">
            <a:extLst>
              <a:ext uri="{FF2B5EF4-FFF2-40B4-BE49-F238E27FC236}">
                <a16:creationId xmlns:a16="http://schemas.microsoft.com/office/drawing/2014/main" id="{FA090E7D-A5DC-32C6-D5A9-704B718EAE95}"/>
              </a:ext>
            </a:extLst>
          </p:cNvPr>
          <p:cNvSpPr txBox="1"/>
          <p:nvPr/>
        </p:nvSpPr>
        <p:spPr>
          <a:xfrm>
            <a:off x="159828" y="1329737"/>
            <a:ext cx="11799038" cy="5447645"/>
          </a:xfrm>
          <a:prstGeom prst="rect">
            <a:avLst/>
          </a:prstGeom>
          <a:noFill/>
        </p:spPr>
        <p:txBody>
          <a:bodyPr wrap="square" rtlCol="0">
            <a:spAutoFit/>
          </a:bodyPr>
          <a:lstStyle/>
          <a:p>
            <a:r>
              <a:rPr lang="en-US" sz="2400" dirty="0" err="1"/>
              <a:t>Survey.pdf</a:t>
            </a:r>
            <a:endParaRPr lang="en-US" sz="2400" dirty="0"/>
          </a:p>
          <a:p>
            <a:pPr marL="342900" indent="-342900">
              <a:buAutoNum type="arabicParenR"/>
            </a:pPr>
            <a:r>
              <a:rPr lang="en-US" dirty="0"/>
              <a:t>Missing indent on first paragraph of each section, probably a LaTeX thing</a:t>
            </a:r>
          </a:p>
          <a:p>
            <a:pPr marL="342900" indent="-342900">
              <a:buAutoNum type="arabicParenR"/>
            </a:pPr>
            <a:r>
              <a:rPr lang="en-US" dirty="0"/>
              <a:t>In line 2 I believe </a:t>
            </a:r>
            <a:r>
              <a:rPr lang="en-US" dirty="0" err="1"/>
              <a:t>coude</a:t>
            </a:r>
            <a:r>
              <a:rPr lang="en-US" dirty="0"/>
              <a:t> should be capitalized since it is in the name of the instrument</a:t>
            </a:r>
          </a:p>
          <a:p>
            <a:pPr marL="342900" indent="-342900">
              <a:buAutoNum type="arabicParenR"/>
            </a:pPr>
            <a:r>
              <a:rPr lang="en-US" dirty="0"/>
              <a:t>Filename is just </a:t>
            </a:r>
            <a:r>
              <a:rPr lang="en-US" dirty="0" err="1"/>
              <a:t>survey.pdf</a:t>
            </a:r>
            <a:r>
              <a:rPr lang="en-US" dirty="0"/>
              <a:t>, but is referred to as </a:t>
            </a:r>
            <a:r>
              <a:rPr lang="en-US" dirty="0" err="1"/>
              <a:t>survey_overview.pdf</a:t>
            </a:r>
            <a:r>
              <a:rPr lang="en-US" dirty="0"/>
              <a:t> in the document</a:t>
            </a:r>
          </a:p>
          <a:p>
            <a:pPr marL="342900" indent="-342900">
              <a:buAutoNum type="arabicParenR"/>
            </a:pPr>
            <a:r>
              <a:rPr lang="en-US" dirty="0"/>
              <a:t>Should ”V” in V sin </a:t>
            </a:r>
            <a:r>
              <a:rPr lang="en-US" dirty="0" err="1"/>
              <a:t>i</a:t>
            </a:r>
            <a:r>
              <a:rPr lang="en-US" dirty="0"/>
              <a:t> be capitalized (I also think it should be all one word, like </a:t>
            </a:r>
            <a:r>
              <a:rPr lang="en-US" dirty="0" err="1"/>
              <a:t>vsini</a:t>
            </a:r>
            <a:r>
              <a:rPr lang="en-US"/>
              <a:t>)?</a:t>
            </a:r>
            <a:endParaRPr lang="en-US" dirty="0"/>
          </a:p>
          <a:p>
            <a:pPr marL="342900" indent="-342900">
              <a:buAutoNum type="arabicParenR"/>
            </a:pPr>
            <a:r>
              <a:rPr lang="en-US" dirty="0"/>
              <a:t>In data reduction, should note user will also need to account for heliocentric velocity of comet when subtracting solar continuum, since reflected solar spectrum reflects both the heliocentric and geocentric velocity.  For cases where the solar standard is not the solar port, the user will need the radial velocity of the star to properly align the spectra</a:t>
            </a:r>
          </a:p>
          <a:p>
            <a:pPr marL="342900" indent="-342900">
              <a:buAutoNum type="arabicParenR"/>
            </a:pPr>
            <a:r>
              <a:rPr lang="en-US" dirty="0"/>
              <a:t>Document mentions some spectra had cosmic rays removed by hand and user should be cautious of those, but there is no indication of which spectra these are</a:t>
            </a:r>
          </a:p>
          <a:p>
            <a:pPr marL="342900" indent="-342900">
              <a:buAutoNum type="arabicParenR"/>
            </a:pPr>
            <a:r>
              <a:rPr lang="en-US" dirty="0"/>
              <a:t>Add clarification of difference between exposure time and dark time in the headers?</a:t>
            </a:r>
          </a:p>
          <a:p>
            <a:pPr marL="342900" indent="-342900">
              <a:buAutoNum type="arabicParenR"/>
            </a:pPr>
            <a:endParaRPr lang="en-US" dirty="0"/>
          </a:p>
          <a:p>
            <a:r>
              <a:rPr lang="en-US" sz="2400" dirty="0" err="1"/>
              <a:t>Log.pdf</a:t>
            </a:r>
            <a:endParaRPr lang="en-US" sz="2400" dirty="0"/>
          </a:p>
          <a:p>
            <a:r>
              <a:rPr lang="en-US" dirty="0"/>
              <a:t>I think there should be a footnote stating what the geometry variables represent (heliocentric distance and velocity, geocentric distance and velocity)</a:t>
            </a:r>
          </a:p>
          <a:p>
            <a:pPr marL="342900" indent="-342900">
              <a:buAutoNum type="arabicParenR"/>
            </a:pPr>
            <a:endParaRPr lang="en-US" dirty="0"/>
          </a:p>
          <a:p>
            <a:r>
              <a:rPr lang="en-US" sz="2400" dirty="0" err="1"/>
              <a:t>Starlist.pdf</a:t>
            </a:r>
            <a:endParaRPr lang="en-US" sz="2400" dirty="0"/>
          </a:p>
          <a:p>
            <a:r>
              <a:rPr lang="en-US" dirty="0"/>
              <a:t>109 Vir should be 108 Vir, Like in </a:t>
            </a:r>
            <a:r>
              <a:rPr lang="en-US" dirty="0" err="1"/>
              <a:t>survey.pdf</a:t>
            </a:r>
            <a:r>
              <a:rPr lang="en-US" dirty="0"/>
              <a:t>, think v sin </a:t>
            </a:r>
            <a:r>
              <a:rPr lang="en-US" dirty="0" err="1"/>
              <a:t>i</a:t>
            </a:r>
            <a:r>
              <a:rPr lang="en-US" dirty="0"/>
              <a:t> should be written as “</a:t>
            </a:r>
            <a:r>
              <a:rPr lang="en-US" dirty="0" err="1"/>
              <a:t>vsini</a:t>
            </a:r>
            <a:r>
              <a:rPr lang="en-US" dirty="0"/>
              <a:t>”.</a:t>
            </a:r>
          </a:p>
        </p:txBody>
      </p:sp>
    </p:spTree>
    <p:extLst>
      <p:ext uri="{BB962C8B-B14F-4D97-AF65-F5344CB8AC3E}">
        <p14:creationId xmlns:p14="http://schemas.microsoft.com/office/powerpoint/2010/main" val="52536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3A712-CDA7-E840-9BDF-09E5571DAB4A}"/>
              </a:ext>
            </a:extLst>
          </p:cNvPr>
          <p:cNvSpPr>
            <a:spLocks noGrp="1"/>
          </p:cNvSpPr>
          <p:nvPr>
            <p:ph type="title"/>
          </p:nvPr>
        </p:nvSpPr>
        <p:spPr>
          <a:xfrm>
            <a:off x="838200" y="285750"/>
            <a:ext cx="10515600" cy="1325563"/>
          </a:xfrm>
        </p:spPr>
        <p:txBody>
          <a:bodyPr>
            <a:normAutofit/>
          </a:bodyPr>
          <a:lstStyle/>
          <a:p>
            <a:r>
              <a:rPr lang="en-US" sz="7000" dirty="0"/>
              <a:t>Conclusions</a:t>
            </a:r>
          </a:p>
        </p:txBody>
      </p:sp>
      <p:sp>
        <p:nvSpPr>
          <p:cNvPr id="3" name="Content Placeholder 2">
            <a:extLst>
              <a:ext uri="{FF2B5EF4-FFF2-40B4-BE49-F238E27FC236}">
                <a16:creationId xmlns:a16="http://schemas.microsoft.com/office/drawing/2014/main" id="{00F5D155-0225-BA42-91F3-685EE51D5240}"/>
              </a:ext>
            </a:extLst>
          </p:cNvPr>
          <p:cNvSpPr>
            <a:spLocks noGrp="1"/>
          </p:cNvSpPr>
          <p:nvPr>
            <p:ph idx="1"/>
          </p:nvPr>
        </p:nvSpPr>
        <p:spPr>
          <a:xfrm>
            <a:off x="838200" y="2134393"/>
            <a:ext cx="10515600" cy="2589213"/>
          </a:xfrm>
        </p:spPr>
        <p:txBody>
          <a:bodyPr>
            <a:normAutofit/>
          </a:bodyPr>
          <a:lstStyle/>
          <a:p>
            <a:r>
              <a:rPr lang="en-US" sz="5000" dirty="0"/>
              <a:t> Data is certifiable</a:t>
            </a:r>
          </a:p>
          <a:p>
            <a:r>
              <a:rPr lang="en-US" sz="5000" dirty="0"/>
              <a:t> Some fixes to documentation needed </a:t>
            </a:r>
            <a:endParaRPr lang="en-US" dirty="0"/>
          </a:p>
        </p:txBody>
      </p:sp>
    </p:spTree>
    <p:extLst>
      <p:ext uri="{BB962C8B-B14F-4D97-AF65-F5344CB8AC3E}">
        <p14:creationId xmlns:p14="http://schemas.microsoft.com/office/powerpoint/2010/main" val="34770636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6761</TotalTime>
  <Words>428</Words>
  <Application>Microsoft Macintosh PowerPoint</Application>
  <PresentationFormat>Widescreen</PresentationFormat>
  <Paragraphs>42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Comet Echelle Survey PDS Review</vt:lpstr>
      <vt:lpstr>Coude Overview</vt:lpstr>
      <vt:lpstr>Viewing Data</vt:lpstr>
      <vt:lpstr>Example Data</vt:lpstr>
      <vt:lpstr>Plotting Data-CO+ in C/2016 R2 (PanSTARRS)</vt:lpstr>
      <vt:lpstr>Plotting Data-CN in 21P/Giacobini-Zinner</vt:lpstr>
      <vt:lpstr>Documentation</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Horizons LEISA PDS Review</dc:title>
  <dc:creator>Adam McKay</dc:creator>
  <cp:lastModifiedBy>Adam McKay</cp:lastModifiedBy>
  <cp:revision>117</cp:revision>
  <dcterms:created xsi:type="dcterms:W3CDTF">2020-05-28T02:44:12Z</dcterms:created>
  <dcterms:modified xsi:type="dcterms:W3CDTF">2026-10-15T04:49:11Z</dcterms:modified>
</cp:coreProperties>
</file>